
<file path=[Content_Types].xml><?xml version="1.0" encoding="utf-8"?>
<Types xmlns="http://schemas.openxmlformats.org/package/2006/content-types">
  <Default Extension="xml" ContentType="application/xml"/>
  <Default Extension="jpeg" ContentType="image/jpeg"/>
  <Default Extension="jpg" ContentType="image/jpeg"/>
  <Default Extension="tiff" ContentType="image/tiff"/>
  <Default Extension="rels" ContentType="application/vnd.openxmlformats-package.relationships+xml"/>
  <Default Extension="gif" ContentType="image/gif"/>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38" r:id="rId1"/>
  </p:sldMasterIdLst>
  <p:notesMasterIdLst>
    <p:notesMasterId r:id="rId50"/>
  </p:notesMasterIdLst>
  <p:sldIdLst>
    <p:sldId id="256" r:id="rId2"/>
    <p:sldId id="257" r:id="rId3"/>
    <p:sldId id="339" r:id="rId4"/>
    <p:sldId id="259" r:id="rId5"/>
    <p:sldId id="260" r:id="rId6"/>
    <p:sldId id="265" r:id="rId7"/>
    <p:sldId id="267" r:id="rId8"/>
    <p:sldId id="263" r:id="rId9"/>
    <p:sldId id="270" r:id="rId10"/>
    <p:sldId id="293" r:id="rId11"/>
    <p:sldId id="341" r:id="rId12"/>
    <p:sldId id="277" r:id="rId13"/>
    <p:sldId id="278" r:id="rId14"/>
    <p:sldId id="279" r:id="rId15"/>
    <p:sldId id="283" r:id="rId16"/>
    <p:sldId id="286" r:id="rId17"/>
    <p:sldId id="287" r:id="rId18"/>
    <p:sldId id="275" r:id="rId19"/>
    <p:sldId id="288" r:id="rId20"/>
    <p:sldId id="289" r:id="rId21"/>
    <p:sldId id="295" r:id="rId22"/>
    <p:sldId id="331" r:id="rId23"/>
    <p:sldId id="304" r:id="rId24"/>
    <p:sldId id="324" r:id="rId25"/>
    <p:sldId id="299" r:id="rId26"/>
    <p:sldId id="306" r:id="rId27"/>
    <p:sldId id="326" r:id="rId28"/>
    <p:sldId id="300" r:id="rId29"/>
    <p:sldId id="307" r:id="rId30"/>
    <p:sldId id="318" r:id="rId31"/>
    <p:sldId id="301" r:id="rId32"/>
    <p:sldId id="308" r:id="rId33"/>
    <p:sldId id="327" r:id="rId34"/>
    <p:sldId id="302" r:id="rId35"/>
    <p:sldId id="309" r:id="rId36"/>
    <p:sldId id="310" r:id="rId37"/>
    <p:sldId id="311" r:id="rId38"/>
    <p:sldId id="328" r:id="rId39"/>
    <p:sldId id="312" r:id="rId40"/>
    <p:sldId id="303" r:id="rId41"/>
    <p:sldId id="330" r:id="rId42"/>
    <p:sldId id="332" r:id="rId43"/>
    <p:sldId id="340" r:id="rId44"/>
    <p:sldId id="333" r:id="rId45"/>
    <p:sldId id="335" r:id="rId46"/>
    <p:sldId id="336" r:id="rId47"/>
    <p:sldId id="337" r:id="rId48"/>
    <p:sldId id="338" r:id="rId4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4181"/>
    <p:restoredTop sz="51287"/>
  </p:normalViewPr>
  <p:slideViewPr>
    <p:cSldViewPr snapToGrid="0" snapToObjects="1">
      <p:cViewPr>
        <p:scale>
          <a:sx n="77" d="100"/>
          <a:sy n="77" d="100"/>
        </p:scale>
        <p:origin x="1424" y="16"/>
      </p:cViewPr>
      <p:guideLst/>
    </p:cSldViewPr>
  </p:slid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96" d="100"/>
          <a:sy n="96" d="100"/>
        </p:scale>
        <p:origin x="3672" y="16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notesMaster" Target="notesMasters/notesMaster1.xml"/><Relationship Id="rId51" Type="http://schemas.openxmlformats.org/officeDocument/2006/relationships/presProps" Target="presProps.xml"/><Relationship Id="rId52" Type="http://schemas.openxmlformats.org/officeDocument/2006/relationships/viewProps" Target="viewProps.xml"/><Relationship Id="rId53" Type="http://schemas.openxmlformats.org/officeDocument/2006/relationships/theme" Target="theme/theme1.xml"/><Relationship Id="rId54"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02BBED5-9468-F34B-A6DE-7AA9EFC24E6A}" type="datetimeFigureOut">
              <a:rPr lang="en-GB" smtClean="0"/>
              <a:t>25/04/2017</a:t>
            </a:fld>
            <a:endParaRPr lang="en-GB"/>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smtClean="0"/>
              <a:t>Fare clic per modificare gli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GB"/>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95F61C2-6B96-DC49-8037-CB49B5317E27}" type="slidenum">
              <a:rPr lang="en-GB" smtClean="0"/>
              <a:t>‹n.›</a:t>
            </a:fld>
            <a:endParaRPr lang="en-GB"/>
          </a:p>
        </p:txBody>
      </p:sp>
    </p:spTree>
    <p:extLst>
      <p:ext uri="{BB962C8B-B14F-4D97-AF65-F5344CB8AC3E}">
        <p14:creationId xmlns:p14="http://schemas.microsoft.com/office/powerpoint/2010/main" val="7737054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 Id="rId3" Type="http://schemas.openxmlformats.org/officeDocument/2006/relationships/hyperlink" Target="https://makebitcoingreatagain.wordpress.com/2016/01/19/bitcoin-great-kow-tow/" TargetMode="Externa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smtClean="0"/>
              <a:t>ILE</a:t>
            </a:r>
          </a:p>
          <a:p>
            <a:r>
              <a:rPr lang="it-IT" dirty="0" smtClean="0"/>
              <a:t>Hi</a:t>
            </a:r>
            <a:r>
              <a:rPr lang="it-IT" baseline="0" dirty="0" smtClean="0"/>
              <a:t> </a:t>
            </a:r>
            <a:r>
              <a:rPr lang="it-IT" baseline="0" dirty="0" err="1" smtClean="0"/>
              <a:t>every</a:t>
            </a:r>
            <a:r>
              <a:rPr lang="it-IT" baseline="0" dirty="0" smtClean="0"/>
              <a:t> </a:t>
            </a:r>
            <a:r>
              <a:rPr lang="it-IT" baseline="0" dirty="0" err="1" smtClean="0"/>
              <a:t>one</a:t>
            </a:r>
            <a:r>
              <a:rPr lang="it-IT" baseline="0" dirty="0" smtClean="0"/>
              <a:t>. </a:t>
            </a:r>
          </a:p>
          <a:p>
            <a:r>
              <a:rPr lang="it-IT" baseline="0" dirty="0" err="1" smtClean="0"/>
              <a:t>Today</a:t>
            </a:r>
            <a:r>
              <a:rPr lang="it-IT" baseline="0" dirty="0" smtClean="0"/>
              <a:t> </a:t>
            </a:r>
            <a:r>
              <a:rPr lang="it-IT" baseline="0" dirty="0" err="1" smtClean="0"/>
              <a:t>we</a:t>
            </a:r>
            <a:r>
              <a:rPr lang="it-IT" baseline="0" dirty="0" smtClean="0"/>
              <a:t> are </a:t>
            </a:r>
            <a:r>
              <a:rPr lang="it-IT" baseline="0" dirty="0" err="1" smtClean="0"/>
              <a:t>going</a:t>
            </a:r>
            <a:r>
              <a:rPr lang="it-IT" baseline="0" dirty="0" smtClean="0"/>
              <a:t> to </a:t>
            </a:r>
            <a:r>
              <a:rPr lang="it-IT" baseline="0" dirty="0" err="1" smtClean="0"/>
              <a:t>tell</a:t>
            </a:r>
            <a:r>
              <a:rPr lang="it-IT" baseline="0" dirty="0" smtClean="0"/>
              <a:t> </a:t>
            </a:r>
            <a:r>
              <a:rPr lang="it-IT" baseline="0" dirty="0" err="1" smtClean="0"/>
              <a:t>you</a:t>
            </a:r>
            <a:r>
              <a:rPr lang="it-IT" baseline="0" dirty="0" smtClean="0"/>
              <a:t> </a:t>
            </a:r>
            <a:r>
              <a:rPr lang="it-IT" baseline="0" dirty="0" err="1" smtClean="0"/>
              <a:t>about</a:t>
            </a:r>
            <a:r>
              <a:rPr lang="it-IT" baseline="0" dirty="0" smtClean="0"/>
              <a:t> Smart </a:t>
            </a:r>
            <a:r>
              <a:rPr lang="it-IT" baseline="0" dirty="0" err="1" smtClean="0"/>
              <a:t>Contracts</a:t>
            </a:r>
            <a:r>
              <a:rPr lang="it-IT" baseline="0" dirty="0" smtClean="0"/>
              <a:t> and </a:t>
            </a:r>
            <a:r>
              <a:rPr lang="it-IT" baseline="0" dirty="0" err="1" smtClean="0"/>
              <a:t>their</a:t>
            </a:r>
            <a:r>
              <a:rPr lang="it-IT" baseline="0" dirty="0" smtClean="0"/>
              <a:t> security </a:t>
            </a:r>
            <a:r>
              <a:rPr lang="it-IT" baseline="0" dirty="0" err="1" smtClean="0"/>
              <a:t>challanges</a:t>
            </a:r>
            <a:r>
              <a:rPr lang="it-IT" baseline="0" dirty="0" smtClean="0"/>
              <a:t>.</a:t>
            </a:r>
          </a:p>
          <a:p>
            <a:endParaRPr lang="it-IT" baseline="0" dirty="0" smtClean="0"/>
          </a:p>
          <a:p>
            <a:endParaRPr lang="it-IT" dirty="0"/>
          </a:p>
        </p:txBody>
      </p:sp>
      <p:sp>
        <p:nvSpPr>
          <p:cNvPr id="4" name="Segnaposto numero diapositiva 3"/>
          <p:cNvSpPr>
            <a:spLocks noGrp="1"/>
          </p:cNvSpPr>
          <p:nvPr>
            <p:ph type="sldNum" sz="quarter" idx="10"/>
          </p:nvPr>
        </p:nvSpPr>
        <p:spPr/>
        <p:txBody>
          <a:bodyPr/>
          <a:lstStyle/>
          <a:p>
            <a:fld id="{595F61C2-6B96-DC49-8037-CB49B5317E27}" type="slidenum">
              <a:rPr lang="en-GB" smtClean="0"/>
              <a:t>1</a:t>
            </a:fld>
            <a:endParaRPr lang="en-GB"/>
          </a:p>
        </p:txBody>
      </p:sp>
    </p:spTree>
    <p:extLst>
      <p:ext uri="{BB962C8B-B14F-4D97-AF65-F5344CB8AC3E}">
        <p14:creationId xmlns:p14="http://schemas.microsoft.com/office/powerpoint/2010/main" val="11613387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it-IT" sz="1200" b="1" kern="1200" dirty="0" err="1" smtClean="0">
                <a:solidFill>
                  <a:schemeClr val="tx1"/>
                </a:solidFill>
                <a:latin typeface="+mn-lt"/>
                <a:ea typeface="+mn-ea"/>
                <a:cs typeface="+mn-cs"/>
              </a:rPr>
              <a:t>Ethereum</a:t>
            </a:r>
            <a:r>
              <a:rPr lang="it-IT" sz="1200" b="1" kern="1200" dirty="0" smtClean="0">
                <a:solidFill>
                  <a:schemeClr val="tx1"/>
                </a:solidFill>
                <a:latin typeface="+mn-lt"/>
                <a:ea typeface="+mn-ea"/>
                <a:cs typeface="+mn-cs"/>
              </a:rPr>
              <a:t> </a:t>
            </a:r>
            <a:r>
              <a:rPr lang="it-IT" sz="1200" b="1" kern="1200" dirty="0" err="1" smtClean="0">
                <a:solidFill>
                  <a:schemeClr val="tx1"/>
                </a:solidFill>
                <a:latin typeface="+mn-lt"/>
                <a:ea typeface="+mn-ea"/>
                <a:cs typeface="+mn-cs"/>
              </a:rPr>
              <a:t>is</a:t>
            </a:r>
            <a:r>
              <a:rPr lang="it-IT" sz="1200" b="1" kern="1200" dirty="0" smtClean="0">
                <a:solidFill>
                  <a:schemeClr val="tx1"/>
                </a:solidFill>
                <a:latin typeface="+mn-lt"/>
                <a:ea typeface="+mn-ea"/>
                <a:cs typeface="+mn-cs"/>
              </a:rPr>
              <a:t> a  </a:t>
            </a:r>
            <a:r>
              <a:rPr lang="it-IT" sz="1200" b="1" kern="1200" dirty="0" err="1" smtClean="0">
                <a:solidFill>
                  <a:schemeClr val="tx1"/>
                </a:solidFill>
                <a:latin typeface="+mn-lt"/>
                <a:ea typeface="+mn-ea"/>
                <a:cs typeface="+mn-cs"/>
              </a:rPr>
              <a:t>decentralized</a:t>
            </a:r>
            <a:r>
              <a:rPr lang="it-IT" sz="1200" b="1" kern="1200" dirty="0" smtClean="0">
                <a:solidFill>
                  <a:schemeClr val="tx1"/>
                </a:solidFill>
                <a:latin typeface="+mn-lt"/>
                <a:ea typeface="+mn-ea"/>
                <a:cs typeface="+mn-cs"/>
              </a:rPr>
              <a:t> </a:t>
            </a:r>
            <a:r>
              <a:rPr lang="it-IT" sz="1200" b="1" kern="1200" dirty="0" err="1" smtClean="0">
                <a:solidFill>
                  <a:schemeClr val="tx1"/>
                </a:solidFill>
                <a:latin typeface="+mn-lt"/>
                <a:ea typeface="+mn-ea"/>
                <a:cs typeface="+mn-cs"/>
              </a:rPr>
              <a:t>platform</a:t>
            </a:r>
            <a:r>
              <a:rPr lang="it-IT" sz="1200" b="1" kern="1200" dirty="0" smtClean="0">
                <a:solidFill>
                  <a:schemeClr val="tx1"/>
                </a:solidFill>
                <a:latin typeface="+mn-lt"/>
                <a:ea typeface="+mn-ea"/>
                <a:cs typeface="+mn-cs"/>
              </a:rPr>
              <a:t> </a:t>
            </a:r>
            <a:r>
              <a:rPr lang="it-IT" sz="1200" b="1" kern="1200" dirty="0" err="1" smtClean="0">
                <a:solidFill>
                  <a:schemeClr val="tx1"/>
                </a:solidFill>
                <a:latin typeface="+mn-lt"/>
                <a:ea typeface="+mn-ea"/>
                <a:cs typeface="+mn-cs"/>
              </a:rPr>
              <a:t>that</a:t>
            </a:r>
            <a:r>
              <a:rPr lang="it-IT" sz="1200" b="1" kern="1200" dirty="0" smtClean="0">
                <a:solidFill>
                  <a:schemeClr val="tx1"/>
                </a:solidFill>
                <a:latin typeface="+mn-lt"/>
                <a:ea typeface="+mn-ea"/>
                <a:cs typeface="+mn-cs"/>
              </a:rPr>
              <a:t> </a:t>
            </a:r>
            <a:r>
              <a:rPr lang="it-IT" sz="1200" b="1" kern="1200" dirty="0" err="1" smtClean="0">
                <a:solidFill>
                  <a:schemeClr val="tx1"/>
                </a:solidFill>
                <a:latin typeface="+mn-lt"/>
                <a:ea typeface="+mn-ea"/>
                <a:cs typeface="+mn-cs"/>
              </a:rPr>
              <a:t>runs</a:t>
            </a:r>
            <a:r>
              <a:rPr lang="it-IT" sz="1200" b="1" kern="1200" dirty="0" smtClean="0">
                <a:solidFill>
                  <a:schemeClr val="tx1"/>
                </a:solidFill>
                <a:latin typeface="+mn-lt"/>
                <a:ea typeface="+mn-ea"/>
                <a:cs typeface="+mn-cs"/>
              </a:rPr>
              <a:t> </a:t>
            </a:r>
            <a:r>
              <a:rPr lang="it-IT" sz="1200" b="1" kern="1200" dirty="0" err="1" smtClean="0">
                <a:solidFill>
                  <a:schemeClr val="tx1"/>
                </a:solidFill>
                <a:latin typeface="+mn-lt"/>
                <a:ea typeface="+mn-ea"/>
                <a:cs typeface="+mn-cs"/>
              </a:rPr>
              <a:t>smart</a:t>
            </a:r>
            <a:r>
              <a:rPr lang="it-IT" sz="1200" b="1" kern="1200" dirty="0" smtClean="0">
                <a:solidFill>
                  <a:schemeClr val="tx1"/>
                </a:solidFill>
                <a:latin typeface="+mn-lt"/>
                <a:ea typeface="+mn-ea"/>
                <a:cs typeface="+mn-cs"/>
              </a:rPr>
              <a:t> </a:t>
            </a:r>
            <a:r>
              <a:rPr lang="it-IT" sz="1200" b="1" kern="1200" dirty="0" err="1" smtClean="0">
                <a:solidFill>
                  <a:schemeClr val="tx1"/>
                </a:solidFill>
                <a:latin typeface="+mn-lt"/>
                <a:ea typeface="+mn-ea"/>
                <a:cs typeface="+mn-cs"/>
              </a:rPr>
              <a:t>contracts</a:t>
            </a:r>
            <a:r>
              <a:rPr lang="it-IT" sz="1200" b="1" kern="1200" dirty="0" smtClean="0">
                <a:solidFill>
                  <a:schemeClr val="tx1"/>
                </a:solidFill>
                <a:latin typeface="+mn-lt"/>
                <a:ea typeface="+mn-ea"/>
                <a:cs typeface="+mn-cs"/>
              </a:rPr>
              <a:t> </a:t>
            </a:r>
            <a:r>
              <a:rPr lang="it-IT" sz="1200" b="1" kern="1200" dirty="0" err="1" smtClean="0">
                <a:solidFill>
                  <a:schemeClr val="tx1"/>
                </a:solidFill>
                <a:latin typeface="+mn-lt"/>
                <a:ea typeface="+mn-ea"/>
                <a:cs typeface="+mn-cs"/>
              </a:rPr>
              <a:t>exactly</a:t>
            </a:r>
            <a:r>
              <a:rPr lang="it-IT" sz="1200" b="1" kern="1200" dirty="0" smtClean="0">
                <a:solidFill>
                  <a:schemeClr val="tx1"/>
                </a:solidFill>
                <a:latin typeface="+mn-lt"/>
                <a:ea typeface="+mn-ea"/>
                <a:cs typeface="+mn-cs"/>
              </a:rPr>
              <a:t> </a:t>
            </a:r>
            <a:r>
              <a:rPr lang="it-IT" sz="1200" b="1" kern="1200" dirty="0" err="1" smtClean="0">
                <a:solidFill>
                  <a:schemeClr val="tx1"/>
                </a:solidFill>
                <a:latin typeface="+mn-lt"/>
                <a:ea typeface="+mn-ea"/>
                <a:cs typeface="+mn-cs"/>
              </a:rPr>
              <a:t>as</a:t>
            </a:r>
            <a:r>
              <a:rPr lang="it-IT" sz="1200" b="1" kern="1200" dirty="0" smtClean="0">
                <a:solidFill>
                  <a:schemeClr val="tx1"/>
                </a:solidFill>
                <a:latin typeface="+mn-lt"/>
                <a:ea typeface="+mn-ea"/>
                <a:cs typeface="+mn-cs"/>
              </a:rPr>
              <a:t> </a:t>
            </a:r>
            <a:r>
              <a:rPr lang="it-IT" sz="1200" b="1" kern="1200" dirty="0" err="1" smtClean="0">
                <a:solidFill>
                  <a:schemeClr val="tx1"/>
                </a:solidFill>
                <a:latin typeface="+mn-lt"/>
                <a:ea typeface="+mn-ea"/>
                <a:cs typeface="+mn-cs"/>
              </a:rPr>
              <a:t>programmed</a:t>
            </a:r>
            <a:r>
              <a:rPr lang="it-IT" sz="1200" b="1" kern="1200" dirty="0" smtClean="0">
                <a:solidFill>
                  <a:schemeClr val="tx1"/>
                </a:solidFill>
                <a:latin typeface="+mn-lt"/>
                <a:ea typeface="+mn-ea"/>
                <a:cs typeface="+mn-cs"/>
              </a:rPr>
              <a:t> </a:t>
            </a:r>
            <a:r>
              <a:rPr lang="it-IT" sz="1200" b="1" kern="1200" dirty="0" err="1" smtClean="0">
                <a:solidFill>
                  <a:schemeClr val="tx1"/>
                </a:solidFill>
                <a:latin typeface="+mn-lt"/>
                <a:ea typeface="+mn-ea"/>
                <a:cs typeface="+mn-cs"/>
              </a:rPr>
              <a:t>wihout</a:t>
            </a:r>
            <a:r>
              <a:rPr lang="it-IT" sz="1200" b="1" kern="1200" dirty="0" smtClean="0">
                <a:solidFill>
                  <a:schemeClr val="tx1"/>
                </a:solidFill>
                <a:latin typeface="+mn-lt"/>
                <a:ea typeface="+mn-ea"/>
                <a:cs typeface="+mn-cs"/>
              </a:rPr>
              <a:t> </a:t>
            </a:r>
            <a:r>
              <a:rPr lang="it-IT" sz="1200" b="1" kern="1200" dirty="0" err="1" smtClean="0">
                <a:solidFill>
                  <a:schemeClr val="tx1"/>
                </a:solidFill>
                <a:latin typeface="+mn-lt"/>
                <a:ea typeface="+mn-ea"/>
                <a:cs typeface="+mn-cs"/>
              </a:rPr>
              <a:t>any</a:t>
            </a:r>
            <a:r>
              <a:rPr lang="it-IT" sz="1200" b="1" kern="1200" dirty="0" smtClean="0">
                <a:solidFill>
                  <a:schemeClr val="tx1"/>
                </a:solidFill>
                <a:latin typeface="+mn-lt"/>
                <a:ea typeface="+mn-ea"/>
                <a:cs typeface="+mn-cs"/>
              </a:rPr>
              <a:t> </a:t>
            </a:r>
            <a:r>
              <a:rPr lang="it-IT" sz="1200" b="1" kern="1200" dirty="0" err="1" smtClean="0">
                <a:solidFill>
                  <a:schemeClr val="tx1"/>
                </a:solidFill>
                <a:latin typeface="+mn-lt"/>
                <a:ea typeface="+mn-ea"/>
                <a:cs typeface="+mn-cs"/>
              </a:rPr>
              <a:t>possibility</a:t>
            </a:r>
            <a:r>
              <a:rPr lang="it-IT" sz="1200" b="1" kern="1200" baseline="0" dirty="0" smtClean="0">
                <a:solidFill>
                  <a:schemeClr val="tx1"/>
                </a:solidFill>
                <a:latin typeface="+mn-lt"/>
                <a:ea typeface="+mn-ea"/>
                <a:cs typeface="+mn-cs"/>
              </a:rPr>
              <a:t> of </a:t>
            </a:r>
            <a:r>
              <a:rPr lang="it-IT" sz="1200" b="1" kern="1200" baseline="0" dirty="0" err="1" smtClean="0">
                <a:solidFill>
                  <a:schemeClr val="tx1"/>
                </a:solidFill>
                <a:latin typeface="+mn-lt"/>
                <a:ea typeface="+mn-ea"/>
                <a:cs typeface="+mn-cs"/>
              </a:rPr>
              <a:t>downtime</a:t>
            </a:r>
            <a:r>
              <a:rPr lang="it-IT" sz="1200" b="1" kern="1200" baseline="0" dirty="0" smtClean="0">
                <a:solidFill>
                  <a:schemeClr val="tx1"/>
                </a:solidFill>
                <a:latin typeface="+mn-lt"/>
                <a:ea typeface="+mn-ea"/>
                <a:cs typeface="+mn-cs"/>
              </a:rPr>
              <a:t>, </a:t>
            </a:r>
            <a:r>
              <a:rPr lang="it-IT" sz="1200" b="1" kern="1200" baseline="0" dirty="0" err="1" smtClean="0">
                <a:solidFill>
                  <a:schemeClr val="tx1"/>
                </a:solidFill>
                <a:latin typeface="+mn-lt"/>
                <a:ea typeface="+mn-ea"/>
                <a:cs typeface="+mn-cs"/>
              </a:rPr>
              <a:t>fraud</a:t>
            </a:r>
            <a:r>
              <a:rPr lang="it-IT" sz="1200" b="1" kern="1200" baseline="0" dirty="0" smtClean="0">
                <a:solidFill>
                  <a:schemeClr val="tx1"/>
                </a:solidFill>
                <a:latin typeface="+mn-lt"/>
                <a:ea typeface="+mn-ea"/>
                <a:cs typeface="+mn-cs"/>
              </a:rPr>
              <a:t> or </a:t>
            </a:r>
            <a:r>
              <a:rPr lang="it-IT" sz="1200" b="1" kern="1200" baseline="0" dirty="0" err="1" smtClean="0">
                <a:solidFill>
                  <a:schemeClr val="tx1"/>
                </a:solidFill>
                <a:latin typeface="+mn-lt"/>
                <a:ea typeface="+mn-ea"/>
                <a:cs typeface="+mn-cs"/>
              </a:rPr>
              <a:t>third</a:t>
            </a:r>
            <a:r>
              <a:rPr lang="it-IT" sz="1200" b="1" kern="1200" baseline="0" dirty="0" smtClean="0">
                <a:solidFill>
                  <a:schemeClr val="tx1"/>
                </a:solidFill>
                <a:latin typeface="+mn-lt"/>
                <a:ea typeface="+mn-ea"/>
                <a:cs typeface="+mn-cs"/>
              </a:rPr>
              <a:t> party </a:t>
            </a:r>
            <a:r>
              <a:rPr lang="it-IT" sz="1200" b="1" kern="1200" baseline="0" dirty="0" err="1" smtClean="0">
                <a:solidFill>
                  <a:schemeClr val="tx1"/>
                </a:solidFill>
                <a:latin typeface="+mn-lt"/>
                <a:ea typeface="+mn-ea"/>
                <a:cs typeface="+mn-cs"/>
              </a:rPr>
              <a:t>interference</a:t>
            </a:r>
            <a:endParaRPr lang="it-IT" sz="1200" b="1" kern="1200" baseline="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it-IT" sz="1200" b="1"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it-IT" sz="1200" b="1" kern="1200" baseline="0" dirty="0" smtClean="0">
                <a:solidFill>
                  <a:schemeClr val="tx1"/>
                </a:solidFill>
                <a:effectLst/>
                <a:latin typeface="+mn-lt"/>
                <a:ea typeface="+mn-ea"/>
                <a:cs typeface="+mn-cs"/>
              </a:rPr>
              <a:t>The </a:t>
            </a:r>
            <a:r>
              <a:rPr lang="it-IT" sz="1200" b="1" kern="1200" baseline="0" dirty="0" err="1" smtClean="0">
                <a:solidFill>
                  <a:schemeClr val="tx1"/>
                </a:solidFill>
                <a:effectLst/>
                <a:latin typeface="+mn-lt"/>
                <a:ea typeface="+mn-ea"/>
                <a:cs typeface="+mn-cs"/>
              </a:rPr>
              <a:t>SCs</a:t>
            </a:r>
            <a:r>
              <a:rPr lang="it-IT" sz="1200" b="1" kern="1200" baseline="0" dirty="0" smtClean="0">
                <a:solidFill>
                  <a:schemeClr val="tx1"/>
                </a:solidFill>
                <a:effectLst/>
                <a:latin typeface="+mn-lt"/>
                <a:ea typeface="+mn-ea"/>
                <a:cs typeface="+mn-cs"/>
              </a:rPr>
              <a:t> </a:t>
            </a:r>
            <a:r>
              <a:rPr lang="it-IT" sz="1200" b="1" kern="1200" baseline="0" dirty="0" err="1" smtClean="0">
                <a:solidFill>
                  <a:schemeClr val="tx1"/>
                </a:solidFill>
                <a:effectLst/>
                <a:latin typeface="+mn-lt"/>
                <a:ea typeface="+mn-ea"/>
                <a:cs typeface="+mn-cs"/>
              </a:rPr>
              <a:t>run</a:t>
            </a:r>
            <a:r>
              <a:rPr lang="it-IT" sz="1200" b="1" kern="1200" baseline="0" dirty="0" smtClean="0">
                <a:solidFill>
                  <a:schemeClr val="tx1"/>
                </a:solidFill>
                <a:effectLst/>
                <a:latin typeface="+mn-lt"/>
                <a:ea typeface="+mn-ea"/>
                <a:cs typeface="+mn-cs"/>
              </a:rPr>
              <a:t> on a custom </a:t>
            </a:r>
            <a:r>
              <a:rPr lang="it-IT" sz="1200" b="1" kern="1200" baseline="0" dirty="0" err="1" smtClean="0">
                <a:solidFill>
                  <a:schemeClr val="tx1"/>
                </a:solidFill>
                <a:effectLst/>
                <a:latin typeface="+mn-lt"/>
                <a:ea typeface="+mn-ea"/>
                <a:cs typeface="+mn-cs"/>
              </a:rPr>
              <a:t>built</a:t>
            </a:r>
            <a:r>
              <a:rPr lang="it-IT" sz="1200" b="1" kern="1200" baseline="0" dirty="0" smtClean="0">
                <a:solidFill>
                  <a:schemeClr val="tx1"/>
                </a:solidFill>
                <a:effectLst/>
                <a:latin typeface="+mn-lt"/>
                <a:ea typeface="+mn-ea"/>
                <a:cs typeface="+mn-cs"/>
              </a:rPr>
              <a:t> </a:t>
            </a:r>
            <a:r>
              <a:rPr lang="it-IT" sz="1200" b="1" kern="1200" baseline="0" dirty="0" err="1" smtClean="0">
                <a:solidFill>
                  <a:schemeClr val="tx1"/>
                </a:solidFill>
                <a:effectLst/>
                <a:latin typeface="+mn-lt"/>
                <a:ea typeface="+mn-ea"/>
                <a:cs typeface="+mn-cs"/>
              </a:rPr>
              <a:t>blockchain</a:t>
            </a:r>
            <a:r>
              <a:rPr lang="it-IT" sz="1200" b="1" kern="1200" baseline="0" dirty="0" smtClean="0">
                <a:solidFill>
                  <a:schemeClr val="tx1"/>
                </a:solidFill>
                <a:effectLst/>
                <a:latin typeface="+mn-lt"/>
                <a:ea typeface="+mn-ea"/>
                <a:cs typeface="+mn-cs"/>
              </a:rPr>
              <a:t>, </a:t>
            </a:r>
            <a:r>
              <a:rPr lang="it-IT" sz="1200" b="1" kern="1200" baseline="0" dirty="0" err="1" smtClean="0">
                <a:solidFill>
                  <a:schemeClr val="tx1"/>
                </a:solidFill>
                <a:effectLst/>
                <a:latin typeface="+mn-lt"/>
                <a:ea typeface="+mn-ea"/>
                <a:cs typeface="+mn-cs"/>
              </a:rPr>
              <a:t>which</a:t>
            </a:r>
            <a:r>
              <a:rPr lang="it-IT" sz="1200" b="1" kern="1200" baseline="0" dirty="0" smtClean="0">
                <a:solidFill>
                  <a:schemeClr val="tx1"/>
                </a:solidFill>
                <a:effectLst/>
                <a:latin typeface="+mn-lt"/>
                <a:ea typeface="+mn-ea"/>
                <a:cs typeface="+mn-cs"/>
              </a:rPr>
              <a:t> </a:t>
            </a:r>
            <a:r>
              <a:rPr lang="it-IT" sz="1200" b="1" kern="1200" baseline="0" dirty="0" err="1" smtClean="0">
                <a:solidFill>
                  <a:schemeClr val="tx1"/>
                </a:solidFill>
                <a:effectLst/>
                <a:latin typeface="+mn-lt"/>
                <a:ea typeface="+mn-ea"/>
                <a:cs typeface="+mn-cs"/>
              </a:rPr>
              <a:t>is</a:t>
            </a:r>
            <a:r>
              <a:rPr lang="it-IT" sz="1200" b="1" kern="1200" baseline="0" dirty="0" smtClean="0">
                <a:solidFill>
                  <a:schemeClr val="tx1"/>
                </a:solidFill>
                <a:effectLst/>
                <a:latin typeface="+mn-lt"/>
                <a:ea typeface="+mn-ea"/>
                <a:cs typeface="+mn-cs"/>
              </a:rPr>
              <a:t> </a:t>
            </a:r>
            <a:r>
              <a:rPr lang="it-IT" sz="1200" b="1" kern="1200" baseline="0" dirty="0" err="1" smtClean="0">
                <a:solidFill>
                  <a:schemeClr val="tx1"/>
                </a:solidFill>
                <a:effectLst/>
                <a:latin typeface="+mn-lt"/>
                <a:ea typeface="+mn-ea"/>
                <a:cs typeface="+mn-cs"/>
              </a:rPr>
              <a:t>not</a:t>
            </a:r>
            <a:r>
              <a:rPr lang="it-IT" sz="1200" b="1" kern="1200" baseline="0" dirty="0" smtClean="0">
                <a:solidFill>
                  <a:schemeClr val="tx1"/>
                </a:solidFill>
                <a:effectLst/>
                <a:latin typeface="+mn-lt"/>
                <a:ea typeface="+mn-ea"/>
                <a:cs typeface="+mn-cs"/>
              </a:rPr>
              <a:t> the </a:t>
            </a:r>
            <a:r>
              <a:rPr lang="it-IT" sz="1200" b="1" kern="1200" baseline="0" dirty="0" err="1" smtClean="0">
                <a:solidFill>
                  <a:schemeClr val="tx1"/>
                </a:solidFill>
                <a:effectLst/>
                <a:latin typeface="+mn-lt"/>
                <a:ea typeface="+mn-ea"/>
                <a:cs typeface="+mn-cs"/>
              </a:rPr>
              <a:t>same</a:t>
            </a:r>
            <a:r>
              <a:rPr lang="it-IT" sz="1200" b="1" kern="1200" baseline="0" dirty="0" smtClean="0">
                <a:solidFill>
                  <a:schemeClr val="tx1"/>
                </a:solidFill>
                <a:effectLst/>
                <a:latin typeface="+mn-lt"/>
                <a:ea typeface="+mn-ea"/>
                <a:cs typeface="+mn-cs"/>
              </a:rPr>
              <a:t> </a:t>
            </a:r>
            <a:r>
              <a:rPr lang="it-IT" sz="1200" b="1" kern="1200" baseline="0" dirty="0" err="1" smtClean="0">
                <a:solidFill>
                  <a:schemeClr val="tx1"/>
                </a:solidFill>
                <a:effectLst/>
                <a:latin typeface="+mn-lt"/>
                <a:ea typeface="+mn-ea"/>
                <a:cs typeface="+mn-cs"/>
              </a:rPr>
              <a:t>used</a:t>
            </a:r>
            <a:r>
              <a:rPr lang="it-IT" sz="1200" b="1" kern="1200" baseline="0" dirty="0" smtClean="0">
                <a:solidFill>
                  <a:schemeClr val="tx1"/>
                </a:solidFill>
                <a:effectLst/>
                <a:latin typeface="+mn-lt"/>
                <a:ea typeface="+mn-ea"/>
                <a:cs typeface="+mn-cs"/>
              </a:rPr>
              <a:t> for BITCOINS </a:t>
            </a:r>
            <a:r>
              <a:rPr lang="it-IT" sz="1200" b="1" kern="1200" baseline="0" dirty="0" err="1" smtClean="0">
                <a:solidFill>
                  <a:schemeClr val="tx1"/>
                </a:solidFill>
                <a:effectLst/>
                <a:latin typeface="+mn-lt"/>
                <a:ea typeface="+mn-ea"/>
                <a:cs typeface="+mn-cs"/>
              </a:rPr>
              <a:t>transactions</a:t>
            </a:r>
            <a:endParaRPr lang="it-IT" sz="1200" b="1"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it-IT" sz="1200" b="1"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it-IT" sz="1200" b="1" kern="1200" baseline="0" dirty="0" smtClean="0">
                <a:solidFill>
                  <a:schemeClr val="tx1"/>
                </a:solidFill>
                <a:effectLst/>
                <a:latin typeface="+mn-lt"/>
                <a:ea typeface="+mn-ea"/>
                <a:cs typeface="+mn-cs"/>
              </a:rPr>
              <a:t>The </a:t>
            </a:r>
            <a:r>
              <a:rPr lang="it-IT" sz="1200" b="1" kern="1200" baseline="0" dirty="0" err="1" smtClean="0">
                <a:solidFill>
                  <a:schemeClr val="tx1"/>
                </a:solidFill>
                <a:effectLst/>
                <a:latin typeface="+mn-lt"/>
                <a:ea typeface="+mn-ea"/>
                <a:cs typeface="+mn-cs"/>
              </a:rPr>
              <a:t>cryptovalue</a:t>
            </a:r>
            <a:r>
              <a:rPr lang="it-IT" sz="1200" b="1" kern="1200" baseline="0" dirty="0" smtClean="0">
                <a:solidFill>
                  <a:schemeClr val="tx1"/>
                </a:solidFill>
                <a:effectLst/>
                <a:latin typeface="+mn-lt"/>
                <a:ea typeface="+mn-ea"/>
                <a:cs typeface="+mn-cs"/>
              </a:rPr>
              <a:t> </a:t>
            </a:r>
            <a:r>
              <a:rPr lang="it-IT" sz="1200" b="1" kern="1200" baseline="0" dirty="0" err="1" smtClean="0">
                <a:solidFill>
                  <a:schemeClr val="tx1"/>
                </a:solidFill>
                <a:effectLst/>
                <a:latin typeface="+mn-lt"/>
                <a:ea typeface="+mn-ea"/>
                <a:cs typeface="+mn-cs"/>
              </a:rPr>
              <a:t>used</a:t>
            </a:r>
            <a:r>
              <a:rPr lang="it-IT" sz="1200" b="1" kern="1200" baseline="0" dirty="0" smtClean="0">
                <a:solidFill>
                  <a:schemeClr val="tx1"/>
                </a:solidFill>
                <a:effectLst/>
                <a:latin typeface="+mn-lt"/>
                <a:ea typeface="+mn-ea"/>
                <a:cs typeface="+mn-cs"/>
              </a:rPr>
              <a:t> in </a:t>
            </a:r>
            <a:r>
              <a:rPr lang="it-IT" sz="1200" b="1" kern="1200" baseline="0" dirty="0" err="1" smtClean="0">
                <a:solidFill>
                  <a:schemeClr val="tx1"/>
                </a:solidFill>
                <a:effectLst/>
                <a:latin typeface="+mn-lt"/>
                <a:ea typeface="+mn-ea"/>
                <a:cs typeface="+mn-cs"/>
              </a:rPr>
              <a:t>Ethereum</a:t>
            </a:r>
            <a:r>
              <a:rPr lang="it-IT" sz="1200" b="1" kern="1200" baseline="0" dirty="0" smtClean="0">
                <a:solidFill>
                  <a:schemeClr val="tx1"/>
                </a:solidFill>
                <a:effectLst/>
                <a:latin typeface="+mn-lt"/>
                <a:ea typeface="+mn-ea"/>
                <a:cs typeface="+mn-cs"/>
              </a:rPr>
              <a:t> </a:t>
            </a:r>
            <a:r>
              <a:rPr lang="it-IT" sz="1200" b="1" kern="1200" baseline="0" dirty="0" err="1" smtClean="0">
                <a:solidFill>
                  <a:schemeClr val="tx1"/>
                </a:solidFill>
                <a:effectLst/>
                <a:latin typeface="+mn-lt"/>
                <a:ea typeface="+mn-ea"/>
                <a:cs typeface="+mn-cs"/>
              </a:rPr>
              <a:t>is</a:t>
            </a:r>
            <a:r>
              <a:rPr lang="it-IT" sz="1200" b="1" kern="1200" baseline="0" dirty="0" smtClean="0">
                <a:solidFill>
                  <a:schemeClr val="tx1"/>
                </a:solidFill>
                <a:effectLst/>
                <a:latin typeface="+mn-lt"/>
                <a:ea typeface="+mn-ea"/>
                <a:cs typeface="+mn-cs"/>
              </a:rPr>
              <a:t> </a:t>
            </a:r>
            <a:r>
              <a:rPr lang="it-IT" sz="1200" b="1" kern="1200" baseline="0" dirty="0" err="1" smtClean="0">
                <a:solidFill>
                  <a:schemeClr val="tx1"/>
                </a:solidFill>
                <a:effectLst/>
                <a:latin typeface="+mn-lt"/>
                <a:ea typeface="+mn-ea"/>
                <a:cs typeface="+mn-cs"/>
              </a:rPr>
              <a:t>not</a:t>
            </a:r>
            <a:r>
              <a:rPr lang="it-IT" sz="1200" b="1" kern="1200" baseline="0" dirty="0" smtClean="0">
                <a:solidFill>
                  <a:schemeClr val="tx1"/>
                </a:solidFill>
                <a:effectLst/>
                <a:latin typeface="+mn-lt"/>
                <a:ea typeface="+mn-ea"/>
                <a:cs typeface="+mn-cs"/>
              </a:rPr>
              <a:t> </a:t>
            </a:r>
            <a:r>
              <a:rPr lang="it-IT" sz="1200" b="1" kern="1200" baseline="0" dirty="0" err="1" smtClean="0">
                <a:solidFill>
                  <a:schemeClr val="tx1"/>
                </a:solidFill>
                <a:effectLst/>
                <a:latin typeface="+mn-lt"/>
                <a:ea typeface="+mn-ea"/>
                <a:cs typeface="+mn-cs"/>
              </a:rPr>
              <a:t>Bitcoins</a:t>
            </a:r>
            <a:r>
              <a:rPr lang="it-IT" sz="1200" b="1" kern="1200" baseline="0" dirty="0" smtClean="0">
                <a:solidFill>
                  <a:schemeClr val="tx1"/>
                </a:solidFill>
                <a:effectLst/>
                <a:latin typeface="+mn-lt"/>
                <a:ea typeface="+mn-ea"/>
                <a:cs typeface="+mn-cs"/>
              </a:rPr>
              <a:t> </a:t>
            </a:r>
            <a:r>
              <a:rPr lang="it-IT" sz="1200" b="1" kern="1200" baseline="0" dirty="0" err="1" smtClean="0">
                <a:solidFill>
                  <a:schemeClr val="tx1"/>
                </a:solidFill>
                <a:effectLst/>
                <a:latin typeface="+mn-lt"/>
                <a:ea typeface="+mn-ea"/>
                <a:cs typeface="+mn-cs"/>
              </a:rPr>
              <a:t>but</a:t>
            </a:r>
            <a:r>
              <a:rPr lang="it-IT" sz="1200" b="1" kern="1200" baseline="0" dirty="0" smtClean="0">
                <a:solidFill>
                  <a:schemeClr val="tx1"/>
                </a:solidFill>
                <a:effectLst/>
                <a:latin typeface="+mn-lt"/>
                <a:ea typeface="+mn-ea"/>
                <a:cs typeface="+mn-cs"/>
              </a:rPr>
              <a:t> </a:t>
            </a:r>
            <a:r>
              <a:rPr lang="it-IT" sz="1200" b="1" kern="1200" baseline="0" dirty="0" err="1" smtClean="0">
                <a:solidFill>
                  <a:schemeClr val="tx1"/>
                </a:solidFill>
                <a:effectLst/>
                <a:latin typeface="+mn-lt"/>
                <a:ea typeface="+mn-ea"/>
                <a:cs typeface="+mn-cs"/>
              </a:rPr>
              <a:t>it</a:t>
            </a:r>
            <a:r>
              <a:rPr lang="it-IT" sz="1200" b="1" kern="1200" baseline="0" dirty="0" smtClean="0">
                <a:solidFill>
                  <a:schemeClr val="tx1"/>
                </a:solidFill>
                <a:effectLst/>
                <a:latin typeface="+mn-lt"/>
                <a:ea typeface="+mn-ea"/>
                <a:cs typeface="+mn-cs"/>
              </a:rPr>
              <a:t> </a:t>
            </a:r>
            <a:r>
              <a:rPr lang="it-IT" sz="1200" b="1" kern="1200" baseline="0" dirty="0" err="1" smtClean="0">
                <a:solidFill>
                  <a:schemeClr val="tx1"/>
                </a:solidFill>
                <a:effectLst/>
                <a:latin typeface="+mn-lt"/>
                <a:ea typeface="+mn-ea"/>
                <a:cs typeface="+mn-cs"/>
              </a:rPr>
              <a:t>is</a:t>
            </a:r>
            <a:r>
              <a:rPr lang="it-IT" sz="1200" b="1" kern="1200" baseline="0" dirty="0" smtClean="0">
                <a:solidFill>
                  <a:schemeClr val="tx1"/>
                </a:solidFill>
                <a:effectLst/>
                <a:latin typeface="+mn-lt"/>
                <a:ea typeface="+mn-ea"/>
                <a:cs typeface="+mn-cs"/>
              </a:rPr>
              <a:t> </a:t>
            </a:r>
            <a:r>
              <a:rPr lang="it-IT" sz="1200" b="1" kern="1200" baseline="0" dirty="0" err="1" smtClean="0">
                <a:solidFill>
                  <a:schemeClr val="tx1"/>
                </a:solidFill>
                <a:effectLst/>
                <a:latin typeface="+mn-lt"/>
                <a:ea typeface="+mn-ea"/>
                <a:cs typeface="+mn-cs"/>
              </a:rPr>
              <a:t>ETHER,which</a:t>
            </a:r>
            <a:r>
              <a:rPr lang="it-IT" sz="1200" b="1" kern="1200" baseline="0" dirty="0" smtClean="0">
                <a:solidFill>
                  <a:schemeClr val="tx1"/>
                </a:solidFill>
                <a:effectLst/>
                <a:latin typeface="+mn-lt"/>
                <a:ea typeface="+mn-ea"/>
                <a:cs typeface="+mn-cs"/>
              </a:rPr>
              <a:t> </a:t>
            </a:r>
            <a:r>
              <a:rPr lang="it-IT" sz="1200" b="1" kern="1200" baseline="0" dirty="0" err="1" smtClean="0">
                <a:solidFill>
                  <a:schemeClr val="tx1"/>
                </a:solidFill>
                <a:effectLst/>
                <a:latin typeface="+mn-lt"/>
                <a:ea typeface="+mn-ea"/>
                <a:cs typeface="+mn-cs"/>
              </a:rPr>
              <a:t>is</a:t>
            </a:r>
            <a:r>
              <a:rPr lang="it-IT" sz="1200" b="1" kern="1200" baseline="0" dirty="0" smtClean="0">
                <a:solidFill>
                  <a:schemeClr val="tx1"/>
                </a:solidFill>
                <a:effectLst/>
                <a:latin typeface="+mn-lt"/>
                <a:ea typeface="+mn-ea"/>
                <a:cs typeface="+mn-cs"/>
              </a:rPr>
              <a:t> </a:t>
            </a:r>
            <a:r>
              <a:rPr lang="it-IT" sz="1200" b="1" kern="1200" baseline="0" dirty="0" err="1" smtClean="0">
                <a:solidFill>
                  <a:schemeClr val="tx1"/>
                </a:solidFill>
                <a:effectLst/>
                <a:latin typeface="+mn-lt"/>
                <a:ea typeface="+mn-ea"/>
                <a:cs typeface="+mn-cs"/>
              </a:rPr>
              <a:t>used</a:t>
            </a:r>
            <a:r>
              <a:rPr lang="it-IT" sz="1200" b="1" kern="1200" baseline="0" dirty="0" smtClean="0">
                <a:solidFill>
                  <a:schemeClr val="tx1"/>
                </a:solidFill>
                <a:effectLst/>
                <a:latin typeface="+mn-lt"/>
                <a:ea typeface="+mn-ea"/>
                <a:cs typeface="+mn-cs"/>
              </a:rPr>
              <a:t> </a:t>
            </a:r>
            <a:r>
              <a:rPr lang="it-IT" sz="1200" b="1" kern="1200" baseline="0" dirty="0" err="1" smtClean="0">
                <a:solidFill>
                  <a:schemeClr val="tx1"/>
                </a:solidFill>
                <a:effectLst/>
                <a:latin typeface="+mn-lt"/>
                <a:ea typeface="+mn-ea"/>
                <a:cs typeface="+mn-cs"/>
              </a:rPr>
              <a:t>as</a:t>
            </a:r>
            <a:r>
              <a:rPr lang="it-IT" sz="1200" b="1" kern="1200" baseline="0" dirty="0" smtClean="0">
                <a:solidFill>
                  <a:schemeClr val="tx1"/>
                </a:solidFill>
                <a:effectLst/>
                <a:latin typeface="+mn-lt"/>
                <a:ea typeface="+mn-ea"/>
                <a:cs typeface="+mn-cs"/>
              </a:rPr>
              <a:t> a </a:t>
            </a:r>
            <a:r>
              <a:rPr lang="it-IT" sz="1200" b="1" kern="1200" baseline="0" dirty="0" err="1" smtClean="0">
                <a:solidFill>
                  <a:schemeClr val="tx1"/>
                </a:solidFill>
                <a:effectLst/>
                <a:latin typeface="+mn-lt"/>
                <a:ea typeface="+mn-ea"/>
                <a:cs typeface="+mn-cs"/>
              </a:rPr>
              <a:t>payment</a:t>
            </a:r>
            <a:r>
              <a:rPr lang="it-IT" sz="1200" b="1" kern="1200" baseline="0" dirty="0" smtClean="0">
                <a:solidFill>
                  <a:schemeClr val="tx1"/>
                </a:solidFill>
                <a:effectLst/>
                <a:latin typeface="+mn-lt"/>
                <a:ea typeface="+mn-ea"/>
                <a:cs typeface="+mn-cs"/>
              </a:rPr>
              <a:t> </a:t>
            </a:r>
            <a:r>
              <a:rPr lang="it-IT" sz="1200" b="1" kern="1200" baseline="0" dirty="0" err="1" smtClean="0">
                <a:solidFill>
                  <a:schemeClr val="tx1"/>
                </a:solidFill>
                <a:effectLst/>
                <a:latin typeface="+mn-lt"/>
                <a:ea typeface="+mn-ea"/>
                <a:cs typeface="+mn-cs"/>
              </a:rPr>
              <a:t>method</a:t>
            </a:r>
            <a:r>
              <a:rPr lang="it-IT" sz="1200" b="1" kern="1200" baseline="0" dirty="0" smtClean="0">
                <a:solidFill>
                  <a:schemeClr val="tx1"/>
                </a:solidFill>
                <a:effectLst/>
                <a:latin typeface="+mn-lt"/>
                <a:ea typeface="+mn-ea"/>
                <a:cs typeface="+mn-cs"/>
              </a:rPr>
              <a:t> for </a:t>
            </a:r>
            <a:r>
              <a:rPr lang="it-IT" sz="1200" b="1" kern="1200" baseline="0" dirty="0" err="1" smtClean="0">
                <a:solidFill>
                  <a:schemeClr val="tx1"/>
                </a:solidFill>
                <a:effectLst/>
                <a:latin typeface="+mn-lt"/>
                <a:ea typeface="+mn-ea"/>
                <a:cs typeface="+mn-cs"/>
              </a:rPr>
              <a:t>executing</a:t>
            </a:r>
            <a:r>
              <a:rPr lang="it-IT" sz="1200" b="1" kern="1200" baseline="0" dirty="0" smtClean="0">
                <a:solidFill>
                  <a:schemeClr val="tx1"/>
                </a:solidFill>
                <a:effectLst/>
                <a:latin typeface="+mn-lt"/>
                <a:ea typeface="+mn-ea"/>
                <a:cs typeface="+mn-cs"/>
              </a:rPr>
              <a:t> </a:t>
            </a:r>
            <a:r>
              <a:rPr lang="it-IT" sz="1200" b="1" kern="1200" baseline="0" dirty="0" err="1" smtClean="0">
                <a:solidFill>
                  <a:schemeClr val="tx1"/>
                </a:solidFill>
                <a:effectLst/>
                <a:latin typeface="+mn-lt"/>
                <a:ea typeface="+mn-ea"/>
                <a:cs typeface="+mn-cs"/>
              </a:rPr>
              <a:t>contracts</a:t>
            </a:r>
            <a:endParaRPr lang="it-IT" sz="1200" b="1"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it-IT" sz="1200" b="1" kern="1200" baseline="0" dirty="0" smtClean="0">
                <a:solidFill>
                  <a:schemeClr val="tx1"/>
                </a:solidFill>
                <a:effectLst/>
                <a:latin typeface="+mn-lt"/>
                <a:ea typeface="+mn-ea"/>
                <a:cs typeface="+mn-cs"/>
              </a:rPr>
              <a:t>--&gt;IMMAGINEEEEEEEEE</a:t>
            </a:r>
            <a:endParaRPr lang="it-IT" sz="1200" kern="1200" dirty="0" smtClean="0">
              <a:solidFill>
                <a:schemeClr val="tx1"/>
              </a:solidFill>
              <a:effectLst/>
              <a:latin typeface="+mn-lt"/>
              <a:ea typeface="+mn-ea"/>
              <a:cs typeface="+mn-cs"/>
            </a:endParaRPr>
          </a:p>
          <a:p>
            <a:endParaRPr lang="it-IT" sz="1200" b="1" kern="1200" dirty="0" smtClean="0">
              <a:solidFill>
                <a:schemeClr val="tx1"/>
              </a:solidFill>
              <a:latin typeface="+mn-lt"/>
              <a:ea typeface="+mn-ea"/>
              <a:cs typeface="+mn-cs"/>
            </a:endParaRPr>
          </a:p>
          <a:p>
            <a:r>
              <a:rPr lang="it-IT" sz="1200" b="1" kern="1200" dirty="0" smtClean="0">
                <a:solidFill>
                  <a:schemeClr val="tx1"/>
                </a:solidFill>
                <a:latin typeface="+mn-lt"/>
                <a:ea typeface="+mn-ea"/>
                <a:cs typeface="+mn-cs"/>
              </a:rPr>
              <a:t>The code</a:t>
            </a:r>
            <a:r>
              <a:rPr lang="it-IT" sz="1200" b="1" kern="1200" baseline="0" dirty="0" smtClean="0">
                <a:solidFill>
                  <a:schemeClr val="tx1"/>
                </a:solidFill>
                <a:latin typeface="+mn-lt"/>
                <a:ea typeface="+mn-ea"/>
                <a:cs typeface="+mn-cs"/>
              </a:rPr>
              <a:t> of an </a:t>
            </a:r>
            <a:r>
              <a:rPr lang="it-IT" sz="1200" b="1" kern="1200" baseline="0" dirty="0" err="1" smtClean="0">
                <a:solidFill>
                  <a:schemeClr val="tx1"/>
                </a:solidFill>
                <a:latin typeface="+mn-lt"/>
                <a:ea typeface="+mn-ea"/>
                <a:cs typeface="+mn-cs"/>
              </a:rPr>
              <a:t>Ethereum</a:t>
            </a:r>
            <a:r>
              <a:rPr lang="it-IT" sz="1200" b="1" kern="1200" baseline="0" dirty="0" smtClean="0">
                <a:solidFill>
                  <a:schemeClr val="tx1"/>
                </a:solidFill>
                <a:latin typeface="+mn-lt"/>
                <a:ea typeface="+mn-ea"/>
                <a:cs typeface="+mn-cs"/>
              </a:rPr>
              <a:t> </a:t>
            </a:r>
            <a:r>
              <a:rPr lang="it-IT" sz="1200" b="1" kern="1200" baseline="0" dirty="0" err="1" smtClean="0">
                <a:solidFill>
                  <a:schemeClr val="tx1"/>
                </a:solidFill>
                <a:latin typeface="+mn-lt"/>
                <a:ea typeface="+mn-ea"/>
                <a:cs typeface="+mn-cs"/>
              </a:rPr>
              <a:t>contract</a:t>
            </a:r>
            <a:r>
              <a:rPr lang="it-IT" sz="1200" b="1" kern="1200" baseline="0" dirty="0" smtClean="0">
                <a:solidFill>
                  <a:schemeClr val="tx1"/>
                </a:solidFill>
                <a:latin typeface="+mn-lt"/>
                <a:ea typeface="+mn-ea"/>
                <a:cs typeface="+mn-cs"/>
              </a:rPr>
              <a:t> </a:t>
            </a:r>
            <a:r>
              <a:rPr lang="it-IT" sz="1200" b="1" kern="1200" baseline="0" dirty="0" err="1" smtClean="0">
                <a:solidFill>
                  <a:schemeClr val="tx1"/>
                </a:solidFill>
                <a:latin typeface="+mn-lt"/>
                <a:ea typeface="+mn-ea"/>
                <a:cs typeface="+mn-cs"/>
              </a:rPr>
              <a:t>is</a:t>
            </a:r>
            <a:r>
              <a:rPr lang="it-IT" sz="1200" b="1" kern="1200" baseline="0" dirty="0" smtClean="0">
                <a:solidFill>
                  <a:schemeClr val="tx1"/>
                </a:solidFill>
                <a:latin typeface="+mn-lt"/>
                <a:ea typeface="+mn-ea"/>
                <a:cs typeface="+mn-cs"/>
              </a:rPr>
              <a:t> </a:t>
            </a:r>
            <a:r>
              <a:rPr lang="it-IT" sz="1200" b="1" kern="1200" baseline="0" dirty="0" err="1" smtClean="0">
                <a:solidFill>
                  <a:schemeClr val="tx1"/>
                </a:solidFill>
                <a:latin typeface="+mn-lt"/>
                <a:ea typeface="+mn-ea"/>
                <a:cs typeface="+mn-cs"/>
              </a:rPr>
              <a:t>written</a:t>
            </a:r>
            <a:r>
              <a:rPr lang="it-IT" sz="1200" b="1" kern="1200" baseline="0" dirty="0" smtClean="0">
                <a:solidFill>
                  <a:schemeClr val="tx1"/>
                </a:solidFill>
                <a:latin typeface="+mn-lt"/>
                <a:ea typeface="+mn-ea"/>
                <a:cs typeface="+mn-cs"/>
              </a:rPr>
              <a:t> in </a:t>
            </a:r>
            <a:r>
              <a:rPr lang="it-IT" sz="1200" b="1" kern="1200" baseline="0" dirty="0" err="1" smtClean="0">
                <a:solidFill>
                  <a:schemeClr val="tx1"/>
                </a:solidFill>
                <a:latin typeface="+mn-lt"/>
                <a:ea typeface="+mn-ea"/>
                <a:cs typeface="+mn-cs"/>
              </a:rPr>
              <a:t>Solidity</a:t>
            </a:r>
            <a:r>
              <a:rPr lang="it-IT" sz="1200" b="1" kern="1200" baseline="0" dirty="0" smtClean="0">
                <a:solidFill>
                  <a:schemeClr val="tx1"/>
                </a:solidFill>
                <a:latin typeface="+mn-lt"/>
                <a:ea typeface="+mn-ea"/>
                <a:cs typeface="+mn-cs"/>
              </a:rPr>
              <a:t>, </a:t>
            </a:r>
            <a:r>
              <a:rPr lang="it-IT" sz="1200" b="1" kern="1200" baseline="0" dirty="0" err="1" smtClean="0">
                <a:solidFill>
                  <a:schemeClr val="tx1"/>
                </a:solidFill>
                <a:latin typeface="+mn-lt"/>
                <a:ea typeface="+mn-ea"/>
                <a:cs typeface="+mn-cs"/>
              </a:rPr>
              <a:t>which</a:t>
            </a:r>
            <a:r>
              <a:rPr lang="it-IT" sz="1200" b="1" kern="1200" baseline="0" dirty="0" smtClean="0">
                <a:solidFill>
                  <a:schemeClr val="tx1"/>
                </a:solidFill>
                <a:latin typeface="+mn-lt"/>
                <a:ea typeface="+mn-ea"/>
                <a:cs typeface="+mn-cs"/>
              </a:rPr>
              <a:t> </a:t>
            </a:r>
            <a:r>
              <a:rPr lang="it-IT" sz="1200" b="1" kern="1200" baseline="0" dirty="0" err="1" smtClean="0">
                <a:solidFill>
                  <a:schemeClr val="tx1"/>
                </a:solidFill>
                <a:latin typeface="+mn-lt"/>
                <a:ea typeface="+mn-ea"/>
                <a:cs typeface="+mn-cs"/>
              </a:rPr>
              <a:t>is</a:t>
            </a:r>
            <a:r>
              <a:rPr lang="it-IT" sz="1200" b="1" kern="1200" baseline="0" dirty="0" smtClean="0">
                <a:solidFill>
                  <a:schemeClr val="tx1"/>
                </a:solidFill>
                <a:latin typeface="+mn-lt"/>
                <a:ea typeface="+mn-ea"/>
                <a:cs typeface="+mn-cs"/>
              </a:rPr>
              <a:t> a high </a:t>
            </a:r>
            <a:r>
              <a:rPr lang="it-IT" sz="1200" b="1" kern="1200" baseline="0" dirty="0" err="1" smtClean="0">
                <a:solidFill>
                  <a:schemeClr val="tx1"/>
                </a:solidFill>
                <a:latin typeface="+mn-lt"/>
                <a:ea typeface="+mn-ea"/>
                <a:cs typeface="+mn-cs"/>
              </a:rPr>
              <a:t>level</a:t>
            </a:r>
            <a:r>
              <a:rPr lang="it-IT" sz="1200" b="1" kern="1200" baseline="0" dirty="0" smtClean="0">
                <a:solidFill>
                  <a:schemeClr val="tx1"/>
                </a:solidFill>
                <a:latin typeface="+mn-lt"/>
                <a:ea typeface="+mn-ea"/>
                <a:cs typeface="+mn-cs"/>
              </a:rPr>
              <a:t> </a:t>
            </a:r>
            <a:r>
              <a:rPr lang="it-IT" sz="1200" b="1" kern="1200" baseline="0" dirty="0" err="1" smtClean="0">
                <a:solidFill>
                  <a:schemeClr val="tx1"/>
                </a:solidFill>
                <a:latin typeface="+mn-lt"/>
                <a:ea typeface="+mn-ea"/>
                <a:cs typeface="+mn-cs"/>
              </a:rPr>
              <a:t>language</a:t>
            </a:r>
            <a:r>
              <a:rPr lang="it-IT" sz="1200" b="1" kern="1200" baseline="0" dirty="0" smtClean="0">
                <a:solidFill>
                  <a:schemeClr val="tx1"/>
                </a:solidFill>
                <a:latin typeface="+mn-lt"/>
                <a:ea typeface="+mn-ea"/>
                <a:cs typeface="+mn-cs"/>
              </a:rPr>
              <a:t> </a:t>
            </a:r>
            <a:r>
              <a:rPr lang="it-IT" sz="1200" b="1" kern="1200" baseline="0" dirty="0" err="1" smtClean="0">
                <a:solidFill>
                  <a:schemeClr val="tx1"/>
                </a:solidFill>
                <a:latin typeface="+mn-lt"/>
                <a:ea typeface="+mn-ea"/>
                <a:cs typeface="+mn-cs"/>
              </a:rPr>
              <a:t>that</a:t>
            </a:r>
            <a:r>
              <a:rPr lang="it-IT" sz="1200" b="1" kern="1200" baseline="0" dirty="0" smtClean="0">
                <a:solidFill>
                  <a:schemeClr val="tx1"/>
                </a:solidFill>
                <a:latin typeface="+mn-lt"/>
                <a:ea typeface="+mn-ea"/>
                <a:cs typeface="+mn-cs"/>
              </a:rPr>
              <a:t> </a:t>
            </a:r>
            <a:r>
              <a:rPr lang="it-IT" sz="1200" b="1" kern="1200" baseline="0" dirty="0" err="1" smtClean="0">
                <a:solidFill>
                  <a:schemeClr val="tx1"/>
                </a:solidFill>
                <a:latin typeface="+mn-lt"/>
                <a:ea typeface="+mn-ea"/>
                <a:cs typeface="+mn-cs"/>
              </a:rPr>
              <a:t>looks</a:t>
            </a:r>
            <a:r>
              <a:rPr lang="it-IT" sz="1200" b="1" kern="1200" baseline="0" dirty="0" smtClean="0">
                <a:solidFill>
                  <a:schemeClr val="tx1"/>
                </a:solidFill>
                <a:latin typeface="+mn-lt"/>
                <a:ea typeface="+mn-ea"/>
                <a:cs typeface="+mn-cs"/>
              </a:rPr>
              <a:t> </a:t>
            </a:r>
            <a:r>
              <a:rPr lang="it-IT" sz="1200" b="1" kern="1200" baseline="0" dirty="0" err="1" smtClean="0">
                <a:solidFill>
                  <a:schemeClr val="tx1"/>
                </a:solidFill>
                <a:latin typeface="+mn-lt"/>
                <a:ea typeface="+mn-ea"/>
                <a:cs typeface="+mn-cs"/>
              </a:rPr>
              <a:t>like</a:t>
            </a:r>
            <a:r>
              <a:rPr lang="it-IT" sz="1200" b="1" kern="1200" baseline="0" dirty="0" smtClean="0">
                <a:solidFill>
                  <a:schemeClr val="tx1"/>
                </a:solidFill>
                <a:latin typeface="+mn-lt"/>
                <a:ea typeface="+mn-ea"/>
                <a:cs typeface="+mn-cs"/>
              </a:rPr>
              <a:t> JavaScript. It </a:t>
            </a:r>
            <a:r>
              <a:rPr lang="it-IT" sz="1200" b="1" kern="1200" baseline="0" dirty="0" err="1" smtClean="0">
                <a:solidFill>
                  <a:schemeClr val="tx1"/>
                </a:solidFill>
                <a:latin typeface="+mn-lt"/>
                <a:ea typeface="+mn-ea"/>
                <a:cs typeface="+mn-cs"/>
              </a:rPr>
              <a:t>is</a:t>
            </a:r>
            <a:r>
              <a:rPr lang="it-IT" sz="1200" b="1" kern="1200" baseline="0" dirty="0" smtClean="0">
                <a:solidFill>
                  <a:schemeClr val="tx1"/>
                </a:solidFill>
                <a:latin typeface="+mn-lt"/>
                <a:ea typeface="+mn-ea"/>
                <a:cs typeface="+mn-cs"/>
              </a:rPr>
              <a:t> </a:t>
            </a:r>
            <a:r>
              <a:rPr lang="it-IT" sz="1200" b="1" kern="1200" baseline="0" dirty="0" err="1" smtClean="0">
                <a:solidFill>
                  <a:schemeClr val="tx1"/>
                </a:solidFill>
                <a:latin typeface="+mn-lt"/>
                <a:ea typeface="+mn-ea"/>
                <a:cs typeface="+mn-cs"/>
              </a:rPr>
              <a:t>compiled</a:t>
            </a:r>
            <a:r>
              <a:rPr lang="it-IT" sz="1200" b="1" kern="1200" baseline="0" dirty="0" smtClean="0">
                <a:solidFill>
                  <a:schemeClr val="tx1"/>
                </a:solidFill>
                <a:latin typeface="+mn-lt"/>
                <a:ea typeface="+mn-ea"/>
                <a:cs typeface="+mn-cs"/>
              </a:rPr>
              <a:t> on the </a:t>
            </a:r>
            <a:r>
              <a:rPr lang="it-IT" sz="1200" b="1" kern="1200" baseline="0" dirty="0" err="1" smtClean="0">
                <a:solidFill>
                  <a:schemeClr val="tx1"/>
                </a:solidFill>
                <a:latin typeface="+mn-lt"/>
                <a:ea typeface="+mn-ea"/>
                <a:cs typeface="+mn-cs"/>
              </a:rPr>
              <a:t>Ethereum</a:t>
            </a:r>
            <a:r>
              <a:rPr lang="it-IT" sz="1200" b="1" kern="1200" baseline="0" dirty="0" smtClean="0">
                <a:solidFill>
                  <a:schemeClr val="tx1"/>
                </a:solidFill>
                <a:latin typeface="+mn-lt"/>
                <a:ea typeface="+mn-ea"/>
                <a:cs typeface="+mn-cs"/>
              </a:rPr>
              <a:t> </a:t>
            </a:r>
            <a:r>
              <a:rPr lang="it-IT" sz="1200" b="1" kern="1200" baseline="0" dirty="0" err="1" smtClean="0">
                <a:solidFill>
                  <a:schemeClr val="tx1"/>
                </a:solidFill>
                <a:latin typeface="+mn-lt"/>
                <a:ea typeface="+mn-ea"/>
                <a:cs typeface="+mn-cs"/>
              </a:rPr>
              <a:t>virtual</a:t>
            </a:r>
            <a:r>
              <a:rPr lang="it-IT" sz="1200" b="1" kern="1200" baseline="0" dirty="0" smtClean="0">
                <a:solidFill>
                  <a:schemeClr val="tx1"/>
                </a:solidFill>
                <a:latin typeface="+mn-lt"/>
                <a:ea typeface="+mn-ea"/>
                <a:cs typeface="+mn-cs"/>
              </a:rPr>
              <a:t> machine.</a:t>
            </a:r>
            <a:endParaRPr lang="it-IT" sz="1200" b="1" kern="1200" dirty="0" smtClean="0">
              <a:solidFill>
                <a:schemeClr val="tx1"/>
              </a:solidFill>
              <a:latin typeface="+mn-lt"/>
              <a:ea typeface="+mn-ea"/>
              <a:cs typeface="+mn-cs"/>
            </a:endParaRPr>
          </a:p>
          <a:p>
            <a:endParaRPr lang="it-IT" sz="1200" b="1" kern="1200" dirty="0" smtClean="0">
              <a:solidFill>
                <a:schemeClr val="tx1"/>
              </a:solidFill>
              <a:latin typeface="+mn-lt"/>
              <a:ea typeface="+mn-ea"/>
              <a:cs typeface="+mn-cs"/>
            </a:endParaRPr>
          </a:p>
          <a:p>
            <a:endParaRPr lang="it-IT" sz="1200" b="1" kern="1200" dirty="0" smtClean="0">
              <a:solidFill>
                <a:schemeClr val="tx1"/>
              </a:solidFill>
              <a:latin typeface="+mn-lt"/>
              <a:ea typeface="+mn-ea"/>
              <a:cs typeface="+mn-cs"/>
            </a:endParaRPr>
          </a:p>
        </p:txBody>
      </p:sp>
      <p:sp>
        <p:nvSpPr>
          <p:cNvPr id="4" name="Segnaposto numero diapositiva 3"/>
          <p:cNvSpPr>
            <a:spLocks noGrp="1"/>
          </p:cNvSpPr>
          <p:nvPr>
            <p:ph type="sldNum" sz="quarter" idx="10"/>
          </p:nvPr>
        </p:nvSpPr>
        <p:spPr/>
        <p:txBody>
          <a:bodyPr/>
          <a:lstStyle/>
          <a:p>
            <a:fld id="{595F61C2-6B96-DC49-8037-CB49B5317E27}" type="slidenum">
              <a:rPr lang="en-GB" smtClean="0"/>
              <a:t>10</a:t>
            </a:fld>
            <a:endParaRPr lang="en-GB"/>
          </a:p>
        </p:txBody>
      </p:sp>
    </p:spTree>
    <p:extLst>
      <p:ext uri="{BB962C8B-B14F-4D97-AF65-F5344CB8AC3E}">
        <p14:creationId xmlns:p14="http://schemas.microsoft.com/office/powerpoint/2010/main" val="1236433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1200" kern="1200" dirty="0" smtClean="0">
                <a:solidFill>
                  <a:schemeClr val="tx1"/>
                </a:solidFill>
                <a:effectLst/>
                <a:latin typeface="+mn-lt"/>
                <a:ea typeface="+mn-ea"/>
                <a:cs typeface="+mn-cs"/>
              </a:rPr>
              <a:t>And </a:t>
            </a:r>
            <a:r>
              <a:rPr lang="it-IT" sz="1200" kern="1200" dirty="0" err="1" smtClean="0">
                <a:solidFill>
                  <a:schemeClr val="tx1"/>
                </a:solidFill>
                <a:effectLst/>
                <a:latin typeface="+mn-lt"/>
                <a:ea typeface="+mn-ea"/>
                <a:cs typeface="+mn-cs"/>
              </a:rPr>
              <a:t>n</a:t>
            </a:r>
            <a:r>
              <a:rPr lang="it-IT" sz="1200" kern="1200" baseline="0" dirty="0" err="1" smtClean="0">
                <a:solidFill>
                  <a:schemeClr val="tx1"/>
                </a:solidFill>
                <a:effectLst/>
                <a:latin typeface="+mn-lt"/>
                <a:ea typeface="+mn-ea"/>
                <a:cs typeface="+mn-cs"/>
              </a:rPr>
              <a:t>ow</a:t>
            </a: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let's</a:t>
            </a: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have</a:t>
            </a:r>
            <a:r>
              <a:rPr lang="it-IT" sz="1200" kern="1200" baseline="0" dirty="0" smtClean="0">
                <a:solidFill>
                  <a:schemeClr val="tx1"/>
                </a:solidFill>
                <a:effectLst/>
                <a:latin typeface="+mn-lt"/>
                <a:ea typeface="+mn-ea"/>
                <a:cs typeface="+mn-cs"/>
              </a:rPr>
              <a:t> a look </a:t>
            </a:r>
            <a:r>
              <a:rPr lang="it-IT" sz="1200" kern="1200" baseline="0" dirty="0" err="1" smtClean="0">
                <a:solidFill>
                  <a:schemeClr val="tx1"/>
                </a:solidFill>
                <a:effectLst/>
                <a:latin typeface="+mn-lt"/>
                <a:ea typeface="+mn-ea"/>
                <a:cs typeface="+mn-cs"/>
              </a:rPr>
              <a:t>at</a:t>
            </a:r>
            <a:r>
              <a:rPr lang="it-IT" sz="1200" kern="1200" baseline="0" dirty="0" smtClean="0">
                <a:solidFill>
                  <a:schemeClr val="tx1"/>
                </a:solidFill>
                <a:effectLst/>
                <a:latin typeface="+mn-lt"/>
                <a:ea typeface="+mn-ea"/>
                <a:cs typeface="+mn-cs"/>
              </a:rPr>
              <a:t> the </a:t>
            </a:r>
            <a:r>
              <a:rPr lang="it-IT" sz="1200" kern="1200" baseline="0" dirty="0" err="1" smtClean="0">
                <a:solidFill>
                  <a:schemeClr val="tx1"/>
                </a:solidFill>
                <a:effectLst/>
                <a:latin typeface="+mn-lt"/>
                <a:ea typeface="+mn-ea"/>
                <a:cs typeface="+mn-cs"/>
              </a:rPr>
              <a:t>main</a:t>
            </a: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properities</a:t>
            </a:r>
            <a:r>
              <a:rPr lang="it-IT" sz="1200" kern="1200" baseline="0" dirty="0" smtClean="0">
                <a:solidFill>
                  <a:schemeClr val="tx1"/>
                </a:solidFill>
                <a:effectLst/>
                <a:latin typeface="+mn-lt"/>
                <a:ea typeface="+mn-ea"/>
                <a:cs typeface="+mn-cs"/>
              </a:rPr>
              <a:t> of a SC in </a:t>
            </a:r>
            <a:r>
              <a:rPr lang="it-IT" sz="1200" kern="1200" baseline="0" dirty="0" err="1" smtClean="0">
                <a:solidFill>
                  <a:schemeClr val="tx1"/>
                </a:solidFill>
                <a:effectLst/>
                <a:latin typeface="+mn-lt"/>
                <a:ea typeface="+mn-ea"/>
                <a:cs typeface="+mn-cs"/>
              </a:rPr>
              <a:t>ethereum</a:t>
            </a:r>
            <a:r>
              <a:rPr lang="it-IT" sz="1200" kern="1200" baseline="0" dirty="0" smtClean="0">
                <a:solidFill>
                  <a:schemeClr val="tx1"/>
                </a:solidFill>
                <a:effectLst/>
                <a:latin typeface="+mn-lt"/>
                <a:ea typeface="+mn-ea"/>
                <a:cs typeface="+mn-cs"/>
              </a:rPr>
              <a:t>.</a:t>
            </a:r>
          </a:p>
          <a:p>
            <a:endParaRPr lang="it-IT" sz="1200" kern="1200" dirty="0" smtClean="0">
              <a:solidFill>
                <a:schemeClr val="tx1"/>
              </a:solidFill>
              <a:effectLst/>
              <a:latin typeface="+mn-lt"/>
              <a:ea typeface="+mn-ea"/>
              <a:cs typeface="+mn-cs"/>
            </a:endParaRPr>
          </a:p>
          <a:p>
            <a:r>
              <a:rPr lang="it-IT" sz="1200" kern="1200" dirty="0" smtClean="0">
                <a:solidFill>
                  <a:schemeClr val="tx1"/>
                </a:solidFill>
                <a:effectLst/>
                <a:latin typeface="+mn-lt"/>
                <a:ea typeface="+mn-ea"/>
                <a:cs typeface="+mn-cs"/>
              </a:rPr>
              <a:t>It </a:t>
            </a:r>
            <a:r>
              <a:rPr lang="it-IT" sz="1200" kern="1200" dirty="0" err="1" smtClean="0">
                <a:solidFill>
                  <a:schemeClr val="tx1"/>
                </a:solidFill>
                <a:effectLst/>
                <a:latin typeface="+mn-lt"/>
                <a:ea typeface="+mn-ea"/>
                <a:cs typeface="+mn-cs"/>
              </a:rPr>
              <a:t>is</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identified</a:t>
            </a:r>
            <a:r>
              <a:rPr lang="it-IT" sz="1200" kern="1200" dirty="0" smtClean="0">
                <a:solidFill>
                  <a:schemeClr val="tx1"/>
                </a:solidFill>
                <a:effectLst/>
                <a:latin typeface="+mn-lt"/>
                <a:ea typeface="+mn-ea"/>
                <a:cs typeface="+mn-cs"/>
              </a:rPr>
              <a:t> by a </a:t>
            </a:r>
            <a:r>
              <a:rPr lang="it-IT" sz="1200" kern="1200" dirty="0" err="1" smtClean="0">
                <a:solidFill>
                  <a:schemeClr val="tx1"/>
                </a:solidFill>
                <a:effectLst/>
                <a:latin typeface="+mn-lt"/>
                <a:ea typeface="+mn-ea"/>
                <a:cs typeface="+mn-cs"/>
              </a:rPr>
              <a:t>contract</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address</a:t>
            </a:r>
            <a:r>
              <a:rPr lang="it-IT" sz="1200" kern="1200" dirty="0" smtClean="0">
                <a:solidFill>
                  <a:schemeClr val="tx1"/>
                </a:solidFill>
                <a:effectLst/>
                <a:latin typeface="+mn-lt"/>
                <a:ea typeface="+mn-ea"/>
                <a:cs typeface="+mn-cs"/>
              </a:rPr>
              <a:t>; </a:t>
            </a:r>
          </a:p>
          <a:p>
            <a:endParaRPr lang="it-IT" sz="1200" kern="1200" dirty="0" smtClean="0">
              <a:solidFill>
                <a:schemeClr val="tx1"/>
              </a:solidFill>
              <a:effectLst/>
              <a:latin typeface="+mn-lt"/>
              <a:ea typeface="+mn-ea"/>
              <a:cs typeface="+mn-cs"/>
            </a:endParaRPr>
          </a:p>
          <a:p>
            <a:r>
              <a:rPr lang="it-IT" sz="1200" kern="1200" dirty="0" smtClean="0">
                <a:solidFill>
                  <a:schemeClr val="tx1"/>
                </a:solidFill>
                <a:effectLst/>
                <a:latin typeface="+mn-lt"/>
                <a:ea typeface="+mn-ea"/>
                <a:cs typeface="+mn-cs"/>
              </a:rPr>
              <a:t>It </a:t>
            </a:r>
            <a:r>
              <a:rPr lang="it-IT" sz="1200" kern="1200" dirty="0" err="1" smtClean="0">
                <a:solidFill>
                  <a:schemeClr val="tx1"/>
                </a:solidFill>
                <a:effectLst/>
                <a:latin typeface="+mn-lt"/>
                <a:ea typeface="+mn-ea"/>
                <a:cs typeface="+mn-cs"/>
              </a:rPr>
              <a:t>has</a:t>
            </a:r>
            <a:r>
              <a:rPr lang="it-IT" sz="1200" kern="1200" dirty="0" smtClean="0">
                <a:solidFill>
                  <a:schemeClr val="tx1"/>
                </a:solidFill>
                <a:effectLst/>
                <a:latin typeface="+mn-lt"/>
                <a:ea typeface="+mn-ea"/>
                <a:cs typeface="+mn-cs"/>
              </a:rPr>
              <a:t> a balance </a:t>
            </a:r>
            <a:r>
              <a:rPr lang="it-IT" sz="1200" kern="1200" dirty="0" err="1" smtClean="0">
                <a:solidFill>
                  <a:schemeClr val="tx1"/>
                </a:solidFill>
                <a:effectLst/>
                <a:latin typeface="+mn-lt"/>
                <a:ea typeface="+mn-ea"/>
                <a:cs typeface="+mn-cs"/>
              </a:rPr>
              <a:t>which</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holds</a:t>
            </a:r>
            <a:r>
              <a:rPr lang="it-IT" sz="1200" kern="1200" dirty="0" smtClean="0">
                <a:solidFill>
                  <a:schemeClr val="tx1"/>
                </a:solidFill>
                <a:effectLst/>
                <a:latin typeface="+mn-lt"/>
                <a:ea typeface="+mn-ea"/>
                <a:cs typeface="+mn-cs"/>
              </a:rPr>
              <a:t> the </a:t>
            </a:r>
            <a:r>
              <a:rPr lang="it-IT" sz="1200" kern="1200" dirty="0" err="1" smtClean="0">
                <a:solidFill>
                  <a:schemeClr val="tx1"/>
                </a:solidFill>
                <a:effectLst/>
                <a:latin typeface="+mn-lt"/>
                <a:ea typeface="+mn-ea"/>
                <a:cs typeface="+mn-cs"/>
              </a:rPr>
              <a:t>amount</a:t>
            </a:r>
            <a:r>
              <a:rPr lang="it-IT" sz="1200" kern="1200" baseline="0" dirty="0" smtClean="0">
                <a:solidFill>
                  <a:schemeClr val="tx1"/>
                </a:solidFill>
                <a:effectLst/>
                <a:latin typeface="+mn-lt"/>
                <a:ea typeface="+mn-ea"/>
                <a:cs typeface="+mn-cs"/>
              </a:rPr>
              <a:t> of </a:t>
            </a:r>
            <a:r>
              <a:rPr lang="it-IT" sz="1200" kern="1200" baseline="0" dirty="0" err="1" smtClean="0">
                <a:solidFill>
                  <a:schemeClr val="tx1"/>
                </a:solidFill>
                <a:effectLst/>
                <a:latin typeface="+mn-lt"/>
                <a:ea typeface="+mn-ea"/>
                <a:cs typeface="+mn-cs"/>
              </a:rPr>
              <a:t>virtual</a:t>
            </a: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coins</a:t>
            </a: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ether</a:t>
            </a:r>
            <a:r>
              <a:rPr lang="it-IT" sz="1200" kern="1200" baseline="0" dirty="0" smtClean="0">
                <a:solidFill>
                  <a:schemeClr val="tx1"/>
                </a:solidFill>
                <a:effectLst/>
                <a:latin typeface="+mn-lt"/>
                <a:ea typeface="+mn-ea"/>
                <a:cs typeface="+mn-cs"/>
              </a:rPr>
              <a:t>)</a:t>
            </a:r>
          </a:p>
          <a:p>
            <a:endParaRPr lang="it-IT"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it-IT" dirty="0" smtClean="0"/>
              <a:t>It </a:t>
            </a:r>
            <a:r>
              <a:rPr lang="it-IT" dirty="0" err="1" smtClean="0"/>
              <a:t>always</a:t>
            </a:r>
            <a:r>
              <a:rPr lang="it-IT" baseline="0" dirty="0" smtClean="0"/>
              <a:t> </a:t>
            </a:r>
            <a:r>
              <a:rPr lang="it-IT" baseline="0" dirty="0" err="1" smtClean="0"/>
              <a:t>has</a:t>
            </a:r>
            <a:r>
              <a:rPr lang="it-IT" baseline="0" dirty="0" smtClean="0"/>
              <a:t> a </a:t>
            </a:r>
            <a:r>
              <a:rPr lang="it-IT" dirty="0" err="1" smtClean="0"/>
              <a:t>Fallbackfunction</a:t>
            </a:r>
            <a:r>
              <a:rPr lang="it-IT" baseline="0" dirty="0" smtClean="0"/>
              <a:t> </a:t>
            </a:r>
            <a:r>
              <a:rPr lang="it-IT" baseline="0" dirty="0" err="1" smtClean="0"/>
              <a:t>which</a:t>
            </a:r>
            <a:r>
              <a:rPr lang="it-IT" baseline="0" dirty="0" smtClean="0"/>
              <a:t> </a:t>
            </a:r>
            <a:r>
              <a:rPr lang="it-IT" baseline="0" dirty="0" err="1" smtClean="0"/>
              <a:t>is</a:t>
            </a:r>
            <a:r>
              <a:rPr lang="it-IT" baseline="0" dirty="0" smtClean="0"/>
              <a:t> </a:t>
            </a:r>
            <a:r>
              <a:rPr lang="it-IT" baseline="0" dirty="0" err="1" smtClean="0"/>
              <a:t>obviously</a:t>
            </a:r>
            <a:r>
              <a:rPr lang="it-IT" baseline="0" dirty="0" smtClean="0"/>
              <a:t> a </a:t>
            </a:r>
            <a:r>
              <a:rPr lang="it-IT" baseline="0" dirty="0" err="1" smtClean="0"/>
              <a:t>function</a:t>
            </a:r>
            <a:r>
              <a:rPr lang="it-IT" baseline="0" dirty="0" smtClean="0"/>
              <a:t> </a:t>
            </a:r>
            <a:r>
              <a:rPr lang="it-IT" baseline="0" dirty="0" err="1" smtClean="0"/>
              <a:t>but</a:t>
            </a:r>
            <a:r>
              <a:rPr lang="it-IT" baseline="0" dirty="0" smtClean="0"/>
              <a:t> with no </a:t>
            </a:r>
            <a:r>
              <a:rPr lang="it-IT" baseline="0" dirty="0" err="1" smtClean="0"/>
              <a:t>parameters</a:t>
            </a:r>
            <a:r>
              <a:rPr lang="it-IT" baseline="0" dirty="0" smtClean="0"/>
              <a:t> and no </a:t>
            </a:r>
            <a:r>
              <a:rPr lang="it-IT" baseline="0" dirty="0" err="1" smtClean="0"/>
              <a:t>name</a:t>
            </a:r>
            <a:r>
              <a:rPr lang="it-IT" baseline="0" dirty="0" smtClean="0"/>
              <a:t>: </a:t>
            </a:r>
          </a:p>
          <a:p>
            <a:pPr marL="0" marR="0" indent="0" algn="l" defTabSz="914400" rtl="0" eaLnBrk="1" fontAlgn="auto" latinLnBrk="0" hangingPunct="1">
              <a:lnSpc>
                <a:spcPct val="100000"/>
              </a:lnSpc>
              <a:spcBef>
                <a:spcPts val="0"/>
              </a:spcBef>
              <a:spcAft>
                <a:spcPts val="0"/>
              </a:spcAft>
              <a:buClrTx/>
              <a:buSzTx/>
              <a:buFontTx/>
              <a:buNone/>
              <a:tabLst/>
              <a:defRPr/>
            </a:pPr>
            <a:r>
              <a:rPr lang="it-IT" sz="1200" kern="1200" dirty="0" err="1" smtClean="0">
                <a:solidFill>
                  <a:schemeClr val="tx1"/>
                </a:solidFill>
                <a:effectLst/>
                <a:latin typeface="+mn-lt"/>
                <a:ea typeface="+mn-ea"/>
                <a:cs typeface="+mn-cs"/>
              </a:rPr>
              <a:t>Any</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transaction</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invoking</a:t>
            </a:r>
            <a:r>
              <a:rPr lang="it-IT" sz="1200" kern="1200" dirty="0" smtClean="0">
                <a:solidFill>
                  <a:schemeClr val="tx1"/>
                </a:solidFill>
                <a:effectLst/>
                <a:latin typeface="+mn-lt"/>
                <a:ea typeface="+mn-ea"/>
                <a:cs typeface="+mn-cs"/>
              </a:rPr>
              <a:t> a </a:t>
            </a:r>
            <a:r>
              <a:rPr lang="it-IT" sz="1200" kern="1200" dirty="0" err="1" smtClean="0">
                <a:solidFill>
                  <a:schemeClr val="tx1"/>
                </a:solidFill>
                <a:effectLst/>
                <a:latin typeface="+mn-lt"/>
                <a:ea typeface="+mn-ea"/>
                <a:cs typeface="+mn-cs"/>
              </a:rPr>
              <a:t>contract</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will</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execute</a:t>
            </a:r>
            <a:r>
              <a:rPr lang="it-IT" sz="1200" kern="1200" dirty="0" smtClean="0">
                <a:solidFill>
                  <a:schemeClr val="tx1"/>
                </a:solidFill>
                <a:effectLst/>
                <a:latin typeface="+mn-lt"/>
                <a:ea typeface="+mn-ea"/>
                <a:cs typeface="+mn-cs"/>
              </a:rPr>
              <a:t> the </a:t>
            </a:r>
            <a:r>
              <a:rPr lang="it-IT" sz="1200" kern="1200" dirty="0" err="1" smtClean="0">
                <a:solidFill>
                  <a:schemeClr val="tx1"/>
                </a:solidFill>
                <a:effectLst/>
                <a:latin typeface="+mn-lt"/>
                <a:ea typeface="+mn-ea"/>
                <a:cs typeface="+mn-cs"/>
              </a:rPr>
              <a:t>fallback</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function</a:t>
            </a:r>
            <a:r>
              <a:rPr lang="it-IT" sz="1200" kern="1200" dirty="0" smtClean="0">
                <a:solidFill>
                  <a:schemeClr val="tx1"/>
                </a:solidFill>
                <a:effectLst/>
                <a:latin typeface="+mn-lt"/>
                <a:ea typeface="+mn-ea"/>
                <a:cs typeface="+mn-cs"/>
              </a:rPr>
              <a:t> by default. </a:t>
            </a:r>
            <a:endParaRPr lang="it-IT" dirty="0" smtClean="0"/>
          </a:p>
          <a:p>
            <a:endParaRPr lang="it-IT"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it-IT" sz="1200" kern="1200" dirty="0" smtClean="0">
                <a:solidFill>
                  <a:schemeClr val="tx1"/>
                </a:solidFill>
                <a:effectLst/>
                <a:latin typeface="+mn-lt"/>
                <a:ea typeface="+mn-ea"/>
                <a:cs typeface="+mn-cs"/>
              </a:rPr>
              <a:t>The </a:t>
            </a:r>
            <a:r>
              <a:rPr lang="it-IT" sz="1200" kern="1200" dirty="0" err="1" smtClean="0">
                <a:solidFill>
                  <a:schemeClr val="tx1"/>
                </a:solidFill>
                <a:effectLst/>
                <a:latin typeface="+mn-lt"/>
                <a:ea typeface="+mn-ea"/>
                <a:cs typeface="+mn-cs"/>
              </a:rPr>
              <a:t>informations</a:t>
            </a:r>
            <a:r>
              <a:rPr lang="it-IT" sz="1200" kern="1200" baseline="0" dirty="0" smtClean="0">
                <a:solidFill>
                  <a:schemeClr val="tx1"/>
                </a:solidFill>
                <a:effectLst/>
                <a:latin typeface="+mn-lt"/>
                <a:ea typeface="+mn-ea"/>
                <a:cs typeface="+mn-cs"/>
              </a:rPr>
              <a:t> </a:t>
            </a:r>
            <a:r>
              <a:rPr lang="it-IT" sz="1200" kern="1200" dirty="0" smtClean="0">
                <a:solidFill>
                  <a:schemeClr val="tx1"/>
                </a:solidFill>
                <a:effectLst/>
                <a:latin typeface="+mn-lt"/>
                <a:ea typeface="+mn-ea"/>
                <a:cs typeface="+mn-cs"/>
              </a:rPr>
              <a:t>of the </a:t>
            </a:r>
            <a:r>
              <a:rPr lang="it-IT" sz="1200" kern="1200" dirty="0" err="1" smtClean="0">
                <a:solidFill>
                  <a:schemeClr val="tx1"/>
                </a:solidFill>
                <a:effectLst/>
                <a:latin typeface="+mn-lt"/>
                <a:ea typeface="+mn-ea"/>
                <a:cs typeface="+mn-cs"/>
              </a:rPr>
              <a:t>sender</a:t>
            </a:r>
            <a:r>
              <a:rPr lang="it-IT" sz="1200" kern="1200" dirty="0" smtClean="0">
                <a:solidFill>
                  <a:schemeClr val="tx1"/>
                </a:solidFill>
                <a:effectLst/>
                <a:latin typeface="+mn-lt"/>
                <a:ea typeface="+mn-ea"/>
                <a:cs typeface="+mn-cs"/>
              </a:rPr>
              <a:t>, the </a:t>
            </a:r>
            <a:r>
              <a:rPr lang="it-IT" sz="1200" kern="1200" dirty="0" err="1" smtClean="0">
                <a:solidFill>
                  <a:schemeClr val="tx1"/>
                </a:solidFill>
                <a:effectLst/>
                <a:latin typeface="+mn-lt"/>
                <a:ea typeface="+mn-ea"/>
                <a:cs typeface="+mn-cs"/>
              </a:rPr>
              <a:t>amount</a:t>
            </a:r>
            <a:r>
              <a:rPr lang="it-IT" sz="1200" kern="1200" dirty="0" smtClean="0">
                <a:solidFill>
                  <a:schemeClr val="tx1"/>
                </a:solidFill>
                <a:effectLst/>
                <a:latin typeface="+mn-lt"/>
                <a:ea typeface="+mn-ea"/>
                <a:cs typeface="+mn-cs"/>
              </a:rPr>
              <a:t> of </a:t>
            </a:r>
            <a:r>
              <a:rPr lang="it-IT" sz="1200" kern="1200" dirty="0" err="1" smtClean="0">
                <a:solidFill>
                  <a:schemeClr val="tx1"/>
                </a:solidFill>
                <a:effectLst/>
                <a:latin typeface="+mn-lt"/>
                <a:ea typeface="+mn-ea"/>
                <a:cs typeface="+mn-cs"/>
              </a:rPr>
              <a:t>Ether</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sent</a:t>
            </a:r>
            <a:r>
              <a:rPr lang="it-IT" sz="1200" kern="1200" dirty="0" smtClean="0">
                <a:solidFill>
                  <a:schemeClr val="tx1"/>
                </a:solidFill>
                <a:effectLst/>
                <a:latin typeface="+mn-lt"/>
                <a:ea typeface="+mn-ea"/>
                <a:cs typeface="+mn-cs"/>
              </a:rPr>
              <a:t> to the </a:t>
            </a:r>
            <a:r>
              <a:rPr lang="it-IT" sz="1200" kern="1200" dirty="0" err="1" smtClean="0">
                <a:solidFill>
                  <a:schemeClr val="tx1"/>
                </a:solidFill>
                <a:effectLst/>
                <a:latin typeface="+mn-lt"/>
                <a:ea typeface="+mn-ea"/>
                <a:cs typeface="+mn-cs"/>
              </a:rPr>
              <a:t>contract</a:t>
            </a:r>
            <a:r>
              <a:rPr lang="it-IT" sz="1200" kern="1200" baseline="0" dirty="0" smtClean="0">
                <a:solidFill>
                  <a:schemeClr val="tx1"/>
                </a:solidFill>
                <a:effectLst/>
                <a:latin typeface="+mn-lt"/>
                <a:ea typeface="+mn-ea"/>
                <a:cs typeface="+mn-cs"/>
              </a:rPr>
              <a:t> </a:t>
            </a:r>
            <a:r>
              <a:rPr lang="it-IT" sz="1200" kern="1200" dirty="0" smtClean="0">
                <a:solidFill>
                  <a:schemeClr val="tx1"/>
                </a:solidFill>
                <a:effectLst/>
                <a:latin typeface="+mn-lt"/>
                <a:ea typeface="+mn-ea"/>
                <a:cs typeface="+mn-cs"/>
              </a:rPr>
              <a:t> and the </a:t>
            </a:r>
            <a:r>
              <a:rPr lang="it-IT" sz="1200" kern="1200" dirty="0" err="1" smtClean="0">
                <a:solidFill>
                  <a:schemeClr val="tx1"/>
                </a:solidFill>
                <a:effectLst/>
                <a:latin typeface="+mn-lt"/>
                <a:ea typeface="+mn-ea"/>
                <a:cs typeface="+mn-cs"/>
              </a:rPr>
              <a:t>included</a:t>
            </a:r>
            <a:r>
              <a:rPr lang="it-IT" sz="1200" kern="1200" dirty="0" smtClean="0">
                <a:solidFill>
                  <a:schemeClr val="tx1"/>
                </a:solidFill>
                <a:effectLst/>
                <a:latin typeface="+mn-lt"/>
                <a:ea typeface="+mn-ea"/>
                <a:cs typeface="+mn-cs"/>
              </a:rPr>
              <a:t> data of the </a:t>
            </a:r>
            <a:r>
              <a:rPr lang="it-IT" sz="1200" kern="1200" dirty="0" err="1" smtClean="0">
                <a:solidFill>
                  <a:schemeClr val="tx1"/>
                </a:solidFill>
                <a:effectLst/>
                <a:latin typeface="+mn-lt"/>
                <a:ea typeface="+mn-ea"/>
                <a:cs typeface="+mn-cs"/>
              </a:rPr>
              <a:t>transaction</a:t>
            </a:r>
            <a:r>
              <a:rPr lang="it-IT" sz="1200" kern="1200" dirty="0" smtClean="0">
                <a:solidFill>
                  <a:schemeClr val="tx1"/>
                </a:solidFill>
                <a:effectLst/>
                <a:latin typeface="+mn-lt"/>
                <a:ea typeface="+mn-ea"/>
                <a:cs typeface="+mn-cs"/>
              </a:rPr>
              <a:t> are </a:t>
            </a:r>
            <a:r>
              <a:rPr lang="it-IT" sz="1200" kern="1200" dirty="0" err="1" smtClean="0">
                <a:solidFill>
                  <a:schemeClr val="tx1"/>
                </a:solidFill>
                <a:effectLst/>
                <a:latin typeface="+mn-lt"/>
                <a:ea typeface="+mn-ea"/>
                <a:cs typeface="+mn-cs"/>
              </a:rPr>
              <a:t>stored</a:t>
            </a:r>
            <a:r>
              <a:rPr lang="it-IT" sz="1200" kern="1200" dirty="0" smtClean="0">
                <a:solidFill>
                  <a:schemeClr val="tx1"/>
                </a:solidFill>
                <a:effectLst/>
                <a:latin typeface="+mn-lt"/>
                <a:ea typeface="+mn-ea"/>
                <a:cs typeface="+mn-cs"/>
              </a:rPr>
              <a:t> in a </a:t>
            </a:r>
            <a:r>
              <a:rPr lang="it-IT" sz="1200" kern="1200" dirty="0" err="1" smtClean="0">
                <a:solidFill>
                  <a:schemeClr val="tx1"/>
                </a:solidFill>
                <a:effectLst/>
                <a:latin typeface="+mn-lt"/>
                <a:ea typeface="+mn-ea"/>
                <a:cs typeface="+mn-cs"/>
              </a:rPr>
              <a:t>variable</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called</a:t>
            </a:r>
            <a:r>
              <a:rPr lang="it-IT" sz="1200" kern="1200" dirty="0" smtClean="0">
                <a:solidFill>
                  <a:schemeClr val="tx1"/>
                </a:solidFill>
                <a:effectLst/>
                <a:latin typeface="+mn-lt"/>
                <a:ea typeface="+mn-ea"/>
                <a:cs typeface="+mn-cs"/>
              </a:rPr>
              <a:t> msg. </a:t>
            </a:r>
          </a:p>
          <a:p>
            <a:pPr marL="0" marR="0" indent="0" algn="l" defTabSz="914400" rtl="0" eaLnBrk="1" fontAlgn="auto" latinLnBrk="0" hangingPunct="1">
              <a:lnSpc>
                <a:spcPct val="100000"/>
              </a:lnSpc>
              <a:spcBef>
                <a:spcPts val="0"/>
              </a:spcBef>
              <a:spcAft>
                <a:spcPts val="0"/>
              </a:spcAft>
              <a:buClrTx/>
              <a:buSzTx/>
              <a:buFontTx/>
              <a:buNone/>
              <a:tabLst/>
              <a:defRPr/>
            </a:pPr>
            <a:endParaRPr lang="it-IT"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it-IT" sz="1200" kern="1200" dirty="0" err="1" smtClean="0">
                <a:solidFill>
                  <a:schemeClr val="tx1"/>
                </a:solidFill>
                <a:effectLst/>
                <a:latin typeface="+mn-lt"/>
                <a:ea typeface="+mn-ea"/>
                <a:cs typeface="+mn-cs"/>
              </a:rPr>
              <a:t>Then</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there</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is</a:t>
            </a:r>
            <a:r>
              <a:rPr lang="it-IT" sz="1200" kern="1200" dirty="0" smtClean="0">
                <a:solidFill>
                  <a:schemeClr val="tx1"/>
                </a:solidFill>
                <a:effectLst/>
                <a:latin typeface="+mn-lt"/>
                <a:ea typeface="+mn-ea"/>
                <a:cs typeface="+mn-cs"/>
              </a:rPr>
              <a:t> the Gas </a:t>
            </a:r>
            <a:r>
              <a:rPr lang="it-IT" sz="1200" kern="1200" dirty="0" err="1" smtClean="0">
                <a:solidFill>
                  <a:schemeClr val="tx1"/>
                </a:solidFill>
                <a:effectLst/>
                <a:latin typeface="+mn-lt"/>
                <a:ea typeface="+mn-ea"/>
                <a:cs typeface="+mn-cs"/>
              </a:rPr>
              <a:t>system</a:t>
            </a:r>
            <a:r>
              <a:rPr lang="it-IT" sz="1200" kern="1200" dirty="0" smtClean="0">
                <a:solidFill>
                  <a:schemeClr val="tx1"/>
                </a:solidFill>
                <a:effectLst/>
                <a:latin typeface="+mn-lt"/>
                <a:ea typeface="+mn-ea"/>
                <a:cs typeface="+mn-cs"/>
              </a:rPr>
              <a:t> ,</a:t>
            </a: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which</a:t>
            </a: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is</a:t>
            </a: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there</a:t>
            </a:r>
            <a:r>
              <a:rPr lang="it-IT" sz="1200" kern="1200" baseline="0" dirty="0" smtClean="0">
                <a:solidFill>
                  <a:schemeClr val="tx1"/>
                </a:solidFill>
                <a:effectLst/>
                <a:latin typeface="+mn-lt"/>
                <a:ea typeface="+mn-ea"/>
                <a:cs typeface="+mn-cs"/>
              </a:rPr>
              <a:t> </a:t>
            </a:r>
            <a:endParaRPr lang="it-IT"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it-IT" sz="1200" kern="1200" dirty="0" smtClean="0">
                <a:solidFill>
                  <a:schemeClr val="tx1"/>
                </a:solidFill>
                <a:effectLst/>
                <a:latin typeface="+mn-lt"/>
                <a:ea typeface="+mn-ea"/>
                <a:cs typeface="+mn-cs"/>
              </a:rPr>
              <a:t>To </a:t>
            </a:r>
            <a:r>
              <a:rPr lang="it-IT" sz="1200" kern="1200" dirty="0" err="1" smtClean="0">
                <a:solidFill>
                  <a:schemeClr val="tx1"/>
                </a:solidFill>
                <a:effectLst/>
                <a:latin typeface="+mn-lt"/>
                <a:ea typeface="+mn-ea"/>
                <a:cs typeface="+mn-cs"/>
              </a:rPr>
              <a:t>ensure</a:t>
            </a:r>
            <a:r>
              <a:rPr lang="it-IT" sz="1200" kern="1200" dirty="0" smtClean="0">
                <a:solidFill>
                  <a:schemeClr val="tx1"/>
                </a:solidFill>
                <a:effectLst/>
                <a:latin typeface="+mn-lt"/>
                <a:ea typeface="+mn-ea"/>
                <a:cs typeface="+mn-cs"/>
              </a:rPr>
              <a:t> fair </a:t>
            </a:r>
            <a:r>
              <a:rPr lang="it-IT" sz="1200" kern="1200" dirty="0" err="1" smtClean="0">
                <a:solidFill>
                  <a:schemeClr val="tx1"/>
                </a:solidFill>
                <a:effectLst/>
                <a:latin typeface="+mn-lt"/>
                <a:ea typeface="+mn-ea"/>
                <a:cs typeface="+mn-cs"/>
              </a:rPr>
              <a:t>compensation</a:t>
            </a:r>
            <a:r>
              <a:rPr lang="it-IT" sz="1200" kern="1200" dirty="0" smtClean="0">
                <a:solidFill>
                  <a:schemeClr val="tx1"/>
                </a:solidFill>
                <a:effectLst/>
                <a:latin typeface="+mn-lt"/>
                <a:ea typeface="+mn-ea"/>
                <a:cs typeface="+mn-cs"/>
              </a:rPr>
              <a:t> for the </a:t>
            </a:r>
            <a:r>
              <a:rPr lang="it-IT" sz="1200" kern="1200" dirty="0" err="1" smtClean="0">
                <a:solidFill>
                  <a:schemeClr val="tx1"/>
                </a:solidFill>
                <a:effectLst/>
                <a:latin typeface="+mn-lt"/>
                <a:ea typeface="+mn-ea"/>
                <a:cs typeface="+mn-cs"/>
              </a:rPr>
              <a:t>computational</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effort</a:t>
            </a:r>
            <a:r>
              <a:rPr lang="it-IT" sz="1200" kern="1200" dirty="0" smtClean="0">
                <a:solidFill>
                  <a:schemeClr val="tx1"/>
                </a:solidFill>
                <a:effectLst/>
                <a:latin typeface="+mn-lt"/>
                <a:ea typeface="+mn-ea"/>
                <a:cs typeface="+mn-cs"/>
              </a:rPr>
              <a:t>.</a:t>
            </a:r>
            <a:endParaRPr lang="it-IT" dirty="0" smtClean="0"/>
          </a:p>
          <a:p>
            <a:endParaRPr lang="it-IT"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it-IT" sz="1200" kern="1200" dirty="0" err="1" smtClean="0">
                <a:solidFill>
                  <a:schemeClr val="tx1"/>
                </a:solidFill>
                <a:effectLst/>
                <a:latin typeface="+mn-lt"/>
                <a:ea typeface="+mn-ea"/>
                <a:cs typeface="+mn-cs"/>
              </a:rPr>
              <a:t>When</a:t>
            </a:r>
            <a:r>
              <a:rPr lang="it-IT" sz="1200" kern="1200" dirty="0" smtClean="0">
                <a:solidFill>
                  <a:schemeClr val="tx1"/>
                </a:solidFill>
                <a:effectLst/>
                <a:latin typeface="+mn-lt"/>
                <a:ea typeface="+mn-ea"/>
                <a:cs typeface="+mn-cs"/>
              </a:rPr>
              <a:t> a </a:t>
            </a:r>
            <a:r>
              <a:rPr lang="it-IT" sz="1200" kern="1200" dirty="0" err="1" smtClean="0">
                <a:solidFill>
                  <a:schemeClr val="tx1"/>
                </a:solidFill>
                <a:effectLst/>
                <a:latin typeface="+mn-lt"/>
                <a:ea typeface="+mn-ea"/>
                <a:cs typeface="+mn-cs"/>
              </a:rPr>
              <a:t>user</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sends</a:t>
            </a:r>
            <a:r>
              <a:rPr lang="it-IT" sz="1200" kern="1200" dirty="0" smtClean="0">
                <a:solidFill>
                  <a:schemeClr val="tx1"/>
                </a:solidFill>
                <a:effectLst/>
                <a:latin typeface="+mn-lt"/>
                <a:ea typeface="+mn-ea"/>
                <a:cs typeface="+mn-cs"/>
              </a:rPr>
              <a:t> a </a:t>
            </a:r>
            <a:r>
              <a:rPr lang="it-IT" sz="1200" kern="1200" dirty="0" err="1" smtClean="0">
                <a:solidFill>
                  <a:schemeClr val="tx1"/>
                </a:solidFill>
                <a:effectLst/>
                <a:latin typeface="+mn-lt"/>
                <a:ea typeface="+mn-ea"/>
                <a:cs typeface="+mn-cs"/>
              </a:rPr>
              <a:t>transaction</a:t>
            </a:r>
            <a:r>
              <a:rPr lang="it-IT" sz="1200" kern="1200" dirty="0" smtClean="0">
                <a:solidFill>
                  <a:schemeClr val="tx1"/>
                </a:solidFill>
                <a:effectLst/>
                <a:latin typeface="+mn-lt"/>
                <a:ea typeface="+mn-ea"/>
                <a:cs typeface="+mn-cs"/>
              </a:rPr>
              <a:t> to </a:t>
            </a:r>
            <a:r>
              <a:rPr lang="it-IT" sz="1200" kern="1200" dirty="0" err="1" smtClean="0">
                <a:solidFill>
                  <a:schemeClr val="tx1"/>
                </a:solidFill>
                <a:effectLst/>
                <a:latin typeface="+mn-lt"/>
                <a:ea typeface="+mn-ea"/>
                <a:cs typeface="+mn-cs"/>
              </a:rPr>
              <a:t>invoke</a:t>
            </a:r>
            <a:r>
              <a:rPr lang="it-IT" sz="1200" kern="1200" dirty="0" smtClean="0">
                <a:solidFill>
                  <a:schemeClr val="tx1"/>
                </a:solidFill>
                <a:effectLst/>
                <a:latin typeface="+mn-lt"/>
                <a:ea typeface="+mn-ea"/>
                <a:cs typeface="+mn-cs"/>
              </a:rPr>
              <a:t> a </a:t>
            </a:r>
            <a:r>
              <a:rPr lang="it-IT" sz="1200" kern="1200" dirty="0" err="1" smtClean="0">
                <a:solidFill>
                  <a:schemeClr val="tx1"/>
                </a:solidFill>
                <a:effectLst/>
                <a:latin typeface="+mn-lt"/>
                <a:ea typeface="+mn-ea"/>
                <a:cs typeface="+mn-cs"/>
              </a:rPr>
              <a:t>contract</a:t>
            </a:r>
            <a:r>
              <a:rPr lang="it-IT" sz="1200" kern="1200" dirty="0" smtClean="0">
                <a:solidFill>
                  <a:schemeClr val="tx1"/>
                </a:solidFill>
                <a:effectLst/>
                <a:latin typeface="+mn-lt"/>
                <a:ea typeface="+mn-ea"/>
                <a:cs typeface="+mn-cs"/>
              </a:rPr>
              <a:t>,</a:t>
            </a:r>
            <a:r>
              <a:rPr lang="it-IT" sz="1200" kern="1200" baseline="0" dirty="0" smtClean="0">
                <a:solidFill>
                  <a:schemeClr val="tx1"/>
                </a:solidFill>
                <a:effectLst/>
                <a:latin typeface="+mn-lt"/>
                <a:ea typeface="+mn-ea"/>
                <a:cs typeface="+mn-cs"/>
              </a:rPr>
              <a:t> </a:t>
            </a:r>
            <a:r>
              <a:rPr lang="it-IT" sz="1200" kern="1200" dirty="0" smtClean="0">
                <a:solidFill>
                  <a:schemeClr val="tx1"/>
                </a:solidFill>
                <a:effectLst/>
                <a:latin typeface="+mn-lt"/>
                <a:ea typeface="+mn-ea"/>
                <a:cs typeface="+mn-cs"/>
              </a:rPr>
              <a:t>he </a:t>
            </a:r>
            <a:r>
              <a:rPr lang="it-IT" sz="1200" kern="1200" dirty="0" err="1" smtClean="0">
                <a:solidFill>
                  <a:schemeClr val="tx1"/>
                </a:solidFill>
                <a:effectLst/>
                <a:latin typeface="+mn-lt"/>
                <a:ea typeface="+mn-ea"/>
                <a:cs typeface="+mn-cs"/>
              </a:rPr>
              <a:t>has</a:t>
            </a:r>
            <a:r>
              <a:rPr lang="it-IT" sz="1200" kern="1200" dirty="0" smtClean="0">
                <a:solidFill>
                  <a:schemeClr val="tx1"/>
                </a:solidFill>
                <a:effectLst/>
                <a:latin typeface="+mn-lt"/>
                <a:ea typeface="+mn-ea"/>
                <a:cs typeface="+mn-cs"/>
              </a:rPr>
              <a:t> to </a:t>
            </a:r>
            <a:r>
              <a:rPr lang="it-IT" sz="1200" kern="1200" dirty="0" err="1" smtClean="0">
                <a:solidFill>
                  <a:schemeClr val="tx1"/>
                </a:solidFill>
                <a:effectLst/>
                <a:latin typeface="+mn-lt"/>
                <a:ea typeface="+mn-ea"/>
                <a:cs typeface="+mn-cs"/>
              </a:rPr>
              <a:t>specify</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how</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much</a:t>
            </a:r>
            <a:r>
              <a:rPr lang="it-IT" sz="1200" kern="1200" dirty="0" smtClean="0">
                <a:solidFill>
                  <a:schemeClr val="tx1"/>
                </a:solidFill>
                <a:effectLst/>
                <a:latin typeface="+mn-lt"/>
                <a:ea typeface="+mn-ea"/>
                <a:cs typeface="+mn-cs"/>
              </a:rPr>
              <a:t> gas he </a:t>
            </a:r>
            <a:r>
              <a:rPr lang="it-IT" sz="1200" kern="1200" dirty="0" err="1" smtClean="0">
                <a:solidFill>
                  <a:schemeClr val="tx1"/>
                </a:solidFill>
                <a:effectLst/>
                <a:latin typeface="+mn-lt"/>
                <a:ea typeface="+mn-ea"/>
                <a:cs typeface="+mn-cs"/>
              </a:rPr>
              <a:t>is</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willing</a:t>
            </a:r>
            <a:r>
              <a:rPr lang="it-IT" sz="1200" kern="1200" dirty="0" smtClean="0">
                <a:solidFill>
                  <a:schemeClr val="tx1"/>
                </a:solidFill>
                <a:effectLst/>
                <a:latin typeface="+mn-lt"/>
                <a:ea typeface="+mn-ea"/>
                <a:cs typeface="+mn-cs"/>
              </a:rPr>
              <a:t> to </a:t>
            </a:r>
            <a:r>
              <a:rPr lang="it-IT" sz="1200" kern="1200" dirty="0" err="1" smtClean="0">
                <a:solidFill>
                  <a:schemeClr val="tx1"/>
                </a:solidFill>
                <a:effectLst/>
                <a:latin typeface="+mn-lt"/>
                <a:ea typeface="+mn-ea"/>
                <a:cs typeface="+mn-cs"/>
              </a:rPr>
              <a:t>provide</a:t>
            </a:r>
            <a:r>
              <a:rPr lang="it-IT" sz="1200" kern="1200" dirty="0" smtClean="0">
                <a:solidFill>
                  <a:schemeClr val="tx1"/>
                </a:solidFill>
                <a:effectLst/>
                <a:latin typeface="+mn-lt"/>
                <a:ea typeface="+mn-ea"/>
                <a:cs typeface="+mn-cs"/>
              </a:rPr>
              <a:t> for the </a:t>
            </a:r>
            <a:r>
              <a:rPr lang="it-IT" sz="1200" kern="1200" dirty="0" err="1" smtClean="0">
                <a:solidFill>
                  <a:schemeClr val="tx1"/>
                </a:solidFill>
                <a:effectLst/>
                <a:latin typeface="+mn-lt"/>
                <a:ea typeface="+mn-ea"/>
                <a:cs typeface="+mn-cs"/>
              </a:rPr>
              <a:t>execution</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called</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gasLimit</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as</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well</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as</a:t>
            </a:r>
            <a:r>
              <a:rPr lang="it-IT" sz="1200" kern="1200" dirty="0" smtClean="0">
                <a:solidFill>
                  <a:schemeClr val="tx1"/>
                </a:solidFill>
                <a:effectLst/>
                <a:latin typeface="+mn-lt"/>
                <a:ea typeface="+mn-ea"/>
                <a:cs typeface="+mn-cs"/>
              </a:rPr>
              <a:t> the </a:t>
            </a:r>
            <a:r>
              <a:rPr lang="it-IT" sz="1200" kern="1200" dirty="0" err="1" smtClean="0">
                <a:solidFill>
                  <a:schemeClr val="tx1"/>
                </a:solidFill>
                <a:effectLst/>
                <a:latin typeface="+mn-lt"/>
                <a:ea typeface="+mn-ea"/>
                <a:cs typeface="+mn-cs"/>
              </a:rPr>
              <a:t>price</a:t>
            </a:r>
            <a:r>
              <a:rPr lang="it-IT" sz="1200" kern="1200" dirty="0" smtClean="0">
                <a:solidFill>
                  <a:schemeClr val="tx1"/>
                </a:solidFill>
                <a:effectLst/>
                <a:latin typeface="+mn-lt"/>
                <a:ea typeface="+mn-ea"/>
                <a:cs typeface="+mn-cs"/>
              </a:rPr>
              <a:t> for </a:t>
            </a:r>
            <a:r>
              <a:rPr lang="it-IT" sz="1200" kern="1200" dirty="0" err="1" smtClean="0">
                <a:solidFill>
                  <a:schemeClr val="tx1"/>
                </a:solidFill>
                <a:effectLst/>
                <a:latin typeface="+mn-lt"/>
                <a:ea typeface="+mn-ea"/>
                <a:cs typeface="+mn-cs"/>
              </a:rPr>
              <a:t>each</a:t>
            </a:r>
            <a:r>
              <a:rPr lang="it-IT" sz="1200" kern="1200" dirty="0" smtClean="0">
                <a:solidFill>
                  <a:schemeClr val="tx1"/>
                </a:solidFill>
                <a:effectLst/>
                <a:latin typeface="+mn-lt"/>
                <a:ea typeface="+mn-ea"/>
                <a:cs typeface="+mn-cs"/>
              </a:rPr>
              <a:t> gas </a:t>
            </a:r>
            <a:r>
              <a:rPr lang="it-IT" sz="1200" kern="1200" dirty="0" err="1" smtClean="0">
                <a:solidFill>
                  <a:schemeClr val="tx1"/>
                </a:solidFill>
                <a:effectLst/>
                <a:latin typeface="+mn-lt"/>
                <a:ea typeface="+mn-ea"/>
                <a:cs typeface="+mn-cs"/>
              </a:rPr>
              <a:t>unit</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called</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gasPrice</a:t>
            </a:r>
            <a:r>
              <a:rPr lang="it-IT" sz="1200" kern="1200" dirty="0" smtClean="0">
                <a:solidFill>
                  <a:schemeClr val="tx1"/>
                </a:solidFill>
                <a:effectLst/>
                <a:latin typeface="+mn-lt"/>
                <a:ea typeface="+mn-ea"/>
                <a:cs typeface="+mn-cs"/>
              </a:rPr>
              <a:t>) .</a:t>
            </a:r>
          </a:p>
          <a:p>
            <a:pPr marL="0" marR="0" indent="0" algn="l" defTabSz="914400" rtl="0" eaLnBrk="1" fontAlgn="auto" latinLnBrk="0" hangingPunct="1">
              <a:lnSpc>
                <a:spcPct val="100000"/>
              </a:lnSpc>
              <a:spcBef>
                <a:spcPts val="0"/>
              </a:spcBef>
              <a:spcAft>
                <a:spcPts val="0"/>
              </a:spcAft>
              <a:buClrTx/>
              <a:buSzTx/>
              <a:buFontTx/>
              <a:buNone/>
              <a:tabLst/>
              <a:defRPr/>
            </a:pPr>
            <a:r>
              <a:rPr lang="it-IT" sz="1200" kern="1200" dirty="0" smtClean="0">
                <a:solidFill>
                  <a:schemeClr val="tx1"/>
                </a:solidFill>
                <a:effectLst/>
                <a:latin typeface="+mn-lt"/>
                <a:ea typeface="+mn-ea"/>
                <a:cs typeface="+mn-cs"/>
              </a:rPr>
              <a:t>--------</a:t>
            </a:r>
            <a:endParaRPr lang="it-IT" sz="120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it-IT" sz="1200" kern="1200" baseline="0" dirty="0" err="1" smtClean="0">
                <a:solidFill>
                  <a:schemeClr val="tx1"/>
                </a:solidFill>
                <a:effectLst/>
                <a:latin typeface="+mn-lt"/>
                <a:ea typeface="+mn-ea"/>
                <a:cs typeface="+mn-cs"/>
              </a:rPr>
              <a:t>Example</a:t>
            </a:r>
            <a:r>
              <a:rPr lang="it-IT" sz="1200" kern="1200" baseline="0" dirty="0" smtClean="0">
                <a:solidFill>
                  <a:schemeClr val="tx1"/>
                </a:solidFill>
                <a:effectLst/>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r>
              <a:rPr lang="it-IT" sz="1200" kern="1200" baseline="0" dirty="0" err="1" smtClean="0">
                <a:solidFill>
                  <a:schemeClr val="tx1"/>
                </a:solidFill>
                <a:effectLst/>
                <a:latin typeface="+mn-lt"/>
                <a:ea typeface="+mn-ea"/>
                <a:cs typeface="+mn-cs"/>
              </a:rPr>
              <a:t>You</a:t>
            </a:r>
            <a:r>
              <a:rPr lang="it-IT" sz="1200" kern="1200" baseline="0" dirty="0" smtClean="0">
                <a:solidFill>
                  <a:schemeClr val="tx1"/>
                </a:solidFill>
                <a:effectLst/>
                <a:latin typeface="+mn-lt"/>
                <a:ea typeface="+mn-ea"/>
                <a:cs typeface="+mn-cs"/>
              </a:rPr>
              <a:t> can </a:t>
            </a:r>
            <a:r>
              <a:rPr lang="it-IT" sz="1200" kern="1200" baseline="0" dirty="0" err="1" smtClean="0">
                <a:solidFill>
                  <a:schemeClr val="tx1"/>
                </a:solidFill>
                <a:effectLst/>
                <a:latin typeface="+mn-lt"/>
                <a:ea typeface="+mn-ea"/>
                <a:cs typeface="+mn-cs"/>
              </a:rPr>
              <a:t>imagine</a:t>
            </a:r>
            <a:r>
              <a:rPr lang="it-IT" sz="1200" kern="1200" baseline="0" dirty="0" smtClean="0">
                <a:solidFill>
                  <a:schemeClr val="tx1"/>
                </a:solidFill>
                <a:effectLst/>
                <a:latin typeface="+mn-lt"/>
                <a:ea typeface="+mn-ea"/>
                <a:cs typeface="+mn-cs"/>
              </a:rPr>
              <a:t> the </a:t>
            </a:r>
            <a:br>
              <a:rPr lang="it-IT" sz="1200" kern="1200" baseline="0" dirty="0" smtClean="0">
                <a:solidFill>
                  <a:schemeClr val="tx1"/>
                </a:solidFill>
                <a:effectLst/>
                <a:latin typeface="+mn-lt"/>
                <a:ea typeface="+mn-ea"/>
                <a:cs typeface="+mn-cs"/>
              </a:rPr>
            </a:br>
            <a:r>
              <a:rPr lang="it-IT" sz="1200" kern="1200" baseline="0" dirty="0" err="1" smtClean="0">
                <a:solidFill>
                  <a:schemeClr val="tx1"/>
                </a:solidFill>
                <a:effectLst/>
                <a:latin typeface="+mn-lt"/>
                <a:ea typeface="+mn-ea"/>
                <a:cs typeface="+mn-cs"/>
              </a:rPr>
              <a:t>GasLimits</a:t>
            </a: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as</a:t>
            </a:r>
            <a:r>
              <a:rPr lang="it-IT" sz="1200" kern="1200" baseline="0" dirty="0" smtClean="0">
                <a:solidFill>
                  <a:schemeClr val="tx1"/>
                </a:solidFill>
                <a:effectLst/>
                <a:latin typeface="+mn-lt"/>
                <a:ea typeface="+mn-ea"/>
                <a:cs typeface="+mn-cs"/>
              </a:rPr>
              <a:t> the </a:t>
            </a:r>
            <a:r>
              <a:rPr lang="it-IT" sz="1200" kern="1200" baseline="0" dirty="0" err="1" smtClean="0">
                <a:solidFill>
                  <a:schemeClr val="tx1"/>
                </a:solidFill>
                <a:effectLst/>
                <a:latin typeface="+mn-lt"/>
                <a:ea typeface="+mn-ea"/>
                <a:cs typeface="+mn-cs"/>
              </a:rPr>
              <a:t>amount</a:t>
            </a:r>
            <a:r>
              <a:rPr lang="it-IT" sz="1200" kern="1200" baseline="0" dirty="0" smtClean="0">
                <a:solidFill>
                  <a:schemeClr val="tx1"/>
                </a:solidFill>
                <a:effectLst/>
                <a:latin typeface="+mn-lt"/>
                <a:ea typeface="+mn-ea"/>
                <a:cs typeface="+mn-cs"/>
              </a:rPr>
              <a:t> in </a:t>
            </a:r>
            <a:r>
              <a:rPr lang="it-IT" sz="1200" kern="1200" baseline="0" dirty="0" err="1" smtClean="0">
                <a:solidFill>
                  <a:schemeClr val="tx1"/>
                </a:solidFill>
                <a:effectLst/>
                <a:latin typeface="+mn-lt"/>
                <a:ea typeface="+mn-ea"/>
                <a:cs typeface="+mn-cs"/>
              </a:rPr>
              <a:t>liter</a:t>
            </a:r>
            <a:r>
              <a:rPr lang="it-IT" sz="1200" kern="1200" baseline="0" dirty="0" smtClean="0">
                <a:solidFill>
                  <a:schemeClr val="tx1"/>
                </a:solidFill>
                <a:effectLst/>
                <a:latin typeface="+mn-lt"/>
                <a:ea typeface="+mn-ea"/>
                <a:cs typeface="+mn-cs"/>
              </a:rPr>
              <a:t> of gasoline (10Liters)</a:t>
            </a:r>
          </a:p>
          <a:p>
            <a:pPr marL="0" marR="0" indent="0" algn="l" defTabSz="914400" rtl="0" eaLnBrk="1" fontAlgn="auto" latinLnBrk="0" hangingPunct="1">
              <a:lnSpc>
                <a:spcPct val="100000"/>
              </a:lnSpc>
              <a:spcBef>
                <a:spcPts val="0"/>
              </a:spcBef>
              <a:spcAft>
                <a:spcPts val="0"/>
              </a:spcAft>
              <a:buClrTx/>
              <a:buSzTx/>
              <a:buFontTx/>
              <a:buNone/>
              <a:tabLst/>
              <a:defRPr/>
            </a:pPr>
            <a:r>
              <a:rPr lang="it-IT" sz="1200" kern="1200" baseline="0" dirty="0" err="1" smtClean="0">
                <a:solidFill>
                  <a:schemeClr val="tx1"/>
                </a:solidFill>
                <a:effectLst/>
                <a:latin typeface="+mn-lt"/>
                <a:ea typeface="+mn-ea"/>
                <a:cs typeface="+mn-cs"/>
              </a:rPr>
              <a:t>GasPrice</a:t>
            </a: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price</a:t>
            </a:r>
            <a:r>
              <a:rPr lang="it-IT" sz="1200" kern="1200" baseline="0" dirty="0" smtClean="0">
                <a:solidFill>
                  <a:schemeClr val="tx1"/>
                </a:solidFill>
                <a:effectLst/>
                <a:latin typeface="+mn-lt"/>
                <a:ea typeface="+mn-ea"/>
                <a:cs typeface="+mn-cs"/>
              </a:rPr>
              <a:t> for </a:t>
            </a:r>
            <a:r>
              <a:rPr lang="it-IT" sz="1200" kern="1200" baseline="0" dirty="0" err="1" smtClean="0">
                <a:solidFill>
                  <a:schemeClr val="tx1"/>
                </a:solidFill>
                <a:effectLst/>
                <a:latin typeface="+mn-lt"/>
                <a:ea typeface="+mn-ea"/>
                <a:cs typeface="+mn-cs"/>
              </a:rPr>
              <a:t>each</a:t>
            </a: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liter</a:t>
            </a:r>
            <a:r>
              <a:rPr lang="it-IT" sz="1200" kern="1200" baseline="0" dirty="0" smtClean="0">
                <a:solidFill>
                  <a:schemeClr val="tx1"/>
                </a:solidFill>
                <a:effectLst/>
                <a:latin typeface="+mn-lt"/>
                <a:ea typeface="+mn-ea"/>
                <a:cs typeface="+mn-cs"/>
              </a:rPr>
              <a:t> of gasoline</a:t>
            </a:r>
          </a:p>
          <a:p>
            <a:pPr marL="0" marR="0" indent="0" algn="l" defTabSz="914400" rtl="0" eaLnBrk="1" fontAlgn="auto" latinLnBrk="0" hangingPunct="1">
              <a:lnSpc>
                <a:spcPct val="100000"/>
              </a:lnSpc>
              <a:spcBef>
                <a:spcPts val="0"/>
              </a:spcBef>
              <a:spcAft>
                <a:spcPts val="0"/>
              </a:spcAft>
              <a:buClrTx/>
              <a:buSzTx/>
              <a:buFontTx/>
              <a:buNone/>
              <a:tabLst/>
              <a:defRPr/>
            </a:pPr>
            <a:r>
              <a:rPr lang="it-IT" sz="1200" kern="1200" baseline="0" dirty="0" smtClean="0">
                <a:solidFill>
                  <a:schemeClr val="tx1"/>
                </a:solidFill>
                <a:effectLst/>
                <a:latin typeface="+mn-lt"/>
                <a:ea typeface="+mn-ea"/>
                <a:cs typeface="+mn-cs"/>
                <a:sym typeface="Wingdings"/>
              </a:rPr>
              <a:t></a:t>
            </a:r>
            <a:r>
              <a:rPr lang="it-IT" sz="1200" kern="1200" baseline="0" dirty="0" err="1" smtClean="0">
                <a:solidFill>
                  <a:schemeClr val="tx1"/>
                </a:solidFill>
                <a:effectLst/>
                <a:latin typeface="+mn-lt"/>
                <a:ea typeface="+mn-ea"/>
                <a:cs typeface="+mn-cs"/>
                <a:sym typeface="Wingdings"/>
              </a:rPr>
              <a:t>If</a:t>
            </a:r>
            <a:r>
              <a:rPr lang="it-IT" sz="1200" kern="1200" baseline="0" dirty="0" smtClean="0">
                <a:solidFill>
                  <a:schemeClr val="tx1"/>
                </a:solidFill>
                <a:effectLst/>
                <a:latin typeface="+mn-lt"/>
                <a:ea typeface="+mn-ea"/>
                <a:cs typeface="+mn-cs"/>
                <a:sym typeface="Wingdings"/>
              </a:rPr>
              <a:t> the </a:t>
            </a:r>
            <a:r>
              <a:rPr lang="it-IT" sz="1200" kern="1200" baseline="0" dirty="0" err="1" smtClean="0">
                <a:solidFill>
                  <a:schemeClr val="tx1"/>
                </a:solidFill>
                <a:effectLst/>
                <a:latin typeface="+mn-lt"/>
                <a:ea typeface="+mn-ea"/>
                <a:cs typeface="+mn-cs"/>
                <a:sym typeface="Wingdings"/>
              </a:rPr>
              <a:t>amount</a:t>
            </a:r>
            <a:r>
              <a:rPr lang="it-IT" sz="1200" kern="1200" baseline="0" dirty="0" smtClean="0">
                <a:solidFill>
                  <a:schemeClr val="tx1"/>
                </a:solidFill>
                <a:effectLst/>
                <a:latin typeface="+mn-lt"/>
                <a:ea typeface="+mn-ea"/>
                <a:cs typeface="+mn-cs"/>
                <a:sym typeface="Wingdings"/>
              </a:rPr>
              <a:t> </a:t>
            </a:r>
            <a:r>
              <a:rPr lang="it-IT" sz="1200" kern="1200" baseline="0" dirty="0" err="1" smtClean="0">
                <a:solidFill>
                  <a:schemeClr val="tx1"/>
                </a:solidFill>
                <a:effectLst/>
                <a:latin typeface="+mn-lt"/>
                <a:ea typeface="+mn-ea"/>
                <a:cs typeface="+mn-cs"/>
                <a:sym typeface="Wingdings"/>
              </a:rPr>
              <a:t>is</a:t>
            </a:r>
            <a:r>
              <a:rPr lang="it-IT" sz="1200" kern="1200" baseline="0" dirty="0" smtClean="0">
                <a:solidFill>
                  <a:schemeClr val="tx1"/>
                </a:solidFill>
                <a:effectLst/>
                <a:latin typeface="+mn-lt"/>
                <a:ea typeface="+mn-ea"/>
                <a:cs typeface="+mn-cs"/>
                <a:sym typeface="Wingdings"/>
              </a:rPr>
              <a:t> </a:t>
            </a:r>
            <a:r>
              <a:rPr lang="it-IT" sz="1200" kern="1200" baseline="0" dirty="0" err="1" smtClean="0">
                <a:solidFill>
                  <a:schemeClr val="tx1"/>
                </a:solidFill>
                <a:effectLst/>
                <a:latin typeface="+mn-lt"/>
                <a:ea typeface="+mn-ea"/>
                <a:cs typeface="+mn-cs"/>
                <a:sym typeface="Wingdings"/>
              </a:rPr>
              <a:t>too</a:t>
            </a:r>
            <a:r>
              <a:rPr lang="it-IT" sz="1200" kern="1200" baseline="0" dirty="0" smtClean="0">
                <a:solidFill>
                  <a:schemeClr val="tx1"/>
                </a:solidFill>
                <a:effectLst/>
                <a:latin typeface="+mn-lt"/>
                <a:ea typeface="+mn-ea"/>
                <a:cs typeface="+mn-cs"/>
                <a:sym typeface="Wingdings"/>
              </a:rPr>
              <a:t> </a:t>
            </a:r>
            <a:r>
              <a:rPr lang="it-IT" sz="1200" kern="1200" baseline="0" dirty="0" err="1" smtClean="0">
                <a:solidFill>
                  <a:schemeClr val="tx1"/>
                </a:solidFill>
                <a:effectLst/>
                <a:latin typeface="+mn-lt"/>
                <a:ea typeface="+mn-ea"/>
                <a:cs typeface="+mn-cs"/>
                <a:sym typeface="Wingdings"/>
              </a:rPr>
              <a:t>much</a:t>
            </a:r>
            <a:r>
              <a:rPr lang="it-IT" sz="1200" kern="1200" baseline="0" dirty="0" smtClean="0">
                <a:solidFill>
                  <a:schemeClr val="tx1"/>
                </a:solidFill>
                <a:effectLst/>
                <a:latin typeface="+mn-lt"/>
                <a:ea typeface="+mn-ea"/>
                <a:cs typeface="+mn-cs"/>
                <a:sym typeface="Wingdings"/>
              </a:rPr>
              <a:t> or the </a:t>
            </a:r>
            <a:r>
              <a:rPr lang="it-IT" sz="1200" kern="1200" baseline="0" dirty="0" err="1" smtClean="0">
                <a:solidFill>
                  <a:schemeClr val="tx1"/>
                </a:solidFill>
                <a:effectLst/>
                <a:latin typeface="+mn-lt"/>
                <a:ea typeface="+mn-ea"/>
                <a:cs typeface="+mn-cs"/>
                <a:sym typeface="Wingdings"/>
              </a:rPr>
              <a:t>price</a:t>
            </a:r>
            <a:r>
              <a:rPr lang="it-IT" sz="1200" kern="1200" baseline="0" dirty="0" smtClean="0">
                <a:solidFill>
                  <a:schemeClr val="tx1"/>
                </a:solidFill>
                <a:effectLst/>
                <a:latin typeface="+mn-lt"/>
                <a:ea typeface="+mn-ea"/>
                <a:cs typeface="+mn-cs"/>
                <a:sym typeface="Wingdings"/>
              </a:rPr>
              <a:t> for </a:t>
            </a:r>
            <a:r>
              <a:rPr lang="it-IT" sz="1200" kern="1200" baseline="0" dirty="0" err="1" smtClean="0">
                <a:solidFill>
                  <a:schemeClr val="tx1"/>
                </a:solidFill>
                <a:effectLst/>
                <a:latin typeface="+mn-lt"/>
                <a:ea typeface="+mn-ea"/>
                <a:cs typeface="+mn-cs"/>
                <a:sym typeface="Wingdings"/>
              </a:rPr>
              <a:t>each</a:t>
            </a:r>
            <a:r>
              <a:rPr lang="it-IT" sz="1200" kern="1200" baseline="0" dirty="0" smtClean="0">
                <a:solidFill>
                  <a:schemeClr val="tx1"/>
                </a:solidFill>
                <a:effectLst/>
                <a:latin typeface="+mn-lt"/>
                <a:ea typeface="+mn-ea"/>
                <a:cs typeface="+mn-cs"/>
                <a:sym typeface="Wingdings"/>
              </a:rPr>
              <a:t> </a:t>
            </a:r>
            <a:r>
              <a:rPr lang="it-IT" sz="1200" kern="1200" baseline="0" dirty="0" err="1" smtClean="0">
                <a:solidFill>
                  <a:schemeClr val="tx1"/>
                </a:solidFill>
                <a:effectLst/>
                <a:latin typeface="+mn-lt"/>
                <a:ea typeface="+mn-ea"/>
                <a:cs typeface="+mn-cs"/>
                <a:sym typeface="Wingdings"/>
              </a:rPr>
              <a:t>liter</a:t>
            </a:r>
            <a:r>
              <a:rPr lang="it-IT" sz="1200" kern="1200" baseline="0" dirty="0" smtClean="0">
                <a:solidFill>
                  <a:schemeClr val="tx1"/>
                </a:solidFill>
                <a:effectLst/>
                <a:latin typeface="+mn-lt"/>
                <a:ea typeface="+mn-ea"/>
                <a:cs typeface="+mn-cs"/>
                <a:sym typeface="Wingdings"/>
              </a:rPr>
              <a:t> </a:t>
            </a:r>
            <a:r>
              <a:rPr lang="it-IT" sz="1200" kern="1200" baseline="0" dirty="0" err="1" smtClean="0">
                <a:solidFill>
                  <a:schemeClr val="tx1"/>
                </a:solidFill>
                <a:effectLst/>
                <a:latin typeface="+mn-lt"/>
                <a:ea typeface="+mn-ea"/>
                <a:cs typeface="+mn-cs"/>
                <a:sym typeface="Wingdings"/>
              </a:rPr>
              <a:t>is</a:t>
            </a:r>
            <a:r>
              <a:rPr lang="it-IT" sz="1200" kern="1200" baseline="0" dirty="0" smtClean="0">
                <a:solidFill>
                  <a:schemeClr val="tx1"/>
                </a:solidFill>
                <a:effectLst/>
                <a:latin typeface="+mn-lt"/>
                <a:ea typeface="+mn-ea"/>
                <a:cs typeface="+mn-cs"/>
                <a:sym typeface="Wingdings"/>
              </a:rPr>
              <a:t> </a:t>
            </a:r>
            <a:r>
              <a:rPr lang="it-IT" sz="1200" kern="1200" baseline="0" dirty="0" err="1" smtClean="0">
                <a:solidFill>
                  <a:schemeClr val="tx1"/>
                </a:solidFill>
                <a:effectLst/>
                <a:latin typeface="+mn-lt"/>
                <a:ea typeface="+mn-ea"/>
                <a:cs typeface="+mn-cs"/>
                <a:sym typeface="Wingdings"/>
              </a:rPr>
              <a:t>too</a:t>
            </a:r>
            <a:r>
              <a:rPr lang="it-IT" sz="1200" kern="1200" baseline="0" dirty="0" smtClean="0">
                <a:solidFill>
                  <a:schemeClr val="tx1"/>
                </a:solidFill>
                <a:effectLst/>
                <a:latin typeface="+mn-lt"/>
                <a:ea typeface="+mn-ea"/>
                <a:cs typeface="+mn-cs"/>
                <a:sym typeface="Wingdings"/>
              </a:rPr>
              <a:t> high, the  </a:t>
            </a:r>
            <a:r>
              <a:rPr lang="it-IT" sz="1200" kern="1200" baseline="0" dirty="0" err="1" smtClean="0">
                <a:solidFill>
                  <a:schemeClr val="tx1"/>
                </a:solidFill>
                <a:effectLst/>
                <a:latin typeface="+mn-lt"/>
                <a:ea typeface="+mn-ea"/>
                <a:cs typeface="+mn-cs"/>
                <a:sym typeface="Wingdings"/>
              </a:rPr>
              <a:t>execution</a:t>
            </a:r>
            <a:r>
              <a:rPr lang="it-IT" sz="1200" kern="1200" baseline="0" dirty="0" smtClean="0">
                <a:solidFill>
                  <a:schemeClr val="tx1"/>
                </a:solidFill>
                <a:effectLst/>
                <a:latin typeface="+mn-lt"/>
                <a:ea typeface="+mn-ea"/>
                <a:cs typeface="+mn-cs"/>
                <a:sym typeface="Wingdings"/>
              </a:rPr>
              <a:t> </a:t>
            </a:r>
            <a:r>
              <a:rPr lang="it-IT" sz="1200" kern="1200" baseline="0" dirty="0" err="1" smtClean="0">
                <a:solidFill>
                  <a:schemeClr val="tx1"/>
                </a:solidFill>
                <a:effectLst/>
                <a:latin typeface="+mn-lt"/>
                <a:ea typeface="+mn-ea"/>
                <a:cs typeface="+mn-cs"/>
                <a:sym typeface="Wingdings"/>
              </a:rPr>
              <a:t>is</a:t>
            </a:r>
            <a:r>
              <a:rPr lang="it-IT" sz="1200" kern="1200" baseline="0" dirty="0" smtClean="0">
                <a:solidFill>
                  <a:schemeClr val="tx1"/>
                </a:solidFill>
                <a:effectLst/>
                <a:latin typeface="+mn-lt"/>
                <a:ea typeface="+mn-ea"/>
                <a:cs typeface="+mn-cs"/>
                <a:sym typeface="Wingdings"/>
              </a:rPr>
              <a:t> </a:t>
            </a:r>
            <a:r>
              <a:rPr lang="it-IT" sz="1200" kern="1200" baseline="0" dirty="0" err="1" smtClean="0">
                <a:solidFill>
                  <a:schemeClr val="tx1"/>
                </a:solidFill>
                <a:effectLst/>
                <a:latin typeface="+mn-lt"/>
                <a:ea typeface="+mn-ea"/>
                <a:cs typeface="+mn-cs"/>
                <a:sym typeface="Wingdings"/>
              </a:rPr>
              <a:t>terminated</a:t>
            </a:r>
            <a:r>
              <a:rPr lang="it-IT" sz="1200" kern="1200" baseline="0" dirty="0" smtClean="0">
                <a:solidFill>
                  <a:schemeClr val="tx1"/>
                </a:solidFill>
                <a:effectLst/>
                <a:latin typeface="+mn-lt"/>
                <a:ea typeface="+mn-ea"/>
                <a:cs typeface="+mn-cs"/>
                <a:sym typeface="Wingdings"/>
              </a:rPr>
              <a:t> with an </a:t>
            </a:r>
            <a:r>
              <a:rPr lang="it-IT" sz="1200" kern="1200" baseline="0" dirty="0" err="1" smtClean="0">
                <a:solidFill>
                  <a:schemeClr val="tx1"/>
                </a:solidFill>
                <a:effectLst/>
                <a:latin typeface="+mn-lt"/>
                <a:ea typeface="+mn-ea"/>
                <a:cs typeface="+mn-cs"/>
                <a:sym typeface="Wingdings"/>
              </a:rPr>
              <a:t>exception</a:t>
            </a:r>
            <a:r>
              <a:rPr lang="it-IT" sz="1200" kern="1200" baseline="0" dirty="0" smtClean="0">
                <a:solidFill>
                  <a:schemeClr val="tx1"/>
                </a:solidFill>
                <a:effectLst/>
                <a:latin typeface="+mn-lt"/>
                <a:ea typeface="+mn-ea"/>
                <a:cs typeface="+mn-cs"/>
                <a:sym typeface="Wingdings"/>
              </a:rPr>
              <a:t>  state </a:t>
            </a:r>
            <a:r>
              <a:rPr lang="it-IT" sz="1200" kern="1200" baseline="0" dirty="0" err="1" smtClean="0">
                <a:solidFill>
                  <a:schemeClr val="tx1"/>
                </a:solidFill>
                <a:effectLst/>
                <a:latin typeface="+mn-lt"/>
                <a:ea typeface="+mn-ea"/>
                <a:cs typeface="+mn-cs"/>
                <a:sym typeface="Wingdings"/>
              </a:rPr>
              <a:t>is</a:t>
            </a:r>
            <a:r>
              <a:rPr lang="it-IT" sz="1200" kern="1200" baseline="0" dirty="0" smtClean="0">
                <a:solidFill>
                  <a:schemeClr val="tx1"/>
                </a:solidFill>
                <a:effectLst/>
                <a:latin typeface="+mn-lt"/>
                <a:ea typeface="+mn-ea"/>
                <a:cs typeface="+mn-cs"/>
                <a:sym typeface="Wingdings"/>
              </a:rPr>
              <a:t> </a:t>
            </a:r>
            <a:r>
              <a:rPr lang="it-IT" sz="1200" kern="1200" baseline="0" dirty="0" err="1" smtClean="0">
                <a:solidFill>
                  <a:schemeClr val="tx1"/>
                </a:solidFill>
                <a:effectLst/>
                <a:latin typeface="+mn-lt"/>
                <a:ea typeface="+mn-ea"/>
                <a:cs typeface="+mn-cs"/>
                <a:sym typeface="Wingdings"/>
              </a:rPr>
              <a:t>reverted</a:t>
            </a:r>
            <a:r>
              <a:rPr lang="it-IT" sz="1200" kern="1200" baseline="0" dirty="0" smtClean="0">
                <a:solidFill>
                  <a:schemeClr val="tx1"/>
                </a:solidFill>
                <a:effectLst/>
                <a:latin typeface="+mn-lt"/>
                <a:ea typeface="+mn-ea"/>
                <a:cs typeface="+mn-cs"/>
                <a:sym typeface="Wingdings"/>
              </a:rPr>
              <a:t> </a:t>
            </a:r>
            <a:r>
              <a:rPr lang="it-IT" sz="1200" kern="1200" baseline="0" dirty="0" err="1" smtClean="0">
                <a:solidFill>
                  <a:schemeClr val="tx1"/>
                </a:solidFill>
                <a:effectLst/>
                <a:latin typeface="+mn-lt"/>
                <a:ea typeface="+mn-ea"/>
                <a:cs typeface="+mn-cs"/>
                <a:sym typeface="Wingdings"/>
              </a:rPr>
              <a:t>as</a:t>
            </a:r>
            <a:r>
              <a:rPr lang="it-IT" sz="1200" kern="1200" baseline="0" dirty="0" smtClean="0">
                <a:solidFill>
                  <a:schemeClr val="tx1"/>
                </a:solidFill>
                <a:effectLst/>
                <a:latin typeface="+mn-lt"/>
                <a:ea typeface="+mn-ea"/>
                <a:cs typeface="+mn-cs"/>
                <a:sym typeface="Wingdings"/>
              </a:rPr>
              <a:t> </a:t>
            </a:r>
            <a:r>
              <a:rPr lang="it-IT" sz="1200" kern="1200" baseline="0" dirty="0" err="1" smtClean="0">
                <a:solidFill>
                  <a:schemeClr val="tx1"/>
                </a:solidFill>
                <a:effectLst/>
                <a:latin typeface="+mn-lt"/>
                <a:ea typeface="+mn-ea"/>
                <a:cs typeface="+mn-cs"/>
                <a:sym typeface="Wingdings"/>
              </a:rPr>
              <a:t>it</a:t>
            </a:r>
            <a:r>
              <a:rPr lang="it-IT" sz="1200" kern="1200" baseline="0" dirty="0" smtClean="0">
                <a:solidFill>
                  <a:schemeClr val="tx1"/>
                </a:solidFill>
                <a:effectLst/>
                <a:latin typeface="+mn-lt"/>
                <a:ea typeface="+mn-ea"/>
                <a:cs typeface="+mn-cs"/>
                <a:sym typeface="Wingdings"/>
              </a:rPr>
              <a:t> </a:t>
            </a:r>
            <a:r>
              <a:rPr lang="it-IT" sz="1200" kern="1200" baseline="0" dirty="0" err="1" smtClean="0">
                <a:solidFill>
                  <a:schemeClr val="tx1"/>
                </a:solidFill>
                <a:effectLst/>
                <a:latin typeface="+mn-lt"/>
                <a:ea typeface="+mn-ea"/>
                <a:cs typeface="+mn-cs"/>
                <a:sym typeface="Wingdings"/>
              </a:rPr>
              <a:t>nothing</a:t>
            </a:r>
            <a:r>
              <a:rPr lang="it-IT" sz="1200" kern="1200" baseline="0" dirty="0" smtClean="0">
                <a:solidFill>
                  <a:schemeClr val="tx1"/>
                </a:solidFill>
                <a:effectLst/>
                <a:latin typeface="+mn-lt"/>
                <a:ea typeface="+mn-ea"/>
                <a:cs typeface="+mn-cs"/>
                <a:sym typeface="Wingdings"/>
              </a:rPr>
              <a:t> </a:t>
            </a:r>
            <a:r>
              <a:rPr lang="it-IT" sz="1200" kern="1200" baseline="0" dirty="0" err="1" smtClean="0">
                <a:solidFill>
                  <a:schemeClr val="tx1"/>
                </a:solidFill>
                <a:effectLst/>
                <a:latin typeface="+mn-lt"/>
                <a:ea typeface="+mn-ea"/>
                <a:cs typeface="+mn-cs"/>
                <a:sym typeface="Wingdings"/>
              </a:rPr>
              <a:t>happened</a:t>
            </a:r>
            <a:r>
              <a:rPr lang="it-IT" sz="1200" kern="1200" baseline="0" dirty="0" smtClean="0">
                <a:solidFill>
                  <a:schemeClr val="tx1"/>
                </a:solidFill>
                <a:effectLst/>
                <a:latin typeface="+mn-lt"/>
                <a:ea typeface="+mn-ea"/>
                <a:cs typeface="+mn-cs"/>
                <a:sym typeface="Wingdings"/>
              </a:rPr>
              <a:t> BUT the </a:t>
            </a:r>
            <a:r>
              <a:rPr lang="it-IT" sz="1200" kern="1200" baseline="0" dirty="0" err="1" smtClean="0">
                <a:solidFill>
                  <a:schemeClr val="tx1"/>
                </a:solidFill>
                <a:effectLst/>
                <a:latin typeface="+mn-lt"/>
                <a:ea typeface="+mn-ea"/>
                <a:cs typeface="+mn-cs"/>
                <a:sym typeface="Wingdings"/>
              </a:rPr>
              <a:t>gasLImit</a:t>
            </a:r>
            <a:r>
              <a:rPr lang="it-IT" sz="1200" kern="1200" baseline="0" dirty="0" smtClean="0">
                <a:solidFill>
                  <a:schemeClr val="tx1"/>
                </a:solidFill>
                <a:effectLst/>
                <a:latin typeface="+mn-lt"/>
                <a:ea typeface="+mn-ea"/>
                <a:cs typeface="+mn-cs"/>
                <a:sym typeface="Wingdings"/>
              </a:rPr>
              <a:t> </a:t>
            </a:r>
            <a:r>
              <a:rPr lang="it-IT" sz="1200" kern="1200" baseline="0" dirty="0" err="1" smtClean="0">
                <a:solidFill>
                  <a:schemeClr val="tx1"/>
                </a:solidFill>
                <a:effectLst/>
                <a:latin typeface="+mn-lt"/>
                <a:ea typeface="+mn-ea"/>
                <a:cs typeface="+mn-cs"/>
                <a:sym typeface="Wingdings"/>
              </a:rPr>
              <a:t>has</a:t>
            </a:r>
            <a:r>
              <a:rPr lang="it-IT" sz="1200" kern="1200" baseline="0" dirty="0" smtClean="0">
                <a:solidFill>
                  <a:schemeClr val="tx1"/>
                </a:solidFill>
                <a:effectLst/>
                <a:latin typeface="+mn-lt"/>
                <a:ea typeface="+mn-ea"/>
                <a:cs typeface="+mn-cs"/>
                <a:sym typeface="Wingdings"/>
              </a:rPr>
              <a:t> to be </a:t>
            </a:r>
            <a:r>
              <a:rPr lang="it-IT" sz="1200" kern="1200" baseline="0" dirty="0" err="1" smtClean="0">
                <a:solidFill>
                  <a:schemeClr val="tx1"/>
                </a:solidFill>
                <a:effectLst/>
                <a:latin typeface="+mn-lt"/>
                <a:ea typeface="+mn-ea"/>
                <a:cs typeface="+mn-cs"/>
                <a:sym typeface="Wingdings"/>
              </a:rPr>
              <a:t>paid</a:t>
            </a:r>
            <a:r>
              <a:rPr lang="it-IT" sz="1200" kern="1200" baseline="0" dirty="0" smtClean="0">
                <a:solidFill>
                  <a:schemeClr val="tx1"/>
                </a:solidFill>
                <a:effectLst/>
                <a:latin typeface="+mn-lt"/>
                <a:ea typeface="+mn-ea"/>
                <a:cs typeface="+mn-cs"/>
                <a:sym typeface="Wingdings"/>
              </a:rPr>
              <a:t> </a:t>
            </a:r>
            <a:r>
              <a:rPr lang="it-IT" sz="1200" kern="1200" baseline="0" dirty="0" err="1" smtClean="0">
                <a:solidFill>
                  <a:schemeClr val="tx1"/>
                </a:solidFill>
                <a:effectLst/>
                <a:latin typeface="+mn-lt"/>
                <a:ea typeface="+mn-ea"/>
                <a:cs typeface="+mn-cs"/>
                <a:sym typeface="Wingdings"/>
              </a:rPr>
              <a:t>as</a:t>
            </a:r>
            <a:r>
              <a:rPr lang="it-IT" sz="1200" kern="1200" baseline="0" dirty="0" smtClean="0">
                <a:solidFill>
                  <a:schemeClr val="tx1"/>
                </a:solidFill>
                <a:effectLst/>
                <a:latin typeface="+mn-lt"/>
                <a:ea typeface="+mn-ea"/>
                <a:cs typeface="+mn-cs"/>
                <a:sym typeface="Wingdings"/>
              </a:rPr>
              <a:t> a </a:t>
            </a:r>
            <a:r>
              <a:rPr lang="it-IT" sz="1200" kern="1200" baseline="0" dirty="0" err="1" smtClean="0">
                <a:solidFill>
                  <a:schemeClr val="tx1"/>
                </a:solidFill>
                <a:effectLst/>
                <a:latin typeface="+mn-lt"/>
                <a:ea typeface="+mn-ea"/>
                <a:cs typeface="+mn-cs"/>
                <a:sym typeface="Wingdings"/>
              </a:rPr>
              <a:t>counter</a:t>
            </a:r>
            <a:r>
              <a:rPr lang="it-IT" sz="1200" kern="1200" baseline="0" dirty="0" smtClean="0">
                <a:solidFill>
                  <a:schemeClr val="tx1"/>
                </a:solidFill>
                <a:effectLst/>
                <a:latin typeface="+mn-lt"/>
                <a:ea typeface="+mn-ea"/>
                <a:cs typeface="+mn-cs"/>
                <a:sym typeface="Wingdings"/>
              </a:rPr>
              <a:t> </a:t>
            </a:r>
            <a:r>
              <a:rPr lang="it-IT" sz="1200" kern="1200" baseline="0" dirty="0" err="1" smtClean="0">
                <a:solidFill>
                  <a:schemeClr val="tx1"/>
                </a:solidFill>
                <a:effectLst/>
                <a:latin typeface="+mn-lt"/>
                <a:ea typeface="+mn-ea"/>
                <a:cs typeface="+mn-cs"/>
                <a:sym typeface="Wingdings"/>
              </a:rPr>
              <a:t>measure</a:t>
            </a:r>
            <a:r>
              <a:rPr lang="it-IT" sz="1200" kern="1200" baseline="0" dirty="0" smtClean="0">
                <a:solidFill>
                  <a:schemeClr val="tx1"/>
                </a:solidFill>
                <a:effectLst/>
                <a:latin typeface="+mn-lt"/>
                <a:ea typeface="+mn-ea"/>
                <a:cs typeface="+mn-cs"/>
                <a:sym typeface="Wingdings"/>
              </a:rPr>
              <a:t> </a:t>
            </a:r>
            <a:r>
              <a:rPr lang="it-IT" sz="1200" kern="1200" baseline="0" dirty="0" err="1" smtClean="0">
                <a:solidFill>
                  <a:schemeClr val="tx1"/>
                </a:solidFill>
                <a:effectLst/>
                <a:latin typeface="+mn-lt"/>
                <a:ea typeface="+mn-ea"/>
                <a:cs typeface="+mn-cs"/>
                <a:sym typeface="Wingdings"/>
              </a:rPr>
              <a:t>against</a:t>
            </a:r>
            <a:r>
              <a:rPr lang="it-IT" sz="1200" kern="1200" baseline="0" dirty="0" smtClean="0">
                <a:solidFill>
                  <a:schemeClr val="tx1"/>
                </a:solidFill>
                <a:effectLst/>
                <a:latin typeface="+mn-lt"/>
                <a:ea typeface="+mn-ea"/>
                <a:cs typeface="+mn-cs"/>
                <a:sym typeface="Wingdings"/>
              </a:rPr>
              <a:t> </a:t>
            </a:r>
            <a:r>
              <a:rPr lang="it-IT" sz="1200" kern="1200" baseline="0" dirty="0" err="1" smtClean="0">
                <a:solidFill>
                  <a:schemeClr val="tx1"/>
                </a:solidFill>
                <a:effectLst/>
                <a:latin typeface="+mn-lt"/>
                <a:ea typeface="+mn-ea"/>
                <a:cs typeface="+mn-cs"/>
                <a:sym typeface="Wingdings"/>
              </a:rPr>
              <a:t>resource-exhaustion</a:t>
            </a:r>
            <a:r>
              <a:rPr lang="it-IT" sz="1200" kern="1200" baseline="0" dirty="0" smtClean="0">
                <a:solidFill>
                  <a:schemeClr val="tx1"/>
                </a:solidFill>
                <a:effectLst/>
                <a:latin typeface="+mn-lt"/>
                <a:ea typeface="+mn-ea"/>
                <a:cs typeface="+mn-cs"/>
                <a:sym typeface="Wingdings"/>
              </a:rPr>
              <a:t> </a:t>
            </a:r>
            <a:r>
              <a:rPr lang="it-IT" sz="1200" kern="1200" baseline="0" dirty="0" err="1" smtClean="0">
                <a:solidFill>
                  <a:schemeClr val="tx1"/>
                </a:solidFill>
                <a:effectLst/>
                <a:latin typeface="+mn-lt"/>
                <a:ea typeface="+mn-ea"/>
                <a:cs typeface="+mn-cs"/>
                <a:sym typeface="Wingdings"/>
              </a:rPr>
              <a:t>attacks</a:t>
            </a:r>
            <a:endParaRPr lang="it-IT" sz="120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it-IT"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it-IT" sz="1200" kern="1200" dirty="0" smtClean="0">
                <a:solidFill>
                  <a:schemeClr val="tx1"/>
                </a:solidFill>
                <a:latin typeface="+mn-lt"/>
                <a:ea typeface="+mn-ea"/>
                <a:cs typeface="+mn-cs"/>
              </a:rPr>
              <a:t>On </a:t>
            </a:r>
            <a:r>
              <a:rPr lang="it-IT" sz="1200" kern="1200" dirty="0" err="1" smtClean="0">
                <a:solidFill>
                  <a:schemeClr val="tx1"/>
                </a:solidFill>
                <a:latin typeface="+mn-lt"/>
                <a:ea typeface="+mn-ea"/>
                <a:cs typeface="+mn-cs"/>
              </a:rPr>
              <a:t>Ethereum</a:t>
            </a:r>
            <a:r>
              <a:rPr lang="it-IT" sz="1200" kern="1200" dirty="0" smtClean="0">
                <a:solidFill>
                  <a:schemeClr val="tx1"/>
                </a:solidFill>
                <a:latin typeface="+mn-lt"/>
                <a:ea typeface="+mn-ea"/>
                <a:cs typeface="+mn-cs"/>
              </a:rPr>
              <a:t>,</a:t>
            </a:r>
            <a:r>
              <a:rPr lang="it-IT" sz="1200" kern="1200" baseline="0" dirty="0" smtClean="0">
                <a:solidFill>
                  <a:schemeClr val="tx1"/>
                </a:solidFill>
                <a:latin typeface="+mn-lt"/>
                <a:ea typeface="+mn-ea"/>
                <a:cs typeface="+mn-cs"/>
              </a:rPr>
              <a:t> </a:t>
            </a:r>
            <a:r>
              <a:rPr lang="it-IT" sz="1200" kern="1200" dirty="0" smtClean="0">
                <a:solidFill>
                  <a:schemeClr val="tx1"/>
                </a:solidFill>
                <a:latin typeface="+mn-lt"/>
                <a:ea typeface="+mn-ea"/>
                <a:cs typeface="+mn-cs"/>
              </a:rPr>
              <a:t> </a:t>
            </a:r>
            <a:r>
              <a:rPr lang="it-IT" sz="1200" kern="1200" dirty="0" err="1" smtClean="0">
                <a:solidFill>
                  <a:schemeClr val="tx1"/>
                </a:solidFill>
                <a:latin typeface="+mn-lt"/>
                <a:ea typeface="+mn-ea"/>
                <a:cs typeface="+mn-cs"/>
              </a:rPr>
              <a:t>miners</a:t>
            </a:r>
            <a:r>
              <a:rPr lang="it-IT" sz="1200" kern="1200" dirty="0" smtClean="0">
                <a:solidFill>
                  <a:schemeClr val="tx1"/>
                </a:solidFill>
                <a:latin typeface="+mn-lt"/>
                <a:ea typeface="+mn-ea"/>
                <a:cs typeface="+mn-cs"/>
              </a:rPr>
              <a:t> are free to </a:t>
            </a:r>
            <a:r>
              <a:rPr lang="it-IT" sz="1200" kern="1200" dirty="0" err="1" smtClean="0">
                <a:solidFill>
                  <a:schemeClr val="tx1"/>
                </a:solidFill>
                <a:latin typeface="+mn-lt"/>
                <a:ea typeface="+mn-ea"/>
                <a:cs typeface="+mn-cs"/>
              </a:rPr>
              <a:t>ignore</a:t>
            </a:r>
            <a:r>
              <a:rPr lang="it-IT" sz="1200" kern="1200" dirty="0" smtClean="0">
                <a:solidFill>
                  <a:schemeClr val="tx1"/>
                </a:solidFill>
                <a:latin typeface="+mn-lt"/>
                <a:ea typeface="+mn-ea"/>
                <a:cs typeface="+mn-cs"/>
              </a:rPr>
              <a:t> </a:t>
            </a:r>
            <a:r>
              <a:rPr lang="it-IT" sz="1200" kern="1200" dirty="0" err="1" smtClean="0">
                <a:solidFill>
                  <a:schemeClr val="tx1"/>
                </a:solidFill>
                <a:latin typeface="+mn-lt"/>
                <a:ea typeface="+mn-ea"/>
                <a:cs typeface="+mn-cs"/>
              </a:rPr>
              <a:t>transactions</a:t>
            </a:r>
            <a:r>
              <a:rPr lang="it-IT" sz="1200" kern="1200" dirty="0" smtClean="0">
                <a:solidFill>
                  <a:schemeClr val="tx1"/>
                </a:solidFill>
                <a:latin typeface="+mn-lt"/>
                <a:ea typeface="+mn-ea"/>
                <a:cs typeface="+mn-cs"/>
              </a:rPr>
              <a:t> </a:t>
            </a:r>
            <a:r>
              <a:rPr lang="it-IT" sz="1200" kern="1200" dirty="0" err="1" smtClean="0">
                <a:solidFill>
                  <a:schemeClr val="tx1"/>
                </a:solidFill>
                <a:latin typeface="+mn-lt"/>
                <a:ea typeface="+mn-ea"/>
                <a:cs typeface="+mn-cs"/>
              </a:rPr>
              <a:t>whose</a:t>
            </a:r>
            <a:r>
              <a:rPr lang="it-IT" sz="1200" kern="1200" dirty="0" smtClean="0">
                <a:solidFill>
                  <a:schemeClr val="tx1"/>
                </a:solidFill>
                <a:latin typeface="+mn-lt"/>
                <a:ea typeface="+mn-ea"/>
                <a:cs typeface="+mn-cs"/>
              </a:rPr>
              <a:t> gas </a:t>
            </a:r>
            <a:r>
              <a:rPr lang="it-IT" sz="1200" kern="1200" dirty="0" err="1" smtClean="0">
                <a:solidFill>
                  <a:schemeClr val="tx1"/>
                </a:solidFill>
                <a:latin typeface="+mn-lt"/>
                <a:ea typeface="+mn-ea"/>
                <a:cs typeface="+mn-cs"/>
              </a:rPr>
              <a:t>price</a:t>
            </a:r>
            <a:r>
              <a:rPr lang="it-IT" sz="1200" kern="1200" dirty="0" smtClean="0">
                <a:solidFill>
                  <a:schemeClr val="tx1"/>
                </a:solidFill>
                <a:latin typeface="+mn-lt"/>
                <a:ea typeface="+mn-ea"/>
                <a:cs typeface="+mn-cs"/>
              </a:rPr>
              <a:t> </a:t>
            </a:r>
            <a:r>
              <a:rPr lang="it-IT" sz="1200" kern="1200" dirty="0" err="1" smtClean="0">
                <a:solidFill>
                  <a:schemeClr val="tx1"/>
                </a:solidFill>
                <a:latin typeface="+mn-lt"/>
                <a:ea typeface="+mn-ea"/>
                <a:cs typeface="+mn-cs"/>
              </a:rPr>
              <a:t>limit</a:t>
            </a:r>
            <a:r>
              <a:rPr lang="it-IT" sz="1200" kern="1200" dirty="0" smtClean="0">
                <a:solidFill>
                  <a:schemeClr val="tx1"/>
                </a:solidFill>
                <a:latin typeface="+mn-lt"/>
                <a:ea typeface="+mn-ea"/>
                <a:cs typeface="+mn-cs"/>
              </a:rPr>
              <a:t> </a:t>
            </a:r>
            <a:r>
              <a:rPr lang="it-IT" sz="1200" kern="1200" dirty="0" err="1" smtClean="0">
                <a:solidFill>
                  <a:schemeClr val="tx1"/>
                </a:solidFill>
                <a:latin typeface="+mn-lt"/>
                <a:ea typeface="+mn-ea"/>
                <a:cs typeface="+mn-cs"/>
              </a:rPr>
              <a:t>is</a:t>
            </a:r>
            <a:r>
              <a:rPr lang="it-IT" sz="1200" kern="1200" dirty="0" smtClean="0">
                <a:solidFill>
                  <a:schemeClr val="tx1"/>
                </a:solidFill>
                <a:latin typeface="+mn-lt"/>
                <a:ea typeface="+mn-ea"/>
                <a:cs typeface="+mn-cs"/>
              </a:rPr>
              <a:t> </a:t>
            </a:r>
            <a:r>
              <a:rPr lang="it-IT" sz="1200" kern="1200" dirty="0" err="1" smtClean="0">
                <a:solidFill>
                  <a:schemeClr val="tx1"/>
                </a:solidFill>
                <a:latin typeface="+mn-lt"/>
                <a:ea typeface="+mn-ea"/>
                <a:cs typeface="+mn-cs"/>
              </a:rPr>
              <a:t>too</a:t>
            </a:r>
            <a:r>
              <a:rPr lang="it-IT" sz="1200" kern="1200" dirty="0" smtClean="0">
                <a:solidFill>
                  <a:schemeClr val="tx1"/>
                </a:solidFill>
                <a:latin typeface="+mn-lt"/>
                <a:ea typeface="+mn-ea"/>
                <a:cs typeface="+mn-cs"/>
              </a:rPr>
              <a:t> </a:t>
            </a:r>
            <a:r>
              <a:rPr lang="it-IT" sz="1200" kern="1200" dirty="0" err="1" smtClean="0">
                <a:solidFill>
                  <a:schemeClr val="tx1"/>
                </a:solidFill>
                <a:latin typeface="+mn-lt"/>
                <a:ea typeface="+mn-ea"/>
                <a:cs typeface="+mn-cs"/>
              </a:rPr>
              <a:t>low</a:t>
            </a:r>
            <a:r>
              <a:rPr lang="it-IT" sz="1200" kern="1200" dirty="0" smtClean="0">
                <a:solidFill>
                  <a:schemeClr val="tx1"/>
                </a:solidFill>
                <a:latin typeface="+mn-lt"/>
                <a:ea typeface="+mn-ea"/>
                <a:cs typeface="+mn-cs"/>
              </a:rPr>
              <a:t>. </a:t>
            </a:r>
            <a:endParaRPr lang="it-IT" sz="1200" kern="1200" baseline="0" dirty="0" smtClean="0">
              <a:solidFill>
                <a:schemeClr val="tx1"/>
              </a:solidFill>
              <a:effectLst/>
              <a:latin typeface="+mn-lt"/>
              <a:ea typeface="+mn-ea"/>
              <a:cs typeface="+mn-cs"/>
            </a:endParaRPr>
          </a:p>
          <a:p>
            <a:endParaRPr lang="it-IT" dirty="0" smtClean="0"/>
          </a:p>
          <a:p>
            <a:endParaRPr lang="it-IT" dirty="0" smtClean="0"/>
          </a:p>
          <a:p>
            <a:endParaRPr lang="it-IT" dirty="0" smtClean="0"/>
          </a:p>
          <a:p>
            <a:endParaRPr lang="it-IT" dirty="0" smtClean="0"/>
          </a:p>
          <a:p>
            <a:endParaRPr lang="it-IT" dirty="0"/>
          </a:p>
        </p:txBody>
      </p:sp>
      <p:sp>
        <p:nvSpPr>
          <p:cNvPr id="4" name="Segnaposto numero diapositiva 3"/>
          <p:cNvSpPr>
            <a:spLocks noGrp="1"/>
          </p:cNvSpPr>
          <p:nvPr>
            <p:ph type="sldNum" sz="quarter" idx="10"/>
          </p:nvPr>
        </p:nvSpPr>
        <p:spPr/>
        <p:txBody>
          <a:bodyPr/>
          <a:lstStyle/>
          <a:p>
            <a:fld id="{595F61C2-6B96-DC49-8037-CB49B5317E27}" type="slidenum">
              <a:rPr lang="en-GB" smtClean="0"/>
              <a:t>11</a:t>
            </a:fld>
            <a:endParaRPr lang="en-GB"/>
          </a:p>
        </p:txBody>
      </p:sp>
    </p:spTree>
    <p:extLst>
      <p:ext uri="{BB962C8B-B14F-4D97-AF65-F5344CB8AC3E}">
        <p14:creationId xmlns:p14="http://schemas.microsoft.com/office/powerpoint/2010/main" val="20497602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dirty="0" smtClean="0"/>
              <a:t>Let's consider</a:t>
            </a:r>
            <a:r>
              <a:rPr lang="en-GB" baseline="0" dirty="0" smtClean="0"/>
              <a:t> another scenario example.</a:t>
            </a:r>
          </a:p>
          <a:p>
            <a:r>
              <a:rPr lang="en-GB" baseline="0" dirty="0" smtClean="0"/>
              <a:t>An online payment without involving a smart contract. </a:t>
            </a:r>
          </a:p>
          <a:p>
            <a:r>
              <a:rPr lang="en-GB" baseline="0" dirty="0" smtClean="0"/>
              <a:t>Like before</a:t>
            </a:r>
            <a:endParaRPr lang="en-GB" dirty="0" smtClean="0"/>
          </a:p>
          <a:p>
            <a:endParaRPr lang="en-GB" dirty="0" smtClean="0"/>
          </a:p>
          <a:p>
            <a:r>
              <a:rPr lang="en-GB" dirty="0" smtClean="0"/>
              <a:t>1. Alice wants</a:t>
            </a:r>
            <a:r>
              <a:rPr lang="en-GB" baseline="0" dirty="0" smtClean="0"/>
              <a:t> to buy a </a:t>
            </a:r>
            <a:r>
              <a:rPr lang="en-GB" baseline="0" dirty="0" err="1" smtClean="0"/>
              <a:t>SmartPhone</a:t>
            </a:r>
            <a:r>
              <a:rPr lang="en-GB" baseline="0" dirty="0" smtClean="0"/>
              <a:t> on </a:t>
            </a:r>
            <a:r>
              <a:rPr lang="en-GB" baseline="0" dirty="0" err="1" smtClean="0"/>
              <a:t>Ebay</a:t>
            </a:r>
            <a:r>
              <a:rPr lang="en-GB" baseline="0" dirty="0" smtClean="0"/>
              <a:t>. </a:t>
            </a:r>
          </a:p>
          <a:p>
            <a:r>
              <a:rPr lang="en-GB" baseline="0" dirty="0" smtClean="0"/>
              <a:t>She is willing to pay a certain amount of money for it. </a:t>
            </a:r>
          </a:p>
          <a:p>
            <a:r>
              <a:rPr lang="en-GB" baseline="0" dirty="0" smtClean="0"/>
              <a:t>This time we are not going to talk about bitcoins, instead we are going to focus on the payment process. </a:t>
            </a:r>
          </a:p>
          <a:p>
            <a:endParaRPr lang="en-GB" baseline="0" dirty="0" smtClean="0"/>
          </a:p>
          <a:p>
            <a:endParaRPr lang="en-GB" baseline="0" dirty="0" smtClean="0"/>
          </a:p>
          <a:p>
            <a:r>
              <a:rPr lang="en-GB" baseline="0" dirty="0" smtClean="0"/>
              <a:t>Alice chooses a smart phone (a </a:t>
            </a:r>
            <a:r>
              <a:rPr lang="en-GB" baseline="0" dirty="0" err="1" smtClean="0"/>
              <a:t>samsung</a:t>
            </a:r>
            <a:r>
              <a:rPr lang="en-GB" baseline="0" dirty="0" smtClean="0"/>
              <a:t>:))</a:t>
            </a:r>
          </a:p>
          <a:p>
            <a:endParaRPr lang="en-GB" baseline="0" dirty="0" smtClean="0"/>
          </a:p>
          <a:p>
            <a:endParaRPr lang="en-GB" dirty="0"/>
          </a:p>
        </p:txBody>
      </p:sp>
      <p:sp>
        <p:nvSpPr>
          <p:cNvPr id="4" name="Segnaposto numero diapositiva 3"/>
          <p:cNvSpPr>
            <a:spLocks noGrp="1"/>
          </p:cNvSpPr>
          <p:nvPr>
            <p:ph type="sldNum" sz="quarter" idx="10"/>
          </p:nvPr>
        </p:nvSpPr>
        <p:spPr/>
        <p:txBody>
          <a:bodyPr/>
          <a:lstStyle/>
          <a:p>
            <a:fld id="{595F61C2-6B96-DC49-8037-CB49B5317E27}" type="slidenum">
              <a:rPr lang="en-GB" smtClean="0"/>
              <a:t>12</a:t>
            </a:fld>
            <a:endParaRPr lang="en-GB"/>
          </a:p>
        </p:txBody>
      </p:sp>
    </p:spTree>
    <p:extLst>
      <p:ext uri="{BB962C8B-B14F-4D97-AF65-F5344CB8AC3E}">
        <p14:creationId xmlns:p14="http://schemas.microsoft.com/office/powerpoint/2010/main" val="13628348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228600" indent="-228600">
              <a:buAutoNum type="arabicPeriod"/>
            </a:pPr>
            <a:endParaRPr lang="en-GB" dirty="0" smtClean="0"/>
          </a:p>
          <a:p>
            <a:pPr marL="228600" indent="-228600">
              <a:buAutoNum type="arabicPeriod"/>
            </a:pPr>
            <a:r>
              <a:rPr lang="en-GB" dirty="0" smtClean="0"/>
              <a:t>For buying the smart phone, </a:t>
            </a:r>
            <a:r>
              <a:rPr lang="en-GB" dirty="0" err="1" smtClean="0"/>
              <a:t>alice</a:t>
            </a:r>
            <a:r>
              <a:rPr lang="en-GB" dirty="0" smtClean="0"/>
              <a:t> wants</a:t>
            </a:r>
            <a:r>
              <a:rPr lang="en-GB" baseline="0" dirty="0" smtClean="0"/>
              <a:t> to make sure that she would get the product she is paying for. Therefore, she stipulates a TRADITIONAL contract with Bob, an </a:t>
            </a:r>
            <a:r>
              <a:rPr lang="en-GB" baseline="0" dirty="0" err="1" smtClean="0"/>
              <a:t>Ebay</a:t>
            </a:r>
            <a:r>
              <a:rPr lang="en-GB" baseline="0" dirty="0" smtClean="0"/>
              <a:t> employee who works in the legal area. </a:t>
            </a:r>
          </a:p>
          <a:p>
            <a:pPr marL="228600" indent="-228600">
              <a:buAutoNum type="arabicPeriod"/>
            </a:pPr>
            <a:endParaRPr lang="en-GB" baseline="0" dirty="0" smtClean="0"/>
          </a:p>
          <a:p>
            <a:pPr marL="228600" indent="-228600">
              <a:buAutoNum type="arabicPeriod"/>
            </a:pPr>
            <a:r>
              <a:rPr lang="en-GB" baseline="0" dirty="0" smtClean="0"/>
              <a:t>On the </a:t>
            </a:r>
            <a:r>
              <a:rPr lang="en-GB" baseline="0" dirty="0" err="1" smtClean="0"/>
              <a:t>tradictional</a:t>
            </a:r>
            <a:r>
              <a:rPr lang="en-GB" baseline="0" dirty="0" smtClean="0"/>
              <a:t> contract there are the following agreements:</a:t>
            </a:r>
          </a:p>
          <a:p>
            <a:pPr marL="0" indent="0" algn="l">
              <a:buNone/>
            </a:pPr>
            <a:endParaRPr lang="en-GB" baseline="0" dirty="0" smtClean="0"/>
          </a:p>
          <a:p>
            <a:pPr marL="0" indent="0" algn="l">
              <a:buNone/>
            </a:pPr>
            <a:r>
              <a:rPr lang="en-GB" baseline="0" dirty="0" smtClean="0"/>
              <a:t>The Phone will be shipped to Alice only once the money transaction has been confirmed. </a:t>
            </a:r>
          </a:p>
          <a:p>
            <a:pPr marL="0" indent="0" algn="l">
              <a:buNone/>
            </a:pPr>
            <a:r>
              <a:rPr lang="en-GB" baseline="0" dirty="0" smtClean="0"/>
              <a:t>The middleman Bob, is in charge of checking whether the payment has really been made. </a:t>
            </a:r>
          </a:p>
          <a:p>
            <a:pPr marL="0" indent="0" algn="l">
              <a:buNone/>
            </a:pPr>
            <a:r>
              <a:rPr lang="en-GB" baseline="0" dirty="0" smtClean="0"/>
              <a:t>If not, he waits 1-2 days and then he checks the payment again. </a:t>
            </a:r>
          </a:p>
          <a:p>
            <a:pPr marL="228600" indent="-228600">
              <a:buAutoNum type="arabicPeriod"/>
            </a:pPr>
            <a:endParaRPr lang="en-GB" baseline="0" dirty="0"/>
          </a:p>
        </p:txBody>
      </p:sp>
      <p:sp>
        <p:nvSpPr>
          <p:cNvPr id="4" name="Segnaposto numero diapositiva 3"/>
          <p:cNvSpPr>
            <a:spLocks noGrp="1"/>
          </p:cNvSpPr>
          <p:nvPr>
            <p:ph type="sldNum" sz="quarter" idx="10"/>
          </p:nvPr>
        </p:nvSpPr>
        <p:spPr/>
        <p:txBody>
          <a:bodyPr/>
          <a:lstStyle/>
          <a:p>
            <a:fld id="{595F61C2-6B96-DC49-8037-CB49B5317E27}" type="slidenum">
              <a:rPr lang="en-GB" smtClean="0"/>
              <a:t>13</a:t>
            </a:fld>
            <a:endParaRPr lang="en-GB"/>
          </a:p>
        </p:txBody>
      </p:sp>
    </p:spTree>
    <p:extLst>
      <p:ext uri="{BB962C8B-B14F-4D97-AF65-F5344CB8AC3E}">
        <p14:creationId xmlns:p14="http://schemas.microsoft.com/office/powerpoint/2010/main" val="4036815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457200" lvl="1" indent="0">
              <a:buNone/>
            </a:pPr>
            <a:r>
              <a:rPr lang="en-GB" baseline="0" dirty="0" smtClean="0"/>
              <a:t>A better explanation of the contract terms </a:t>
            </a:r>
          </a:p>
          <a:p>
            <a:pPr marL="628650" lvl="1" indent="-171450">
              <a:buFontTx/>
              <a:buChar char="-"/>
            </a:pPr>
            <a:r>
              <a:rPr lang="en-GB" baseline="0" dirty="0" smtClean="0"/>
              <a:t>Alice pays for her Smartphone on a certain day (the end of the month) </a:t>
            </a:r>
          </a:p>
          <a:p>
            <a:pPr marL="628650" lvl="1" indent="-171450">
              <a:buFontTx/>
              <a:buChar char="-"/>
            </a:pPr>
            <a:r>
              <a:rPr lang="en-GB" baseline="0" dirty="0" smtClean="0"/>
              <a:t>Bob, </a:t>
            </a:r>
            <a:r>
              <a:rPr lang="en-GB" baseline="0" dirty="0" err="1" smtClean="0"/>
              <a:t>doesn</a:t>
            </a:r>
            <a:r>
              <a:rPr lang="uk-UA" baseline="0" dirty="0" smtClean="0"/>
              <a:t>’</a:t>
            </a:r>
            <a:r>
              <a:rPr lang="en-GB" baseline="0" dirty="0" smtClean="0"/>
              <a:t>t know when Alice actually paid for her Smartphone. Therefore he checks the payment once in a while. </a:t>
            </a:r>
          </a:p>
          <a:p>
            <a:pPr marL="628650" lvl="1" indent="-171450">
              <a:buFontTx/>
              <a:buChar char="-"/>
            </a:pPr>
            <a:r>
              <a:rPr lang="en-GB" baseline="0" dirty="0" smtClean="0"/>
              <a:t>The first time that bob checks the payment, the money is not arrived yet (even though </a:t>
            </a:r>
            <a:r>
              <a:rPr lang="en-GB" baseline="0" dirty="0" err="1" smtClean="0"/>
              <a:t>alice</a:t>
            </a:r>
            <a:r>
              <a:rPr lang="en-GB" baseline="0" dirty="0" smtClean="0"/>
              <a:t> already paid for her product)  </a:t>
            </a:r>
          </a:p>
          <a:p>
            <a:pPr marL="628650" lvl="1" indent="-171450">
              <a:buFontTx/>
              <a:buChar char="-"/>
            </a:pPr>
            <a:r>
              <a:rPr lang="en-GB" baseline="0" dirty="0" smtClean="0"/>
              <a:t>Bob not seeing (SIIIIIIIING) the money and according to the contract terms, waits another two days for checking the payment again</a:t>
            </a:r>
          </a:p>
          <a:p>
            <a:pPr marL="628650" lvl="1" indent="-171450">
              <a:buFontTx/>
              <a:buChar char="-"/>
            </a:pPr>
            <a:r>
              <a:rPr lang="en-GB" baseline="0" dirty="0" smtClean="0"/>
              <a:t>In the meantime, </a:t>
            </a:r>
            <a:r>
              <a:rPr lang="en-GB" baseline="0" dirty="0" err="1" smtClean="0"/>
              <a:t>alice</a:t>
            </a:r>
            <a:r>
              <a:rPr lang="en-GB" baseline="0" dirty="0" smtClean="0"/>
              <a:t> is getting angrier (ENGRIER)</a:t>
            </a:r>
          </a:p>
          <a:p>
            <a:pPr marL="628650" lvl="1" indent="-171450">
              <a:buFontTx/>
              <a:buChar char="-"/>
            </a:pPr>
            <a:r>
              <a:rPr lang="en-GB" baseline="0" dirty="0" smtClean="0"/>
              <a:t>The money transfer is finally completed but bob, who had just checked, waits another two days</a:t>
            </a:r>
          </a:p>
          <a:p>
            <a:pPr marL="628650" lvl="1" indent="-171450">
              <a:buFontTx/>
              <a:buChar char="-"/>
            </a:pPr>
            <a:r>
              <a:rPr lang="en-GB" baseline="0" dirty="0" smtClean="0"/>
              <a:t>After two days bob checks the payment again, and he notes that the money has been successfully </a:t>
            </a:r>
            <a:r>
              <a:rPr lang="en-GB" baseline="0" dirty="0" err="1" smtClean="0"/>
              <a:t>transfered</a:t>
            </a:r>
            <a:r>
              <a:rPr lang="en-GB" baseline="0" dirty="0" smtClean="0"/>
              <a:t> </a:t>
            </a:r>
          </a:p>
          <a:p>
            <a:pPr marL="628650" lvl="1" indent="-171450">
              <a:buFontTx/>
              <a:buChar char="-"/>
            </a:pPr>
            <a:r>
              <a:rPr lang="en-GB" baseline="0" dirty="0" smtClean="0"/>
              <a:t>After that, the product is ready to be shipped</a:t>
            </a:r>
          </a:p>
          <a:p>
            <a:pPr marL="628650" lvl="1" indent="-171450">
              <a:buFontTx/>
              <a:buChar char="-"/>
            </a:pPr>
            <a:endParaRPr lang="en-GB" baseline="0" dirty="0" smtClean="0"/>
          </a:p>
          <a:p>
            <a:pPr marL="628650" lvl="1" indent="-171450">
              <a:buFontTx/>
              <a:buChar char="-"/>
            </a:pPr>
            <a:r>
              <a:rPr lang="en-GB" baseline="0" dirty="0" smtClean="0"/>
              <a:t>In total, </a:t>
            </a:r>
            <a:r>
              <a:rPr lang="en-GB" baseline="0" dirty="0" err="1" smtClean="0"/>
              <a:t>alice</a:t>
            </a:r>
            <a:r>
              <a:rPr lang="en-GB" baseline="0" dirty="0" smtClean="0"/>
              <a:t> </a:t>
            </a:r>
            <a:r>
              <a:rPr lang="en-GB" baseline="0" dirty="0" err="1" smtClean="0"/>
              <a:t>waitet</a:t>
            </a:r>
            <a:r>
              <a:rPr lang="en-GB" baseline="0" dirty="0" smtClean="0"/>
              <a:t> </a:t>
            </a:r>
            <a:r>
              <a:rPr lang="en-GB" baseline="0" dirty="0" err="1" smtClean="0"/>
              <a:t>almoust</a:t>
            </a:r>
            <a:r>
              <a:rPr lang="en-GB" baseline="0" dirty="0" smtClean="0"/>
              <a:t> three weeks to get her smartphone</a:t>
            </a:r>
          </a:p>
          <a:p>
            <a:pPr marL="628650" lvl="1" indent="-171450">
              <a:buFontTx/>
              <a:buChar char="-"/>
            </a:pPr>
            <a:endParaRPr lang="en-GB" baseline="0" dirty="0" smtClean="0"/>
          </a:p>
          <a:p>
            <a:pPr marL="628650" lvl="1" indent="-171450">
              <a:buFontTx/>
              <a:buChar char="-"/>
            </a:pPr>
            <a:endParaRPr lang="en-GB" baseline="0" dirty="0" smtClean="0"/>
          </a:p>
          <a:p>
            <a:pPr marL="628650" lvl="1" indent="-171450">
              <a:buFontTx/>
              <a:buChar char="-"/>
            </a:pPr>
            <a:endParaRPr lang="en-GB" baseline="0" dirty="0" smtClean="0"/>
          </a:p>
          <a:p>
            <a:pPr marL="628650" lvl="1" indent="-171450">
              <a:buFontTx/>
              <a:buChar char="-"/>
            </a:pPr>
            <a:endParaRPr lang="en-GB" baseline="0" dirty="0" smtClean="0"/>
          </a:p>
          <a:p>
            <a:pPr marL="457200" lvl="1" indent="0">
              <a:buNone/>
            </a:pPr>
            <a:r>
              <a:rPr lang="en-GB" baseline="0" dirty="0" smtClean="0"/>
              <a:t>As you can see, Alice is not happy with this kind of deal. A traditional contract needs always a middleman, who checks and executes the agreed terms defined in the contract. </a:t>
            </a:r>
          </a:p>
          <a:p>
            <a:pPr marL="457200" lvl="1" indent="0">
              <a:buNone/>
            </a:pPr>
            <a:r>
              <a:rPr lang="en-GB" baseline="0" dirty="0" smtClean="0"/>
              <a:t>This process implies (IMPLAIS) always a delay between seller and buyers and implies also some costs for the company (the middleman has to be paid for his work).  </a:t>
            </a:r>
          </a:p>
          <a:p>
            <a:pPr marL="457200" lvl="1" indent="0">
              <a:buNone/>
            </a:pPr>
            <a:r>
              <a:rPr lang="en-GB" baseline="0" dirty="0" smtClean="0"/>
              <a:t>A lawyer (LOYER) might be necessary if some party doesn’t comply with the contract. </a:t>
            </a:r>
          </a:p>
          <a:p>
            <a:pPr marL="628650" lvl="1" indent="-171450">
              <a:buFontTx/>
              <a:buChar char="-"/>
            </a:pPr>
            <a:endParaRPr lang="en-GB" baseline="0" dirty="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14</a:t>
            </a:fld>
            <a:endParaRPr lang="en-GB"/>
          </a:p>
        </p:txBody>
      </p:sp>
    </p:spTree>
    <p:extLst>
      <p:ext uri="{BB962C8B-B14F-4D97-AF65-F5344CB8AC3E}">
        <p14:creationId xmlns:p14="http://schemas.microsoft.com/office/powerpoint/2010/main" val="17917935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457200" lvl="1" indent="0">
              <a:buNone/>
            </a:pPr>
            <a:r>
              <a:rPr lang="en-GB" baseline="0" dirty="0" smtClean="0"/>
              <a:t>Alice got an idea! She could use a smart contract to make the process faster and better.</a:t>
            </a:r>
          </a:p>
          <a:p>
            <a:pPr marL="457200" lvl="1" indent="0">
              <a:buNone/>
            </a:pPr>
            <a:endParaRPr lang="en-GB" baseline="0" dirty="0" smtClean="0"/>
          </a:p>
          <a:p>
            <a:pPr marL="457200" lvl="1" indent="0">
              <a:buNone/>
            </a:pPr>
            <a:r>
              <a:rPr lang="en-GB" baseline="0" dirty="0" smtClean="0"/>
              <a:t>Let’s suppose that </a:t>
            </a:r>
            <a:r>
              <a:rPr lang="en-GB" baseline="0" dirty="0" err="1" smtClean="0"/>
              <a:t>Ebay</a:t>
            </a:r>
            <a:r>
              <a:rPr lang="en-GB" baseline="0" dirty="0" smtClean="0"/>
              <a:t> works together with a company which provides some services for Smart Contracts (e.g. </a:t>
            </a:r>
            <a:r>
              <a:rPr lang="en-GB" baseline="0" dirty="0" err="1" smtClean="0"/>
              <a:t>Ethereum</a:t>
            </a:r>
            <a:r>
              <a:rPr lang="en-GB" baseline="0" dirty="0" smtClean="0"/>
              <a:t>). </a:t>
            </a:r>
          </a:p>
          <a:p>
            <a:pPr marL="457200" lvl="1" indent="0">
              <a:buNone/>
            </a:pPr>
            <a:r>
              <a:rPr lang="en-GB" baseline="0" dirty="0" smtClean="0"/>
              <a:t>Alice wants to try this new service and stipulates a new SM with </a:t>
            </a:r>
            <a:r>
              <a:rPr lang="en-GB" baseline="0" dirty="0" err="1" smtClean="0"/>
              <a:t>Ebay</a:t>
            </a:r>
            <a:r>
              <a:rPr lang="en-GB" baseline="0" dirty="0" smtClean="0"/>
              <a:t>. </a:t>
            </a:r>
          </a:p>
          <a:p>
            <a:pPr marL="457200" lvl="1" indent="0">
              <a:buNone/>
            </a:pPr>
            <a:endParaRPr lang="en-GB" baseline="0" dirty="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15</a:t>
            </a:fld>
            <a:endParaRPr lang="en-GB"/>
          </a:p>
        </p:txBody>
      </p:sp>
    </p:spTree>
    <p:extLst>
      <p:ext uri="{BB962C8B-B14F-4D97-AF65-F5344CB8AC3E}">
        <p14:creationId xmlns:p14="http://schemas.microsoft.com/office/powerpoint/2010/main" val="16915879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457200" lvl="1" indent="0">
              <a:buNone/>
            </a:pPr>
            <a:r>
              <a:rPr lang="de-CH" baseline="0" dirty="0" smtClean="0"/>
              <a:t>As </a:t>
            </a:r>
            <a:r>
              <a:rPr lang="de-CH" baseline="0" dirty="0" err="1" smtClean="0"/>
              <a:t>soon</a:t>
            </a:r>
            <a:r>
              <a:rPr lang="de-CH" baseline="0" dirty="0" smtClean="0"/>
              <a:t> </a:t>
            </a:r>
            <a:r>
              <a:rPr lang="de-CH" baseline="0" dirty="0" err="1" smtClean="0"/>
              <a:t>as</a:t>
            </a:r>
            <a:r>
              <a:rPr lang="de-CH" baseline="0" dirty="0" smtClean="0"/>
              <a:t> Alice </a:t>
            </a:r>
            <a:r>
              <a:rPr lang="de-CH" baseline="0" dirty="0" err="1" smtClean="0"/>
              <a:t>makes</a:t>
            </a:r>
            <a:r>
              <a:rPr lang="de-CH" baseline="0" dirty="0" smtClean="0"/>
              <a:t> </a:t>
            </a:r>
            <a:r>
              <a:rPr lang="de-CH" baseline="0" dirty="0" err="1" smtClean="0"/>
              <a:t>the</a:t>
            </a:r>
            <a:r>
              <a:rPr lang="de-CH" baseline="0" dirty="0" smtClean="0"/>
              <a:t> </a:t>
            </a:r>
            <a:r>
              <a:rPr lang="de-CH" baseline="0" dirty="0" err="1" smtClean="0"/>
              <a:t>payment</a:t>
            </a:r>
            <a:r>
              <a:rPr lang="de-CH" baseline="0" dirty="0" smtClean="0"/>
              <a:t>, </a:t>
            </a:r>
            <a:r>
              <a:rPr lang="de-CH" baseline="0" dirty="0" err="1" smtClean="0"/>
              <a:t>the</a:t>
            </a:r>
            <a:r>
              <a:rPr lang="de-CH" baseline="0" dirty="0" smtClean="0"/>
              <a:t> SC </a:t>
            </a:r>
            <a:r>
              <a:rPr lang="de-CH" baseline="0" dirty="0" err="1" smtClean="0"/>
              <a:t>is</a:t>
            </a:r>
            <a:r>
              <a:rPr lang="de-CH" baseline="0" dirty="0" smtClean="0"/>
              <a:t> </a:t>
            </a:r>
            <a:r>
              <a:rPr lang="de-CH" baseline="0" dirty="0" err="1" smtClean="0"/>
              <a:t>triggered</a:t>
            </a:r>
            <a:r>
              <a:rPr lang="de-CH" baseline="0" dirty="0" smtClean="0"/>
              <a:t> </a:t>
            </a:r>
            <a:r>
              <a:rPr lang="de-CH" baseline="0" dirty="0" err="1" smtClean="0"/>
              <a:t>and</a:t>
            </a:r>
            <a:r>
              <a:rPr lang="de-CH" baseline="0" dirty="0" smtClean="0"/>
              <a:t> </a:t>
            </a:r>
            <a:r>
              <a:rPr lang="de-CH" baseline="0" dirty="0" err="1" smtClean="0"/>
              <a:t>when</a:t>
            </a:r>
            <a:r>
              <a:rPr lang="de-CH" baseline="0" dirty="0" smtClean="0"/>
              <a:t> </a:t>
            </a:r>
            <a:r>
              <a:rPr lang="de-CH" baseline="0" dirty="0" err="1" smtClean="0"/>
              <a:t>the</a:t>
            </a:r>
            <a:r>
              <a:rPr lang="de-CH" baseline="0" dirty="0" smtClean="0"/>
              <a:t> </a:t>
            </a:r>
            <a:r>
              <a:rPr lang="de-CH" baseline="0" dirty="0" err="1" smtClean="0"/>
              <a:t>payment</a:t>
            </a:r>
            <a:r>
              <a:rPr lang="de-CH" baseline="0" dirty="0" smtClean="0"/>
              <a:t> </a:t>
            </a:r>
            <a:r>
              <a:rPr lang="de-CH" baseline="0" dirty="0" err="1" smtClean="0"/>
              <a:t>is</a:t>
            </a:r>
            <a:r>
              <a:rPr lang="de-CH" baseline="0" dirty="0" smtClean="0"/>
              <a:t> </a:t>
            </a:r>
            <a:r>
              <a:rPr lang="de-CH" baseline="0" dirty="0" err="1" smtClean="0"/>
              <a:t>confirmed</a:t>
            </a:r>
            <a:r>
              <a:rPr lang="de-CH" baseline="0" dirty="0" smtClean="0"/>
              <a:t>, Ebay will </a:t>
            </a:r>
            <a:r>
              <a:rPr lang="de-CH" baseline="0" dirty="0" err="1" smtClean="0"/>
              <a:t>be</a:t>
            </a:r>
            <a:r>
              <a:rPr lang="de-CH" baseline="0" dirty="0" smtClean="0"/>
              <a:t> </a:t>
            </a:r>
            <a:r>
              <a:rPr lang="de-CH" baseline="0" dirty="0" err="1" smtClean="0"/>
              <a:t>notified</a:t>
            </a:r>
            <a:r>
              <a:rPr lang="de-CH" baseline="0" dirty="0" smtClean="0"/>
              <a:t> </a:t>
            </a:r>
            <a:r>
              <a:rPr lang="de-CH" baseline="0" dirty="0" err="1" smtClean="0"/>
              <a:t>by</a:t>
            </a:r>
            <a:r>
              <a:rPr lang="de-CH" baseline="0" dirty="0" smtClean="0"/>
              <a:t> </a:t>
            </a:r>
            <a:r>
              <a:rPr lang="de-CH" baseline="0" dirty="0" err="1" smtClean="0"/>
              <a:t>the</a:t>
            </a:r>
            <a:r>
              <a:rPr lang="de-CH" baseline="0" dirty="0" smtClean="0"/>
              <a:t> SC </a:t>
            </a:r>
            <a:r>
              <a:rPr lang="de-CH" baseline="0" dirty="0" err="1" smtClean="0"/>
              <a:t>and</a:t>
            </a:r>
            <a:r>
              <a:rPr lang="de-CH" baseline="0" dirty="0" smtClean="0"/>
              <a:t> </a:t>
            </a:r>
            <a:r>
              <a:rPr lang="de-CH" baseline="0" dirty="0" err="1" smtClean="0"/>
              <a:t>can</a:t>
            </a:r>
            <a:r>
              <a:rPr lang="de-CH" baseline="0" dirty="0" smtClean="0"/>
              <a:t> </a:t>
            </a:r>
            <a:r>
              <a:rPr lang="de-CH" baseline="0" dirty="0" err="1" smtClean="0"/>
              <a:t>immediately</a:t>
            </a:r>
            <a:r>
              <a:rPr lang="de-CH" baseline="0" dirty="0" smtClean="0"/>
              <a:t> (IMMIDIATELY) send </a:t>
            </a:r>
            <a:r>
              <a:rPr lang="de-CH" baseline="0" dirty="0" err="1" smtClean="0"/>
              <a:t>the</a:t>
            </a:r>
            <a:r>
              <a:rPr lang="de-CH" baseline="0" dirty="0" smtClean="0"/>
              <a:t> smart </a:t>
            </a:r>
            <a:r>
              <a:rPr lang="de-CH" baseline="0" dirty="0" err="1" smtClean="0"/>
              <a:t>phone</a:t>
            </a:r>
            <a:r>
              <a:rPr lang="de-CH" baseline="0" dirty="0" smtClean="0"/>
              <a:t>. </a:t>
            </a:r>
          </a:p>
          <a:p>
            <a:pPr marL="457200" lvl="1" indent="0">
              <a:buNone/>
            </a:pPr>
            <a:endParaRPr lang="de-CH" baseline="0" dirty="0" smtClean="0"/>
          </a:p>
          <a:p>
            <a:pPr marL="457200" lvl="1" indent="0">
              <a:buNone/>
            </a:pPr>
            <a:r>
              <a:rPr lang="de-CH" baseline="0" dirty="0" smtClean="0"/>
              <a:t>As </a:t>
            </a:r>
            <a:r>
              <a:rPr lang="de-CH" baseline="0" dirty="0" err="1" smtClean="0"/>
              <a:t>you</a:t>
            </a:r>
            <a:r>
              <a:rPr lang="de-CH" baseline="0" dirty="0" smtClean="0"/>
              <a:t> </a:t>
            </a:r>
            <a:r>
              <a:rPr lang="de-CH" baseline="0" dirty="0" err="1" smtClean="0"/>
              <a:t>can</a:t>
            </a:r>
            <a:r>
              <a:rPr lang="de-CH" baseline="0" dirty="0" smtClean="0"/>
              <a:t> </a:t>
            </a:r>
            <a:r>
              <a:rPr lang="de-CH" baseline="0" dirty="0" err="1" smtClean="0"/>
              <a:t>see</a:t>
            </a:r>
            <a:r>
              <a:rPr lang="de-CH" baseline="0" dirty="0" smtClean="0"/>
              <a:t>: </a:t>
            </a:r>
            <a:r>
              <a:rPr lang="de-CH" baseline="0" dirty="0" err="1" smtClean="0"/>
              <a:t>the</a:t>
            </a:r>
            <a:r>
              <a:rPr lang="de-CH" baseline="0" dirty="0" smtClean="0"/>
              <a:t> </a:t>
            </a:r>
            <a:r>
              <a:rPr lang="de-CH" baseline="0" dirty="0" err="1" smtClean="0"/>
              <a:t>process</a:t>
            </a:r>
            <a:r>
              <a:rPr lang="de-CH" baseline="0" dirty="0" smtClean="0"/>
              <a:t> </a:t>
            </a:r>
            <a:r>
              <a:rPr lang="de-CH" baseline="0" dirty="0" err="1" smtClean="0"/>
              <a:t>is</a:t>
            </a:r>
            <a:r>
              <a:rPr lang="de-CH" baseline="0" dirty="0" smtClean="0"/>
              <a:t> </a:t>
            </a:r>
            <a:r>
              <a:rPr lang="de-CH" baseline="0" dirty="0" err="1" smtClean="0"/>
              <a:t>istanteneous</a:t>
            </a:r>
            <a:r>
              <a:rPr lang="de-CH" baseline="0" dirty="0" smtClean="0"/>
              <a:t> </a:t>
            </a:r>
            <a:r>
              <a:rPr lang="de-CH" baseline="0" dirty="0" err="1" smtClean="0"/>
              <a:t>and</a:t>
            </a:r>
            <a:r>
              <a:rPr lang="de-CH" baseline="0" dirty="0" smtClean="0"/>
              <a:t> </a:t>
            </a:r>
            <a:r>
              <a:rPr lang="de-CH" baseline="0" dirty="0" err="1" smtClean="0"/>
              <a:t>there</a:t>
            </a:r>
            <a:r>
              <a:rPr lang="de-CH" baseline="0" dirty="0" smtClean="0"/>
              <a:t> </a:t>
            </a:r>
            <a:r>
              <a:rPr lang="de-CH" baseline="0" dirty="0" err="1" smtClean="0"/>
              <a:t>is</a:t>
            </a:r>
            <a:r>
              <a:rPr lang="de-CH" baseline="0" dirty="0" smtClean="0"/>
              <a:t> NO </a:t>
            </a:r>
            <a:r>
              <a:rPr lang="de-CH" baseline="0" dirty="0" err="1" smtClean="0"/>
              <a:t>need</a:t>
            </a:r>
            <a:r>
              <a:rPr lang="de-CH" baseline="0" dirty="0" smtClean="0"/>
              <a:t> </a:t>
            </a:r>
            <a:r>
              <a:rPr lang="de-CH" baseline="0" dirty="0" err="1" smtClean="0"/>
              <a:t>of</a:t>
            </a:r>
            <a:r>
              <a:rPr lang="de-CH" baseline="0" dirty="0" smtClean="0"/>
              <a:t> a </a:t>
            </a:r>
            <a:r>
              <a:rPr lang="de-CH" baseline="0" dirty="0" err="1" smtClean="0"/>
              <a:t>middleman</a:t>
            </a:r>
            <a:endParaRPr lang="en-GB" baseline="0" dirty="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16</a:t>
            </a:fld>
            <a:endParaRPr lang="en-GB"/>
          </a:p>
        </p:txBody>
      </p:sp>
    </p:spTree>
    <p:extLst>
      <p:ext uri="{BB962C8B-B14F-4D97-AF65-F5344CB8AC3E}">
        <p14:creationId xmlns:p14="http://schemas.microsoft.com/office/powerpoint/2010/main" val="16530993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457200" lvl="1" indent="0">
              <a:buNone/>
            </a:pPr>
            <a:r>
              <a:rPr lang="de-CH" baseline="0" dirty="0" smtClean="0"/>
              <a:t>Just follow </a:t>
            </a:r>
            <a:r>
              <a:rPr lang="de-CH" baseline="0" dirty="0" err="1" smtClean="0"/>
              <a:t>alice</a:t>
            </a:r>
            <a:r>
              <a:rPr lang="de-CH" baseline="0" dirty="0" smtClean="0"/>
              <a:t> </a:t>
            </a:r>
            <a:r>
              <a:rPr lang="de-CH" baseline="0" dirty="0" err="1" smtClean="0"/>
              <a:t>and</a:t>
            </a:r>
            <a:r>
              <a:rPr lang="de-CH" baseline="0" dirty="0" smtClean="0"/>
              <a:t> </a:t>
            </a:r>
            <a:r>
              <a:rPr lang="de-CH" baseline="0" dirty="0" err="1" smtClean="0"/>
              <a:t>choose</a:t>
            </a:r>
            <a:r>
              <a:rPr lang="de-CH" baseline="0" dirty="0" smtClean="0"/>
              <a:t> a smart </a:t>
            </a:r>
            <a:r>
              <a:rPr lang="de-CH" baseline="0" dirty="0" err="1" smtClean="0"/>
              <a:t>contract</a:t>
            </a:r>
            <a:r>
              <a:rPr lang="de-CH" baseline="0" dirty="0" smtClean="0"/>
              <a:t>!</a:t>
            </a:r>
          </a:p>
          <a:p>
            <a:pPr marL="457200" lvl="1" indent="0">
              <a:buNone/>
            </a:pPr>
            <a:r>
              <a:rPr lang="de-CH" baseline="0" dirty="0" err="1" smtClean="0"/>
              <a:t>if</a:t>
            </a:r>
            <a:r>
              <a:rPr lang="de-CH" baseline="0" dirty="0" smtClean="0"/>
              <a:t> </a:t>
            </a:r>
            <a:r>
              <a:rPr lang="de-CH" baseline="0" dirty="0" err="1" smtClean="0"/>
              <a:t>you</a:t>
            </a:r>
            <a:r>
              <a:rPr lang="de-CH" baseline="0" dirty="0" smtClean="0"/>
              <a:t> </a:t>
            </a:r>
            <a:r>
              <a:rPr lang="de-CH" baseline="0" dirty="0" err="1" smtClean="0"/>
              <a:t>don't</a:t>
            </a:r>
            <a:r>
              <a:rPr lang="de-CH" baseline="0" dirty="0" smtClean="0"/>
              <a:t> </a:t>
            </a:r>
            <a:r>
              <a:rPr lang="de-CH" baseline="0" dirty="0" err="1" smtClean="0"/>
              <a:t>want</a:t>
            </a:r>
            <a:r>
              <a:rPr lang="de-CH" baseline="0" dirty="0" smtClean="0"/>
              <a:t> </a:t>
            </a:r>
            <a:r>
              <a:rPr lang="de-CH" baseline="0" dirty="0" err="1" smtClean="0"/>
              <a:t>to</a:t>
            </a:r>
            <a:r>
              <a:rPr lang="de-CH" baseline="0" dirty="0" smtClean="0"/>
              <a:t> </a:t>
            </a:r>
            <a:r>
              <a:rPr lang="de-CH" baseline="0" dirty="0" err="1" smtClean="0"/>
              <a:t>get</a:t>
            </a:r>
            <a:r>
              <a:rPr lang="de-CH" baseline="0" dirty="0" smtClean="0"/>
              <a:t> </a:t>
            </a:r>
            <a:r>
              <a:rPr lang="de-CH" baseline="0" dirty="0" err="1" smtClean="0"/>
              <a:t>angry</a:t>
            </a:r>
            <a:endParaRPr lang="de-CH" baseline="0" dirty="0" smtClean="0"/>
          </a:p>
          <a:p>
            <a:pPr marL="457200" lvl="1" indent="0">
              <a:buNone/>
            </a:pPr>
            <a:endParaRPr lang="de-CH" baseline="0" dirty="0" smtClean="0"/>
          </a:p>
          <a:p>
            <a:pPr marL="457200" lvl="1" indent="0">
              <a:buNone/>
            </a:pPr>
            <a:endParaRPr lang="de-CH" baseline="0" dirty="0" smtClean="0"/>
          </a:p>
          <a:p>
            <a:pPr marL="457200" lvl="1" indent="0">
              <a:buNone/>
            </a:pPr>
            <a:endParaRPr lang="de-CH" baseline="0" dirty="0" smtClean="0"/>
          </a:p>
          <a:p>
            <a:pPr marL="457200" lvl="1" indent="0">
              <a:buNone/>
            </a:pPr>
            <a:endParaRPr lang="de-CH" baseline="0" dirty="0" smtClean="0"/>
          </a:p>
          <a:p>
            <a:pPr marL="457200" lvl="1" indent="0">
              <a:buNone/>
            </a:pPr>
            <a:endParaRPr lang="en-GB" baseline="0" dirty="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17</a:t>
            </a:fld>
            <a:endParaRPr lang="en-GB"/>
          </a:p>
        </p:txBody>
      </p:sp>
    </p:spTree>
    <p:extLst>
      <p:ext uri="{BB962C8B-B14F-4D97-AF65-F5344CB8AC3E}">
        <p14:creationId xmlns:p14="http://schemas.microsoft.com/office/powerpoint/2010/main" val="7830357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dirty="0" smtClean="0"/>
              <a:t>The</a:t>
            </a:r>
            <a:r>
              <a:rPr lang="en-GB" baseline="0" dirty="0" smtClean="0"/>
              <a:t> following table shows the main differences between traditional and smart contract: </a:t>
            </a:r>
          </a:p>
          <a:p>
            <a:endParaRPr lang="en-GB" baseline="0" dirty="0" smtClean="0"/>
          </a:p>
          <a:p>
            <a:r>
              <a:rPr lang="en-GB" baseline="0" dirty="0" smtClean="0"/>
              <a:t>1. As shown in the example, a smart contract is faster than a traditional one, which means that it can be executed faster</a:t>
            </a:r>
          </a:p>
          <a:p>
            <a:endParaRPr lang="en-GB" baseline="0" dirty="0" smtClean="0"/>
          </a:p>
          <a:p>
            <a:r>
              <a:rPr lang="en-GB" baseline="0" dirty="0" smtClean="0"/>
              <a:t>2. The payment process can be executed automatically</a:t>
            </a:r>
          </a:p>
          <a:p>
            <a:endParaRPr lang="en-GB" baseline="0" dirty="0" smtClean="0"/>
          </a:p>
          <a:p>
            <a:r>
              <a:rPr lang="en-GB" baseline="0" dirty="0" smtClean="0"/>
              <a:t>3. </a:t>
            </a:r>
            <a:r>
              <a:rPr lang="en-GB" dirty="0" smtClean="0"/>
              <a:t>A Smart Contract is for sure cheaper</a:t>
            </a:r>
            <a:r>
              <a:rPr lang="en-GB" baseline="0" dirty="0" smtClean="0"/>
              <a:t> than a traditional one. You don’t have to pay for a middleman who checks the agreements, you have only to pay the ”code”.</a:t>
            </a:r>
          </a:p>
          <a:p>
            <a:endParaRPr lang="en-GB" baseline="0" dirty="0" smtClean="0"/>
          </a:p>
          <a:p>
            <a:r>
              <a:rPr lang="en-GB" baseline="0" dirty="0" smtClean="0"/>
              <a:t>4. A Smart Contract cannot get lost and its always available in chronological order on the </a:t>
            </a:r>
            <a:r>
              <a:rPr lang="en-GB" baseline="0" dirty="0" err="1" smtClean="0"/>
              <a:t>blockchain</a:t>
            </a:r>
            <a:r>
              <a:rPr lang="en-GB" baseline="0" dirty="0" smtClean="0"/>
              <a:t> for future access </a:t>
            </a:r>
          </a:p>
          <a:p>
            <a:endParaRPr lang="en-GB" baseline="0" dirty="0" smtClean="0"/>
          </a:p>
          <a:p>
            <a:pPr marL="228600" indent="-228600">
              <a:buAutoNum type="arabicPeriod"/>
            </a:pPr>
            <a:r>
              <a:rPr lang="en-GB" baseline="0" dirty="0" smtClean="0"/>
              <a:t>Like said before, there is no need of a middleman (lawyer) </a:t>
            </a:r>
          </a:p>
        </p:txBody>
      </p:sp>
      <p:sp>
        <p:nvSpPr>
          <p:cNvPr id="4" name="Segnaposto numero diapositiva 3"/>
          <p:cNvSpPr>
            <a:spLocks noGrp="1"/>
          </p:cNvSpPr>
          <p:nvPr>
            <p:ph type="sldNum" sz="quarter" idx="10"/>
          </p:nvPr>
        </p:nvSpPr>
        <p:spPr/>
        <p:txBody>
          <a:bodyPr/>
          <a:lstStyle/>
          <a:p>
            <a:fld id="{595F61C2-6B96-DC49-8037-CB49B5317E27}" type="slidenum">
              <a:rPr lang="en-GB" smtClean="0"/>
              <a:t>18</a:t>
            </a:fld>
            <a:endParaRPr lang="en-GB"/>
          </a:p>
        </p:txBody>
      </p:sp>
    </p:spTree>
    <p:extLst>
      <p:ext uri="{BB962C8B-B14F-4D97-AF65-F5344CB8AC3E}">
        <p14:creationId xmlns:p14="http://schemas.microsoft.com/office/powerpoint/2010/main" val="6905450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baseline="0" dirty="0" smtClean="0"/>
              <a:t>Let's have a look at a simple wallet contract.</a:t>
            </a:r>
          </a:p>
          <a:p>
            <a:endParaRPr lang="en-GB" dirty="0" smtClean="0"/>
          </a:p>
          <a:p>
            <a:r>
              <a:rPr lang="en-GB" dirty="0" smtClean="0"/>
              <a:t>What goes INTO</a:t>
            </a:r>
            <a:r>
              <a:rPr lang="en-GB" baseline="0" dirty="0" smtClean="0"/>
              <a:t> A SMART CONTRACT?</a:t>
            </a:r>
          </a:p>
          <a:p>
            <a:endParaRPr lang="en-GB"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GB" sz="1200" kern="1200" dirty="0" smtClean="0">
                <a:solidFill>
                  <a:schemeClr val="tx1"/>
                </a:solidFill>
                <a:effectLst/>
                <a:latin typeface="+mn-lt"/>
                <a:ea typeface="+mn-ea"/>
                <a:cs typeface="+mn-cs"/>
              </a:rPr>
              <a:t>This snippet implements a personal wallet associated to an owner.</a:t>
            </a:r>
            <a:r>
              <a:rPr lang="en-GB" sz="1200" kern="1200" baseline="0" dirty="0" smtClean="0">
                <a:solidFill>
                  <a:schemeClr val="tx1"/>
                </a:solidFill>
                <a:effectLst/>
                <a:latin typeface="+mn-lt"/>
                <a:ea typeface="+mn-ea"/>
                <a:cs typeface="+mn-cs"/>
              </a:rPr>
              <a:t> </a:t>
            </a:r>
          </a:p>
          <a:p>
            <a:pPr marL="0" marR="0" indent="0" algn="l" defTabSz="914400" rtl="0" eaLnBrk="1" fontAlgn="auto" latinLnBrk="0" hangingPunct="1">
              <a:lnSpc>
                <a:spcPct val="100000"/>
              </a:lnSpc>
              <a:spcBef>
                <a:spcPts val="0"/>
              </a:spcBef>
              <a:spcAft>
                <a:spcPts val="0"/>
              </a:spcAft>
              <a:buClrTx/>
              <a:buSzTx/>
              <a:buFontTx/>
              <a:buNone/>
              <a:tabLst/>
              <a:defRPr/>
            </a:pPr>
            <a:endParaRPr lang="en-GB" dirty="0" smtClean="0"/>
          </a:p>
          <a:p>
            <a:r>
              <a:rPr lang="en-GB" baseline="0" dirty="0" smtClean="0"/>
              <a:t>Line 5: Constructor, where the wallet gets associated to its owner </a:t>
            </a:r>
          </a:p>
          <a:p>
            <a:endParaRPr lang="en-GB" baseline="0" dirty="0" smtClean="0"/>
          </a:p>
          <a:p>
            <a:r>
              <a:rPr lang="en-GB" baseline="0" dirty="0" smtClean="0"/>
              <a:t>Line 7: Pay function which takes as parameters an amount of </a:t>
            </a:r>
            <a:r>
              <a:rPr lang="en-GB" baseline="0" dirty="0" err="1" smtClean="0"/>
              <a:t>cryptovalue</a:t>
            </a:r>
            <a:r>
              <a:rPr lang="en-GB" baseline="0" dirty="0" smtClean="0"/>
              <a:t> and the address of who is going to receive (RESIV) the money </a:t>
            </a:r>
          </a:p>
          <a:p>
            <a:endParaRPr lang="en-GB" baseline="0" dirty="0" smtClean="0"/>
          </a:p>
          <a:p>
            <a:r>
              <a:rPr lang="en-GB" baseline="0" dirty="0" smtClean="0"/>
              <a:t>Line 8: Exception that gets thrown if the caller is not the owner (the owner is the only one that can logically send his money) </a:t>
            </a:r>
          </a:p>
          <a:p>
            <a:endParaRPr lang="en-GB" baseline="0" dirty="0" smtClean="0"/>
          </a:p>
          <a:p>
            <a:r>
              <a:rPr lang="en-GB" baseline="0" dirty="0" smtClean="0"/>
              <a:t>Line 9: the Call returns false if there is not enough amount on the wallet </a:t>
            </a:r>
          </a:p>
          <a:p>
            <a:endParaRPr lang="en-GB" baseline="0" dirty="0" smtClean="0"/>
          </a:p>
          <a:p>
            <a:r>
              <a:rPr lang="en-GB" baseline="0" dirty="0" smtClean="0"/>
              <a:t>Line 10: The outflow registry (</a:t>
            </a:r>
            <a:r>
              <a:rPr lang="en-GB" baseline="0" dirty="0" err="1" smtClean="0"/>
              <a:t>blockchain</a:t>
            </a:r>
            <a:r>
              <a:rPr lang="en-GB" baseline="0" dirty="0" smtClean="0"/>
              <a:t>) gets updated before the ether is transferred to the receiver (RESIVER). </a:t>
            </a:r>
          </a:p>
          <a:p>
            <a:endParaRPr lang="en-GB" baseline="0" dirty="0" smtClean="0"/>
          </a:p>
          <a:p>
            <a:r>
              <a:rPr lang="en-GB" baseline="0" dirty="0" smtClean="0"/>
              <a:t>Line 11: If the recipient is a contract return false, otherwise return true</a:t>
            </a:r>
          </a:p>
        </p:txBody>
      </p:sp>
      <p:sp>
        <p:nvSpPr>
          <p:cNvPr id="4" name="Segnaposto numero diapositiva 3"/>
          <p:cNvSpPr>
            <a:spLocks noGrp="1"/>
          </p:cNvSpPr>
          <p:nvPr>
            <p:ph type="sldNum" sz="quarter" idx="10"/>
          </p:nvPr>
        </p:nvSpPr>
        <p:spPr/>
        <p:txBody>
          <a:bodyPr/>
          <a:lstStyle/>
          <a:p>
            <a:fld id="{595F61C2-6B96-DC49-8037-CB49B5317E27}" type="slidenum">
              <a:rPr lang="en-GB" smtClean="0"/>
              <a:t>19</a:t>
            </a:fld>
            <a:endParaRPr lang="en-GB"/>
          </a:p>
        </p:txBody>
      </p:sp>
    </p:spTree>
    <p:extLst>
      <p:ext uri="{BB962C8B-B14F-4D97-AF65-F5344CB8AC3E}">
        <p14:creationId xmlns:p14="http://schemas.microsoft.com/office/powerpoint/2010/main" val="5062493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smtClean="0"/>
              <a:t>ILE</a:t>
            </a:r>
            <a:endParaRPr lang="it-IT" dirty="0"/>
          </a:p>
        </p:txBody>
      </p:sp>
      <p:sp>
        <p:nvSpPr>
          <p:cNvPr id="4" name="Segnaposto numero diapositiva 3"/>
          <p:cNvSpPr>
            <a:spLocks noGrp="1"/>
          </p:cNvSpPr>
          <p:nvPr>
            <p:ph type="sldNum" sz="quarter" idx="10"/>
          </p:nvPr>
        </p:nvSpPr>
        <p:spPr/>
        <p:txBody>
          <a:bodyPr/>
          <a:lstStyle/>
          <a:p>
            <a:fld id="{595F61C2-6B96-DC49-8037-CB49B5317E27}" type="slidenum">
              <a:rPr lang="en-GB" smtClean="0"/>
              <a:t>2</a:t>
            </a:fld>
            <a:endParaRPr lang="en-GB"/>
          </a:p>
        </p:txBody>
      </p:sp>
    </p:spTree>
    <p:extLst>
      <p:ext uri="{BB962C8B-B14F-4D97-AF65-F5344CB8AC3E}">
        <p14:creationId xmlns:p14="http://schemas.microsoft.com/office/powerpoint/2010/main" val="49754094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228600" indent="-228600">
              <a:buAutoNum type="arabicPeriod"/>
            </a:pPr>
            <a:endParaRPr lang="en-GB" baseline="0" dirty="0" smtClean="0">
              <a:sym typeface="Wingdings"/>
            </a:endParaRPr>
          </a:p>
          <a:p>
            <a:pPr marL="0" indent="0">
              <a:buNone/>
            </a:pPr>
            <a:r>
              <a:rPr lang="en-GB" baseline="0" dirty="0" smtClean="0"/>
              <a:t>LET’S HAVE A LOOK AT THE POSSIBLE SMART CONTRACT APPLICATIONS</a:t>
            </a:r>
          </a:p>
          <a:p>
            <a:pPr marL="0" indent="0">
              <a:buNone/>
            </a:pPr>
            <a:endParaRPr lang="en-GB" baseline="0" dirty="0" smtClean="0"/>
          </a:p>
          <a:p>
            <a:pPr marL="0" indent="0">
              <a:buNone/>
            </a:pPr>
            <a:r>
              <a:rPr lang="en-GB" baseline="0" dirty="0" smtClean="0"/>
              <a:t>FAINANSHAL SERVICIES </a:t>
            </a:r>
          </a:p>
          <a:p>
            <a:pPr marL="228600" indent="-228600">
              <a:buAutoNum type="arabicPeriod"/>
            </a:pPr>
            <a:r>
              <a:rPr lang="en-GB" baseline="0" dirty="0" smtClean="0"/>
              <a:t>Coupon payments: Automatically calculates and pays coupon for each period (PIRIOD) (for bonds)</a:t>
            </a:r>
          </a:p>
          <a:p>
            <a:pPr marL="228600" indent="-228600">
              <a:buAutoNum type="arabicPeriod"/>
            </a:pPr>
            <a:endParaRPr lang="en-GB" baseline="0" dirty="0" smtClean="0"/>
          </a:p>
          <a:p>
            <a:pPr marL="228600" indent="-228600">
              <a:buAutoNum type="arabicPeriod"/>
            </a:pPr>
            <a:r>
              <a:rPr lang="en-GB" baseline="0" dirty="0" err="1" smtClean="0"/>
              <a:t>Leasings</a:t>
            </a:r>
            <a:r>
              <a:rPr lang="en-GB" baseline="0" dirty="0" smtClean="0"/>
              <a:t>: A SM could be stored into </a:t>
            </a:r>
            <a:r>
              <a:rPr lang="en-GB" baseline="0" dirty="0" err="1" smtClean="0"/>
              <a:t>blockchain</a:t>
            </a:r>
            <a:r>
              <a:rPr lang="en-GB" baseline="0" dirty="0" smtClean="0"/>
              <a:t>, </a:t>
            </a:r>
            <a:r>
              <a:rPr lang="en-GB" baseline="0" dirty="0" err="1" smtClean="0"/>
              <a:t>togheter</a:t>
            </a:r>
            <a:r>
              <a:rPr lang="en-GB" baseline="0" dirty="0" smtClean="0"/>
              <a:t> with some ownership </a:t>
            </a:r>
            <a:r>
              <a:rPr lang="en-GB" baseline="0" dirty="0" err="1" smtClean="0"/>
              <a:t>informations</a:t>
            </a:r>
            <a:r>
              <a:rPr lang="en-GB" baseline="0" dirty="0" smtClean="0"/>
              <a:t>. If the borrower misses a payment, the SC should automatically revoke (RIIVOOKE) the digital keys or whatever.</a:t>
            </a:r>
          </a:p>
          <a:p>
            <a:pPr marL="228600" indent="-228600">
              <a:buAutoNum type="arabicPeriod"/>
            </a:pPr>
            <a:endParaRPr lang="en-GB" baseline="0" dirty="0" smtClean="0"/>
          </a:p>
          <a:p>
            <a:pPr marL="228600" indent="-228600">
              <a:buAutoNum type="arabicPeriod"/>
            </a:pPr>
            <a:r>
              <a:rPr lang="en-GB" baseline="0" dirty="0" smtClean="0"/>
              <a:t>(</a:t>
            </a:r>
            <a:r>
              <a:rPr lang="en-GB" baseline="0" dirty="0" err="1" smtClean="0"/>
              <a:t>esempio</a:t>
            </a:r>
            <a:r>
              <a:rPr lang="en-GB" baseline="0" dirty="0" smtClean="0"/>
              <a:t> automobile hardware </a:t>
            </a:r>
            <a:r>
              <a:rPr lang="en-GB" baseline="0" dirty="0" err="1" smtClean="0"/>
              <a:t>motore</a:t>
            </a:r>
            <a:r>
              <a:rPr lang="en-GB" baseline="0" dirty="0" smtClean="0"/>
              <a:t>) </a:t>
            </a:r>
          </a:p>
          <a:p>
            <a:pPr marL="228600" indent="-228600">
              <a:buAutoNum type="arabicPeriod"/>
            </a:pPr>
            <a:r>
              <a:rPr lang="en-GB" baseline="0" dirty="0" smtClean="0"/>
              <a:t>Voting system: The votes criteria can be stored into a smart contract </a:t>
            </a:r>
          </a:p>
        </p:txBody>
      </p:sp>
      <p:sp>
        <p:nvSpPr>
          <p:cNvPr id="4" name="Segnaposto numero diapositiva 3"/>
          <p:cNvSpPr>
            <a:spLocks noGrp="1"/>
          </p:cNvSpPr>
          <p:nvPr>
            <p:ph type="sldNum" sz="quarter" idx="10"/>
          </p:nvPr>
        </p:nvSpPr>
        <p:spPr/>
        <p:txBody>
          <a:bodyPr/>
          <a:lstStyle/>
          <a:p>
            <a:fld id="{595F61C2-6B96-DC49-8037-CB49B5317E27}" type="slidenum">
              <a:rPr lang="en-GB" smtClean="0"/>
              <a:t>20</a:t>
            </a:fld>
            <a:endParaRPr lang="en-GB"/>
          </a:p>
        </p:txBody>
      </p:sp>
    </p:spTree>
    <p:extLst>
      <p:ext uri="{BB962C8B-B14F-4D97-AF65-F5344CB8AC3E}">
        <p14:creationId xmlns:p14="http://schemas.microsoft.com/office/powerpoint/2010/main" val="9609811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GB" baseline="0" dirty="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21</a:t>
            </a:fld>
            <a:endParaRPr lang="en-GB"/>
          </a:p>
        </p:txBody>
      </p:sp>
    </p:spTree>
    <p:extLst>
      <p:ext uri="{BB962C8B-B14F-4D97-AF65-F5344CB8AC3E}">
        <p14:creationId xmlns:p14="http://schemas.microsoft.com/office/powerpoint/2010/main" val="82577663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685800" lvl="1" indent="-228600">
              <a:buAutoNum type="arabicPeriod"/>
            </a:pPr>
            <a:endParaRPr lang="it-IT" kern="1200" baseline="0" dirty="0" smtClean="0">
              <a:solidFill>
                <a:schemeClr val="tx1"/>
              </a:solidFill>
              <a:latin typeface="+mn-lt"/>
              <a:ea typeface="+mn-ea"/>
              <a:cs typeface="+mn-cs"/>
            </a:endParaRPr>
          </a:p>
          <a:p>
            <a:pPr marL="685800" lvl="1" indent="-228600">
              <a:buAutoNum type="arabicPeriod"/>
            </a:pPr>
            <a:endParaRPr lang="en-GB" baseline="0" dirty="0" smtClean="0"/>
          </a:p>
          <a:p>
            <a:pPr marL="228600" indent="-228600">
              <a:buFont typeface="+mj-lt"/>
              <a:buAutoNum type="arabicPeriod"/>
            </a:pPr>
            <a:r>
              <a:rPr lang="it-IT" sz="1200" kern="1200" dirty="0" smtClean="0">
                <a:solidFill>
                  <a:schemeClr val="tx1"/>
                </a:solidFill>
                <a:latin typeface="+mn-lt"/>
                <a:ea typeface="+mn-ea"/>
                <a:cs typeface="+mn-cs"/>
              </a:rPr>
              <a:t>One of the </a:t>
            </a:r>
            <a:r>
              <a:rPr lang="it-IT" sz="1200" kern="1200" dirty="0" err="1" smtClean="0">
                <a:solidFill>
                  <a:schemeClr val="tx1"/>
                </a:solidFill>
                <a:latin typeface="+mn-lt"/>
                <a:ea typeface="+mn-ea"/>
                <a:cs typeface="+mn-cs"/>
              </a:rPr>
              <a:t>most</a:t>
            </a:r>
            <a:r>
              <a:rPr lang="it-IT" sz="1200" kern="1200" dirty="0" smtClean="0">
                <a:solidFill>
                  <a:schemeClr val="tx1"/>
                </a:solidFill>
                <a:latin typeface="+mn-lt"/>
                <a:ea typeface="+mn-ea"/>
                <a:cs typeface="+mn-cs"/>
              </a:rPr>
              <a:t> </a:t>
            </a:r>
            <a:r>
              <a:rPr lang="it-IT" sz="1200" kern="1200" dirty="0" err="1" smtClean="0">
                <a:solidFill>
                  <a:schemeClr val="tx1"/>
                </a:solidFill>
                <a:latin typeface="+mn-lt"/>
                <a:ea typeface="+mn-ea"/>
                <a:cs typeface="+mn-cs"/>
              </a:rPr>
              <a:t>famous</a:t>
            </a:r>
            <a:r>
              <a:rPr lang="it-IT" sz="1200" kern="1200" dirty="0" smtClean="0">
                <a:solidFill>
                  <a:schemeClr val="tx1"/>
                </a:solidFill>
                <a:latin typeface="+mn-lt"/>
                <a:ea typeface="+mn-ea"/>
                <a:cs typeface="+mn-cs"/>
              </a:rPr>
              <a:t> </a:t>
            </a:r>
            <a:r>
              <a:rPr lang="it-IT" sz="1200" kern="1200" dirty="0" err="1" smtClean="0">
                <a:solidFill>
                  <a:schemeClr val="tx1"/>
                </a:solidFill>
                <a:latin typeface="+mn-lt"/>
                <a:ea typeface="+mn-ea"/>
                <a:cs typeface="+mn-cs"/>
              </a:rPr>
              <a:t>attack</a:t>
            </a:r>
            <a:r>
              <a:rPr lang="it-IT" sz="1200" kern="1200" dirty="0" smtClean="0">
                <a:solidFill>
                  <a:schemeClr val="tx1"/>
                </a:solidFill>
                <a:latin typeface="+mn-lt"/>
                <a:ea typeface="+mn-ea"/>
                <a:cs typeface="+mn-cs"/>
              </a:rPr>
              <a:t> on Smart </a:t>
            </a:r>
            <a:r>
              <a:rPr lang="it-IT" sz="1200" kern="1200" dirty="0" err="1" smtClean="0">
                <a:solidFill>
                  <a:schemeClr val="tx1"/>
                </a:solidFill>
                <a:latin typeface="+mn-lt"/>
                <a:ea typeface="+mn-ea"/>
                <a:cs typeface="+mn-cs"/>
              </a:rPr>
              <a:t>Contracts</a:t>
            </a:r>
            <a:r>
              <a:rPr lang="it-IT" sz="1200" kern="1200" dirty="0" smtClean="0">
                <a:solidFill>
                  <a:schemeClr val="tx1"/>
                </a:solidFill>
                <a:latin typeface="+mn-lt"/>
                <a:ea typeface="+mn-ea"/>
                <a:cs typeface="+mn-cs"/>
              </a:rPr>
              <a:t> </a:t>
            </a:r>
            <a:r>
              <a:rPr lang="it-IT" sz="1200" kern="1200" dirty="0" err="1" smtClean="0">
                <a:solidFill>
                  <a:schemeClr val="tx1"/>
                </a:solidFill>
                <a:latin typeface="+mn-lt"/>
                <a:ea typeface="+mn-ea"/>
                <a:cs typeface="+mn-cs"/>
              </a:rPr>
              <a:t>was</a:t>
            </a:r>
            <a:r>
              <a:rPr lang="it-IT" sz="1200" kern="1200" dirty="0" smtClean="0">
                <a:solidFill>
                  <a:schemeClr val="tx1"/>
                </a:solidFill>
                <a:latin typeface="+mn-lt"/>
                <a:ea typeface="+mn-ea"/>
                <a:cs typeface="+mn-cs"/>
              </a:rPr>
              <a:t> the </a:t>
            </a:r>
            <a:r>
              <a:rPr lang="it-IT" sz="1200" kern="1200" dirty="0" err="1" smtClean="0">
                <a:solidFill>
                  <a:schemeClr val="tx1"/>
                </a:solidFill>
                <a:latin typeface="+mn-lt"/>
                <a:ea typeface="+mn-ea"/>
                <a:cs typeface="+mn-cs"/>
              </a:rPr>
              <a:t>Dao</a:t>
            </a:r>
            <a:r>
              <a:rPr lang="it-IT" sz="1200" kern="1200" dirty="0" smtClean="0">
                <a:solidFill>
                  <a:schemeClr val="tx1"/>
                </a:solidFill>
                <a:latin typeface="+mn-lt"/>
                <a:ea typeface="+mn-ea"/>
                <a:cs typeface="+mn-cs"/>
              </a:rPr>
              <a:t> Attack( </a:t>
            </a:r>
            <a:r>
              <a:rPr lang="it-IT" sz="1200" kern="1200" dirty="0" err="1" smtClean="0">
                <a:solidFill>
                  <a:schemeClr val="tx1"/>
                </a:solidFill>
                <a:latin typeface="+mn-lt"/>
                <a:ea typeface="+mn-ea"/>
                <a:cs typeface="+mn-cs"/>
              </a:rPr>
              <a:t>Decentralised</a:t>
            </a:r>
            <a:r>
              <a:rPr lang="it-IT" sz="1200" kern="1200" dirty="0" smtClean="0">
                <a:solidFill>
                  <a:schemeClr val="tx1"/>
                </a:solidFill>
                <a:latin typeface="+mn-lt"/>
                <a:ea typeface="+mn-ea"/>
                <a:cs typeface="+mn-cs"/>
              </a:rPr>
              <a:t> </a:t>
            </a:r>
            <a:r>
              <a:rPr lang="it-IT" sz="1200" kern="1200" dirty="0" err="1" smtClean="0">
                <a:solidFill>
                  <a:schemeClr val="tx1"/>
                </a:solidFill>
                <a:latin typeface="+mn-lt"/>
                <a:ea typeface="+mn-ea"/>
                <a:cs typeface="+mn-cs"/>
              </a:rPr>
              <a:t>Autonomous</a:t>
            </a:r>
            <a:r>
              <a:rPr lang="it-IT" sz="1200" kern="1200" dirty="0" smtClean="0">
                <a:solidFill>
                  <a:schemeClr val="tx1"/>
                </a:solidFill>
                <a:latin typeface="+mn-lt"/>
                <a:ea typeface="+mn-ea"/>
                <a:cs typeface="+mn-cs"/>
              </a:rPr>
              <a:t> </a:t>
            </a:r>
            <a:r>
              <a:rPr lang="it-IT" sz="1200" kern="1200" dirty="0" err="1" smtClean="0">
                <a:solidFill>
                  <a:schemeClr val="tx1"/>
                </a:solidFill>
                <a:latin typeface="+mn-lt"/>
                <a:ea typeface="+mn-ea"/>
                <a:cs typeface="+mn-cs"/>
              </a:rPr>
              <a:t>Organisation</a:t>
            </a:r>
            <a:r>
              <a:rPr lang="it-IT" sz="1200" kern="1200" dirty="0" smtClean="0">
                <a:solidFill>
                  <a:schemeClr val="tx1"/>
                </a:solidFill>
                <a:latin typeface="+mn-lt"/>
                <a:ea typeface="+mn-ea"/>
                <a:cs typeface="+mn-cs"/>
              </a:rPr>
              <a:t>)</a:t>
            </a:r>
          </a:p>
          <a:p>
            <a:pPr marL="228600" indent="-228600">
              <a:buFont typeface="+mj-lt"/>
              <a:buAutoNum type="arabicPeriod"/>
            </a:pPr>
            <a:r>
              <a:rPr lang="it-IT" sz="1200" kern="1200" dirty="0" smtClean="0">
                <a:solidFill>
                  <a:schemeClr val="tx1"/>
                </a:solidFill>
                <a:latin typeface="+mn-lt"/>
                <a:ea typeface="+mn-ea"/>
                <a:cs typeface="+mn-cs"/>
              </a:rPr>
              <a:t>It </a:t>
            </a:r>
            <a:r>
              <a:rPr lang="it-IT" sz="1200" kern="1200" dirty="0" err="1" smtClean="0">
                <a:solidFill>
                  <a:schemeClr val="tx1"/>
                </a:solidFill>
                <a:latin typeface="+mn-lt"/>
                <a:ea typeface="+mn-ea"/>
                <a:cs typeface="+mn-cs"/>
              </a:rPr>
              <a:t>was</a:t>
            </a:r>
            <a:r>
              <a:rPr lang="it-IT" sz="1200" kern="1200" dirty="0" smtClean="0">
                <a:solidFill>
                  <a:schemeClr val="tx1"/>
                </a:solidFill>
                <a:latin typeface="+mn-lt"/>
                <a:ea typeface="+mn-ea"/>
                <a:cs typeface="+mn-cs"/>
              </a:rPr>
              <a:t> a </a:t>
            </a:r>
            <a:r>
              <a:rPr lang="it-IT" sz="1200" kern="1200" dirty="0" err="1" smtClean="0">
                <a:solidFill>
                  <a:schemeClr val="tx1"/>
                </a:solidFill>
                <a:latin typeface="+mn-lt"/>
                <a:ea typeface="+mn-ea"/>
                <a:cs typeface="+mn-cs"/>
              </a:rPr>
              <a:t>crowd-funding</a:t>
            </a:r>
            <a:r>
              <a:rPr lang="it-IT" sz="1200" kern="1200" dirty="0" smtClean="0">
                <a:solidFill>
                  <a:schemeClr val="tx1"/>
                </a:solidFill>
                <a:latin typeface="+mn-lt"/>
                <a:ea typeface="+mn-ea"/>
                <a:cs typeface="+mn-cs"/>
              </a:rPr>
              <a:t> </a:t>
            </a:r>
            <a:r>
              <a:rPr lang="it-IT" sz="1200" kern="1200" dirty="0" err="1" smtClean="0">
                <a:solidFill>
                  <a:schemeClr val="tx1"/>
                </a:solidFill>
                <a:latin typeface="+mn-lt"/>
                <a:ea typeface="+mn-ea"/>
                <a:cs typeface="+mn-cs"/>
              </a:rPr>
              <a:t>project</a:t>
            </a:r>
            <a:r>
              <a:rPr lang="it-IT" sz="1200" kern="1200" dirty="0" smtClean="0">
                <a:solidFill>
                  <a:schemeClr val="tx1"/>
                </a:solidFill>
                <a:latin typeface="+mn-lt"/>
                <a:ea typeface="+mn-ea"/>
                <a:cs typeface="+mn-cs"/>
              </a:rPr>
              <a:t> BUT a hacker </a:t>
            </a:r>
            <a:r>
              <a:rPr lang="it-IT" sz="1200" kern="1200" dirty="0" err="1" smtClean="0">
                <a:solidFill>
                  <a:schemeClr val="tx1"/>
                </a:solidFill>
                <a:latin typeface="+mn-lt"/>
                <a:ea typeface="+mn-ea"/>
                <a:cs typeface="+mn-cs"/>
              </a:rPr>
              <a:t>found</a:t>
            </a:r>
            <a:r>
              <a:rPr lang="it-IT" sz="1200" kern="1200" dirty="0" smtClean="0">
                <a:solidFill>
                  <a:schemeClr val="tx1"/>
                </a:solidFill>
                <a:latin typeface="+mn-lt"/>
                <a:ea typeface="+mn-ea"/>
                <a:cs typeface="+mn-cs"/>
              </a:rPr>
              <a:t> a a security flow in </a:t>
            </a:r>
            <a:r>
              <a:rPr lang="it-IT" sz="1200" kern="1200" dirty="0" err="1" smtClean="0">
                <a:solidFill>
                  <a:schemeClr val="tx1"/>
                </a:solidFill>
                <a:latin typeface="+mn-lt"/>
                <a:ea typeface="+mn-ea"/>
                <a:cs typeface="+mn-cs"/>
              </a:rPr>
              <a:t>its</a:t>
            </a:r>
            <a:r>
              <a:rPr lang="it-IT" sz="1200" kern="1200" dirty="0" smtClean="0">
                <a:solidFill>
                  <a:schemeClr val="tx1"/>
                </a:solidFill>
                <a:latin typeface="+mn-lt"/>
                <a:ea typeface="+mn-ea"/>
                <a:cs typeface="+mn-cs"/>
              </a:rPr>
              <a:t> code</a:t>
            </a:r>
          </a:p>
          <a:p>
            <a:pPr marL="228600" indent="-228600">
              <a:buFont typeface="+mj-lt"/>
              <a:buAutoNum type="arabicPeriod"/>
            </a:pPr>
            <a:r>
              <a:rPr lang="it-IT" sz="1200" kern="1200" dirty="0" smtClean="0">
                <a:solidFill>
                  <a:schemeClr val="tx1"/>
                </a:solidFill>
                <a:latin typeface="+mn-lt"/>
                <a:ea typeface="+mn-ea"/>
                <a:cs typeface="+mn-cs"/>
              </a:rPr>
              <a:t>On </a:t>
            </a:r>
            <a:r>
              <a:rPr lang="it-IT" sz="1200" kern="1200" dirty="0" err="1" smtClean="0">
                <a:solidFill>
                  <a:schemeClr val="tx1"/>
                </a:solidFill>
                <a:latin typeface="+mn-lt"/>
                <a:ea typeface="+mn-ea"/>
                <a:cs typeface="+mn-cs"/>
              </a:rPr>
              <a:t>June</a:t>
            </a:r>
            <a:r>
              <a:rPr lang="it-IT" sz="1200" kern="1200" dirty="0" smtClean="0">
                <a:solidFill>
                  <a:schemeClr val="tx1"/>
                </a:solidFill>
                <a:latin typeface="+mn-lt"/>
                <a:ea typeface="+mn-ea"/>
                <a:cs typeface="+mn-cs"/>
              </a:rPr>
              <a:t> 17° the hacker </a:t>
            </a:r>
            <a:r>
              <a:rPr lang="it-IT" sz="1200" kern="1200" dirty="0" err="1" smtClean="0">
                <a:solidFill>
                  <a:schemeClr val="tx1"/>
                </a:solidFill>
                <a:latin typeface="+mn-lt"/>
                <a:ea typeface="+mn-ea"/>
                <a:cs typeface="+mn-cs"/>
              </a:rPr>
              <a:t>managed</a:t>
            </a:r>
            <a:r>
              <a:rPr lang="it-IT" sz="1200" kern="1200" dirty="0" smtClean="0">
                <a:solidFill>
                  <a:schemeClr val="tx1"/>
                </a:solidFill>
                <a:latin typeface="+mn-lt"/>
                <a:ea typeface="+mn-ea"/>
                <a:cs typeface="+mn-cs"/>
              </a:rPr>
              <a:t> to </a:t>
            </a:r>
            <a:r>
              <a:rPr lang="it-IT" sz="1200" kern="1200" dirty="0" err="1" smtClean="0">
                <a:solidFill>
                  <a:schemeClr val="tx1"/>
                </a:solidFill>
                <a:latin typeface="+mn-lt"/>
                <a:ea typeface="+mn-ea"/>
                <a:cs typeface="+mn-cs"/>
              </a:rPr>
              <a:t>steal</a:t>
            </a:r>
            <a:r>
              <a:rPr lang="it-IT" sz="1200" kern="1200" dirty="0" smtClean="0">
                <a:solidFill>
                  <a:schemeClr val="tx1"/>
                </a:solidFill>
                <a:latin typeface="+mn-lt"/>
                <a:ea typeface="+mn-ea"/>
                <a:cs typeface="+mn-cs"/>
              </a:rPr>
              <a:t> 3.6 </a:t>
            </a:r>
            <a:r>
              <a:rPr lang="it-IT" sz="1200" kern="1200" dirty="0" err="1" smtClean="0">
                <a:solidFill>
                  <a:schemeClr val="tx1"/>
                </a:solidFill>
                <a:latin typeface="+mn-lt"/>
                <a:ea typeface="+mn-ea"/>
                <a:cs typeface="+mn-cs"/>
              </a:rPr>
              <a:t>Milion</a:t>
            </a:r>
            <a:r>
              <a:rPr lang="it-IT" sz="1200" kern="1200" dirty="0" smtClean="0">
                <a:solidFill>
                  <a:schemeClr val="tx1"/>
                </a:solidFill>
                <a:latin typeface="+mn-lt"/>
                <a:ea typeface="+mn-ea"/>
                <a:cs typeface="+mn-cs"/>
              </a:rPr>
              <a:t> </a:t>
            </a:r>
            <a:r>
              <a:rPr lang="it-IT" sz="1200" kern="1200" dirty="0" err="1" smtClean="0">
                <a:solidFill>
                  <a:schemeClr val="tx1"/>
                </a:solidFill>
                <a:latin typeface="+mn-lt"/>
                <a:ea typeface="+mn-ea"/>
                <a:cs typeface="+mn-cs"/>
              </a:rPr>
              <a:t>Ether</a:t>
            </a:r>
            <a:r>
              <a:rPr lang="it-IT" sz="1200" kern="1200" dirty="0" smtClean="0">
                <a:solidFill>
                  <a:schemeClr val="tx1"/>
                </a:solidFill>
                <a:latin typeface="+mn-lt"/>
                <a:ea typeface="+mn-ea"/>
                <a:cs typeface="+mn-cs"/>
              </a:rPr>
              <a:t> and put </a:t>
            </a:r>
            <a:r>
              <a:rPr lang="it-IT" sz="1200" kern="1200" dirty="0" err="1" smtClean="0">
                <a:solidFill>
                  <a:schemeClr val="tx1"/>
                </a:solidFill>
                <a:latin typeface="+mn-lt"/>
                <a:ea typeface="+mn-ea"/>
                <a:cs typeface="+mn-cs"/>
              </a:rPr>
              <a:t>them</a:t>
            </a:r>
            <a:r>
              <a:rPr lang="it-IT" sz="1200" kern="1200" dirty="0" smtClean="0">
                <a:solidFill>
                  <a:schemeClr val="tx1"/>
                </a:solidFill>
                <a:latin typeface="+mn-lt"/>
                <a:ea typeface="+mn-ea"/>
                <a:cs typeface="+mn-cs"/>
              </a:rPr>
              <a:t> </a:t>
            </a:r>
            <a:r>
              <a:rPr lang="it-IT" sz="1200" kern="1200" dirty="0" err="1" smtClean="0">
                <a:solidFill>
                  <a:schemeClr val="tx1"/>
                </a:solidFill>
                <a:latin typeface="+mn-lt"/>
                <a:ea typeface="+mn-ea"/>
                <a:cs typeface="+mn-cs"/>
              </a:rPr>
              <a:t>into</a:t>
            </a:r>
            <a:r>
              <a:rPr lang="it-IT" sz="1200" kern="1200" dirty="0" smtClean="0">
                <a:solidFill>
                  <a:schemeClr val="tx1"/>
                </a:solidFill>
                <a:latin typeface="+mn-lt"/>
                <a:ea typeface="+mn-ea"/>
                <a:cs typeface="+mn-cs"/>
              </a:rPr>
              <a:t> a personal Account</a:t>
            </a:r>
          </a:p>
          <a:p>
            <a:pPr marL="228600" indent="-228600">
              <a:buFont typeface="+mj-lt"/>
              <a:buAutoNum type="arabicPeriod"/>
            </a:pPr>
            <a:r>
              <a:rPr lang="it-IT" sz="1200" kern="1200" dirty="0" smtClean="0">
                <a:solidFill>
                  <a:schemeClr val="tx1"/>
                </a:solidFill>
                <a:latin typeface="+mn-lt"/>
                <a:ea typeface="+mn-ea"/>
                <a:cs typeface="+mn-cs"/>
              </a:rPr>
              <a:t>The </a:t>
            </a:r>
            <a:r>
              <a:rPr lang="it-IT" sz="1200" kern="1200" dirty="0" err="1" smtClean="0">
                <a:solidFill>
                  <a:schemeClr val="tx1"/>
                </a:solidFill>
                <a:latin typeface="+mn-lt"/>
                <a:ea typeface="+mn-ea"/>
                <a:cs typeface="+mn-cs"/>
              </a:rPr>
              <a:t>value</a:t>
            </a:r>
            <a:r>
              <a:rPr lang="it-IT" sz="1200" kern="1200" dirty="0" smtClean="0">
                <a:solidFill>
                  <a:schemeClr val="tx1"/>
                </a:solidFill>
                <a:latin typeface="+mn-lt"/>
                <a:ea typeface="+mn-ea"/>
                <a:cs typeface="+mn-cs"/>
              </a:rPr>
              <a:t> of the </a:t>
            </a:r>
            <a:r>
              <a:rPr lang="it-IT" sz="1200" kern="1200" dirty="0" err="1" smtClean="0">
                <a:solidFill>
                  <a:schemeClr val="tx1"/>
                </a:solidFill>
                <a:latin typeface="+mn-lt"/>
                <a:ea typeface="+mn-ea"/>
                <a:cs typeface="+mn-cs"/>
              </a:rPr>
              <a:t>Ether</a:t>
            </a:r>
            <a:r>
              <a:rPr lang="it-IT" sz="1200" kern="1200" dirty="0" smtClean="0">
                <a:solidFill>
                  <a:schemeClr val="tx1"/>
                </a:solidFill>
                <a:latin typeface="+mn-lt"/>
                <a:ea typeface="+mn-ea"/>
                <a:cs typeface="+mn-cs"/>
              </a:rPr>
              <a:t> </a:t>
            </a:r>
            <a:r>
              <a:rPr lang="it-IT" sz="1200" kern="1200" dirty="0" err="1" smtClean="0">
                <a:solidFill>
                  <a:schemeClr val="tx1"/>
                </a:solidFill>
                <a:latin typeface="+mn-lt"/>
                <a:ea typeface="+mn-ea"/>
                <a:cs typeface="+mn-cs"/>
              </a:rPr>
              <a:t>currency</a:t>
            </a:r>
            <a:r>
              <a:rPr lang="it-IT" sz="1200" kern="1200" dirty="0" smtClean="0">
                <a:solidFill>
                  <a:schemeClr val="tx1"/>
                </a:solidFill>
                <a:latin typeface="+mn-lt"/>
                <a:ea typeface="+mn-ea"/>
                <a:cs typeface="+mn-cs"/>
              </a:rPr>
              <a:t> DRASTICALLY</a:t>
            </a:r>
            <a:r>
              <a:rPr lang="it-IT" sz="1200" kern="1200" baseline="0" dirty="0" smtClean="0">
                <a:solidFill>
                  <a:schemeClr val="tx1"/>
                </a:solidFill>
                <a:latin typeface="+mn-lt"/>
                <a:ea typeface="+mn-ea"/>
                <a:cs typeface="+mn-cs"/>
              </a:rPr>
              <a:t> DROPPED </a:t>
            </a:r>
            <a:r>
              <a:rPr lang="it-IT" sz="1200" kern="1200" dirty="0" smtClean="0">
                <a:solidFill>
                  <a:schemeClr val="tx1"/>
                </a:solidFill>
                <a:latin typeface="+mn-lt"/>
                <a:ea typeface="+mn-ea"/>
                <a:cs typeface="+mn-cs"/>
              </a:rPr>
              <a:t>from 20.5 </a:t>
            </a:r>
            <a:r>
              <a:rPr lang="it-IT" sz="1200" kern="1200" dirty="0" err="1" smtClean="0">
                <a:solidFill>
                  <a:schemeClr val="tx1"/>
                </a:solidFill>
                <a:latin typeface="+mn-lt"/>
                <a:ea typeface="+mn-ea"/>
                <a:cs typeface="+mn-cs"/>
              </a:rPr>
              <a:t>dollars</a:t>
            </a:r>
            <a:r>
              <a:rPr lang="it-IT" sz="1200" kern="1200" dirty="0" smtClean="0">
                <a:solidFill>
                  <a:schemeClr val="tx1"/>
                </a:solidFill>
                <a:latin typeface="+mn-lt"/>
                <a:ea typeface="+mn-ea"/>
                <a:cs typeface="+mn-cs"/>
              </a:rPr>
              <a:t> to 11.20 </a:t>
            </a:r>
            <a:r>
              <a:rPr lang="it-IT" sz="1200" kern="1200" dirty="0" err="1" smtClean="0">
                <a:solidFill>
                  <a:schemeClr val="tx1"/>
                </a:solidFill>
                <a:latin typeface="+mn-lt"/>
                <a:ea typeface="+mn-ea"/>
                <a:cs typeface="+mn-cs"/>
              </a:rPr>
              <a:t>dollars</a:t>
            </a:r>
            <a:endParaRPr lang="it-IT" sz="1200" kern="1200" dirty="0" smtClean="0">
              <a:solidFill>
                <a:schemeClr val="tx1"/>
              </a:solidFill>
              <a:latin typeface="+mn-lt"/>
              <a:ea typeface="+mn-ea"/>
              <a:cs typeface="+mn-cs"/>
            </a:endParaRPr>
          </a:p>
          <a:p>
            <a:endParaRPr lang="it-IT" sz="1200" kern="1200" dirty="0" smtClean="0">
              <a:solidFill>
                <a:schemeClr val="tx1"/>
              </a:solidFill>
              <a:latin typeface="+mn-lt"/>
              <a:ea typeface="+mn-ea"/>
              <a:cs typeface="+mn-cs"/>
            </a:endParaRPr>
          </a:p>
          <a:p>
            <a:pPr marL="685800" lvl="1" indent="-228600">
              <a:buAutoNum type="arabicPeriod"/>
            </a:pPr>
            <a:endParaRPr lang="en-GB" baseline="0" dirty="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22</a:t>
            </a:fld>
            <a:endParaRPr lang="en-GB"/>
          </a:p>
        </p:txBody>
      </p:sp>
    </p:spTree>
    <p:extLst>
      <p:ext uri="{BB962C8B-B14F-4D97-AF65-F5344CB8AC3E}">
        <p14:creationId xmlns:p14="http://schemas.microsoft.com/office/powerpoint/2010/main" val="98914187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228600" indent="-228600">
              <a:buAutoNum type="arabicPeriod"/>
            </a:pPr>
            <a:r>
              <a:rPr lang="en-GB" baseline="0" dirty="0" smtClean="0"/>
              <a:t>Consider this </a:t>
            </a:r>
            <a:r>
              <a:rPr lang="en-GB" baseline="0" dirty="0" err="1" smtClean="0"/>
              <a:t>SimpleDAO</a:t>
            </a:r>
            <a:r>
              <a:rPr lang="en-GB" baseline="0" dirty="0" smtClean="0"/>
              <a:t> Contract</a:t>
            </a:r>
          </a:p>
          <a:p>
            <a:pPr marL="228600" indent="-228600">
              <a:buAutoNum type="arabicPeriod"/>
            </a:pPr>
            <a:r>
              <a:rPr lang="en-GB" baseline="0" dirty="0" smtClean="0"/>
              <a:t>The Attack which we want to present you allows the hacker to steal all the ether from the </a:t>
            </a:r>
            <a:r>
              <a:rPr lang="en-GB" baseline="0" dirty="0" err="1" smtClean="0"/>
              <a:t>SimpleDAO</a:t>
            </a:r>
            <a:r>
              <a:rPr lang="en-GB" baseline="0" dirty="0" smtClean="0"/>
              <a:t>: </a:t>
            </a:r>
          </a:p>
          <a:p>
            <a:pPr marL="228600" indent="-228600">
              <a:buAutoNum type="arabicPeriod"/>
            </a:pPr>
            <a:r>
              <a:rPr lang="en-GB" baseline="0" dirty="0" smtClean="0"/>
              <a:t>It works as follows: </a:t>
            </a:r>
          </a:p>
          <a:p>
            <a:pPr marL="685800" lvl="1" indent="-228600">
              <a:buAutoNum type="arabicPeriod"/>
            </a:pPr>
            <a:r>
              <a:rPr lang="en-GB" baseline="0" dirty="0" smtClean="0"/>
              <a:t>Publish a Mallory Contract (like this one) CLICCARE</a:t>
            </a:r>
          </a:p>
          <a:p>
            <a:pPr marL="685800" lvl="1" indent="-228600">
              <a:buAutoNum type="arabicPeriod"/>
            </a:pPr>
            <a:r>
              <a:rPr lang="en-GB" baseline="0" dirty="0" smtClean="0"/>
              <a:t>The Hacker donates some ether for Mallory and invokes the Mallory </a:t>
            </a:r>
            <a:r>
              <a:rPr lang="en-GB" baseline="0" dirty="0" err="1" smtClean="0"/>
              <a:t>Fallback</a:t>
            </a:r>
            <a:r>
              <a:rPr lang="en-GB" baseline="0" dirty="0" smtClean="0"/>
              <a:t> (Line 5.) </a:t>
            </a:r>
          </a:p>
          <a:p>
            <a:pPr marL="1143000" lvl="2" indent="-228600">
              <a:buAutoNum type="arabicPeriod"/>
            </a:pPr>
            <a:r>
              <a:rPr lang="en-GB" baseline="0" dirty="0" smtClean="0"/>
              <a:t>A </a:t>
            </a:r>
            <a:r>
              <a:rPr lang="en-GB" baseline="0" dirty="0" err="1" smtClean="0"/>
              <a:t>Fallback</a:t>
            </a:r>
            <a:r>
              <a:rPr lang="en-GB" baseline="0" dirty="0" smtClean="0"/>
              <a:t> is just a function without any name or parameter which will called by default if some ether is sent</a:t>
            </a:r>
            <a:r>
              <a:rPr lang="it-IT" sz="1200" kern="1200" dirty="0" smtClean="0">
                <a:solidFill>
                  <a:schemeClr val="tx1"/>
                </a:solidFill>
                <a:latin typeface="+mn-lt"/>
                <a:ea typeface="+mn-ea"/>
                <a:cs typeface="+mn-cs"/>
              </a:rPr>
              <a:t> to the </a:t>
            </a:r>
            <a:r>
              <a:rPr lang="it-IT" sz="1200" kern="1200" dirty="0" err="1" smtClean="0">
                <a:solidFill>
                  <a:schemeClr val="tx1"/>
                </a:solidFill>
                <a:latin typeface="+mn-lt"/>
                <a:ea typeface="+mn-ea"/>
                <a:cs typeface="+mn-cs"/>
              </a:rPr>
              <a:t>contract</a:t>
            </a:r>
            <a:r>
              <a:rPr lang="it-IT" sz="1200" kern="1200" dirty="0" smtClean="0">
                <a:solidFill>
                  <a:schemeClr val="tx1"/>
                </a:solidFill>
                <a:latin typeface="+mn-lt"/>
                <a:ea typeface="+mn-ea"/>
                <a:cs typeface="+mn-cs"/>
              </a:rPr>
              <a:t> </a:t>
            </a:r>
            <a:r>
              <a:rPr lang="it-IT" sz="1200" kern="1200" dirty="0" err="1" smtClean="0">
                <a:solidFill>
                  <a:schemeClr val="tx1"/>
                </a:solidFill>
                <a:latin typeface="+mn-lt"/>
                <a:ea typeface="+mn-ea"/>
                <a:cs typeface="+mn-cs"/>
              </a:rPr>
              <a:t>without</a:t>
            </a:r>
            <a:r>
              <a:rPr lang="it-IT" sz="1200" kern="1200" dirty="0" smtClean="0">
                <a:solidFill>
                  <a:schemeClr val="tx1"/>
                </a:solidFill>
                <a:latin typeface="+mn-lt"/>
                <a:ea typeface="+mn-ea"/>
                <a:cs typeface="+mn-cs"/>
              </a:rPr>
              <a:t> </a:t>
            </a:r>
            <a:r>
              <a:rPr lang="it-IT" sz="1200" kern="1200" dirty="0" err="1" smtClean="0">
                <a:solidFill>
                  <a:schemeClr val="tx1"/>
                </a:solidFill>
                <a:latin typeface="+mn-lt"/>
                <a:ea typeface="+mn-ea"/>
                <a:cs typeface="+mn-cs"/>
              </a:rPr>
              <a:t>providing</a:t>
            </a:r>
            <a:r>
              <a:rPr lang="it-IT" sz="1200" kern="1200" dirty="0" smtClean="0">
                <a:solidFill>
                  <a:schemeClr val="tx1"/>
                </a:solidFill>
                <a:latin typeface="+mn-lt"/>
                <a:ea typeface="+mn-ea"/>
                <a:cs typeface="+mn-cs"/>
              </a:rPr>
              <a:t> </a:t>
            </a:r>
            <a:r>
              <a:rPr lang="it-IT" sz="1200" kern="1200" dirty="0" err="1" smtClean="0">
                <a:solidFill>
                  <a:schemeClr val="tx1"/>
                </a:solidFill>
                <a:latin typeface="+mn-lt"/>
                <a:ea typeface="+mn-ea"/>
                <a:cs typeface="+mn-cs"/>
              </a:rPr>
              <a:t>any</a:t>
            </a:r>
            <a:r>
              <a:rPr lang="it-IT" sz="1200" kern="1200" dirty="0" smtClean="0">
                <a:solidFill>
                  <a:schemeClr val="tx1"/>
                </a:solidFill>
                <a:latin typeface="+mn-lt"/>
                <a:ea typeface="+mn-ea"/>
                <a:cs typeface="+mn-cs"/>
              </a:rPr>
              <a:t> data</a:t>
            </a:r>
          </a:p>
          <a:p>
            <a:pPr marL="685800" lvl="1" indent="-228600">
              <a:buAutoNum type="arabicPeriod"/>
            </a:pPr>
            <a:r>
              <a:rPr lang="it-IT" kern="1200" baseline="0" dirty="0" smtClean="0">
                <a:solidFill>
                  <a:schemeClr val="tx1"/>
                </a:solidFill>
                <a:latin typeface="+mn-lt"/>
                <a:ea typeface="+mn-ea"/>
                <a:cs typeface="+mn-cs"/>
              </a:rPr>
              <a:t>The </a:t>
            </a:r>
            <a:r>
              <a:rPr lang="it-IT" kern="1200" baseline="0" dirty="0" err="1" smtClean="0">
                <a:solidFill>
                  <a:schemeClr val="tx1"/>
                </a:solidFill>
                <a:latin typeface="+mn-lt"/>
                <a:ea typeface="+mn-ea"/>
                <a:cs typeface="+mn-cs"/>
              </a:rPr>
              <a:t>Fallback</a:t>
            </a:r>
            <a:r>
              <a:rPr lang="it-IT" kern="1200" baseline="0" dirty="0" smtClean="0">
                <a:solidFill>
                  <a:schemeClr val="tx1"/>
                </a:solidFill>
                <a:latin typeface="+mn-lt"/>
                <a:ea typeface="+mn-ea"/>
                <a:cs typeface="+mn-cs"/>
              </a:rPr>
              <a:t> </a:t>
            </a:r>
            <a:r>
              <a:rPr lang="it-IT" kern="1200" baseline="0" dirty="0" err="1" smtClean="0">
                <a:solidFill>
                  <a:schemeClr val="tx1"/>
                </a:solidFill>
                <a:latin typeface="+mn-lt"/>
                <a:ea typeface="+mn-ea"/>
                <a:cs typeface="+mn-cs"/>
              </a:rPr>
              <a:t>inkoves</a:t>
            </a:r>
            <a:r>
              <a:rPr lang="it-IT" kern="1200" baseline="0" dirty="0" smtClean="0">
                <a:solidFill>
                  <a:schemeClr val="tx1"/>
                </a:solidFill>
                <a:latin typeface="+mn-lt"/>
                <a:ea typeface="+mn-ea"/>
                <a:cs typeface="+mn-cs"/>
              </a:rPr>
              <a:t> the </a:t>
            </a:r>
            <a:r>
              <a:rPr lang="it-IT" kern="1200" baseline="0" dirty="0" err="1" smtClean="0">
                <a:solidFill>
                  <a:schemeClr val="tx1"/>
                </a:solidFill>
                <a:latin typeface="+mn-lt"/>
                <a:ea typeface="+mn-ea"/>
                <a:cs typeface="+mn-cs"/>
              </a:rPr>
              <a:t>function</a:t>
            </a:r>
            <a:r>
              <a:rPr lang="it-IT" kern="1200" baseline="0" dirty="0" smtClean="0">
                <a:solidFill>
                  <a:schemeClr val="tx1"/>
                </a:solidFill>
                <a:latin typeface="+mn-lt"/>
                <a:ea typeface="+mn-ea"/>
                <a:cs typeface="+mn-cs"/>
              </a:rPr>
              <a:t> </a:t>
            </a:r>
            <a:r>
              <a:rPr lang="it-IT" kern="1200" baseline="0" dirty="0" err="1" smtClean="0">
                <a:solidFill>
                  <a:schemeClr val="tx1"/>
                </a:solidFill>
                <a:latin typeface="+mn-lt"/>
                <a:ea typeface="+mn-ea"/>
                <a:cs typeface="+mn-cs"/>
              </a:rPr>
              <a:t>withdraw</a:t>
            </a:r>
            <a:r>
              <a:rPr lang="it-IT" kern="1200" baseline="0" dirty="0" smtClean="0">
                <a:solidFill>
                  <a:schemeClr val="tx1"/>
                </a:solidFill>
                <a:latin typeface="+mn-lt"/>
                <a:ea typeface="+mn-ea"/>
                <a:cs typeface="+mn-cs"/>
              </a:rPr>
              <a:t> of the SIMPLE DAO CONTRACT </a:t>
            </a:r>
            <a:r>
              <a:rPr lang="it-IT" kern="1200" baseline="0" dirty="0" err="1" smtClean="0">
                <a:solidFill>
                  <a:schemeClr val="tx1"/>
                </a:solidFill>
                <a:latin typeface="+mn-lt"/>
                <a:ea typeface="+mn-ea"/>
                <a:cs typeface="+mn-cs"/>
              </a:rPr>
              <a:t>which</a:t>
            </a:r>
            <a:r>
              <a:rPr lang="it-IT" kern="1200" baseline="0" dirty="0" smtClean="0">
                <a:solidFill>
                  <a:schemeClr val="tx1"/>
                </a:solidFill>
                <a:latin typeface="+mn-lt"/>
                <a:ea typeface="+mn-ea"/>
                <a:cs typeface="+mn-cs"/>
              </a:rPr>
              <a:t> </a:t>
            </a:r>
            <a:r>
              <a:rPr lang="it-IT" kern="1200" baseline="0" dirty="0" err="1" smtClean="0">
                <a:solidFill>
                  <a:schemeClr val="tx1"/>
                </a:solidFill>
                <a:latin typeface="+mn-lt"/>
                <a:ea typeface="+mn-ea"/>
                <a:cs typeface="+mn-cs"/>
              </a:rPr>
              <a:t>transfers</a:t>
            </a:r>
            <a:r>
              <a:rPr lang="it-IT" kern="1200" baseline="0" dirty="0" smtClean="0">
                <a:solidFill>
                  <a:schemeClr val="tx1"/>
                </a:solidFill>
                <a:latin typeface="+mn-lt"/>
                <a:ea typeface="+mn-ea"/>
                <a:cs typeface="+mn-cs"/>
              </a:rPr>
              <a:t> the </a:t>
            </a:r>
            <a:r>
              <a:rPr lang="it-IT" kern="1200" baseline="0" dirty="0" err="1" smtClean="0">
                <a:solidFill>
                  <a:schemeClr val="tx1"/>
                </a:solidFill>
                <a:latin typeface="+mn-lt"/>
                <a:ea typeface="+mn-ea"/>
                <a:cs typeface="+mn-cs"/>
              </a:rPr>
              <a:t>ether</a:t>
            </a:r>
            <a:r>
              <a:rPr lang="it-IT" kern="1200" baseline="0" dirty="0" smtClean="0">
                <a:solidFill>
                  <a:schemeClr val="tx1"/>
                </a:solidFill>
                <a:latin typeface="+mn-lt"/>
                <a:ea typeface="+mn-ea"/>
                <a:cs typeface="+mn-cs"/>
              </a:rPr>
              <a:t> to </a:t>
            </a:r>
            <a:r>
              <a:rPr lang="it-IT" kern="1200" baseline="0" dirty="0" err="1" smtClean="0">
                <a:solidFill>
                  <a:schemeClr val="tx1"/>
                </a:solidFill>
                <a:latin typeface="+mn-lt"/>
                <a:ea typeface="+mn-ea"/>
                <a:cs typeface="+mn-cs"/>
              </a:rPr>
              <a:t>Mallory</a:t>
            </a:r>
            <a:endParaRPr lang="it-IT" kern="1200" baseline="0" dirty="0" smtClean="0">
              <a:solidFill>
                <a:schemeClr val="tx1"/>
              </a:solidFill>
              <a:latin typeface="+mn-lt"/>
              <a:ea typeface="+mn-ea"/>
              <a:cs typeface="+mn-cs"/>
            </a:endParaRPr>
          </a:p>
          <a:p>
            <a:pPr marL="685800" lvl="1" indent="-228600">
              <a:buAutoNum type="arabicPeriod"/>
            </a:pPr>
            <a:r>
              <a:rPr lang="it-IT" kern="1200" baseline="0" dirty="0" smtClean="0">
                <a:solidFill>
                  <a:schemeClr val="tx1"/>
                </a:solidFill>
                <a:latin typeface="+mn-lt"/>
                <a:ea typeface="+mn-ea"/>
                <a:cs typeface="+mn-cs"/>
              </a:rPr>
              <a:t>The </a:t>
            </a:r>
            <a:r>
              <a:rPr lang="it-IT" kern="1200" baseline="0" dirty="0" err="1" smtClean="0">
                <a:solidFill>
                  <a:schemeClr val="tx1"/>
                </a:solidFill>
                <a:latin typeface="+mn-lt"/>
                <a:ea typeface="+mn-ea"/>
                <a:cs typeface="+mn-cs"/>
              </a:rPr>
              <a:t>Function</a:t>
            </a:r>
            <a:r>
              <a:rPr lang="it-IT" kern="1200" baseline="0" dirty="0" smtClean="0">
                <a:solidFill>
                  <a:schemeClr val="tx1"/>
                </a:solidFill>
                <a:latin typeface="+mn-lt"/>
                <a:ea typeface="+mn-ea"/>
                <a:cs typeface="+mn-cs"/>
              </a:rPr>
              <a:t> call </a:t>
            </a:r>
            <a:r>
              <a:rPr lang="it-IT" kern="1200" baseline="0" dirty="0" err="1" smtClean="0">
                <a:solidFill>
                  <a:schemeClr val="tx1"/>
                </a:solidFill>
                <a:latin typeface="+mn-lt"/>
                <a:ea typeface="+mn-ea"/>
                <a:cs typeface="+mn-cs"/>
              </a:rPr>
              <a:t>inkoves</a:t>
            </a:r>
            <a:r>
              <a:rPr lang="it-IT" kern="1200" baseline="0" dirty="0" smtClean="0">
                <a:solidFill>
                  <a:schemeClr val="tx1"/>
                </a:solidFill>
                <a:latin typeface="+mn-lt"/>
                <a:ea typeface="+mn-ea"/>
                <a:cs typeface="+mn-cs"/>
              </a:rPr>
              <a:t> the </a:t>
            </a:r>
            <a:r>
              <a:rPr lang="it-IT" kern="1200" baseline="0" dirty="0" err="1" smtClean="0">
                <a:solidFill>
                  <a:schemeClr val="tx1"/>
                </a:solidFill>
                <a:latin typeface="+mn-lt"/>
                <a:ea typeface="+mn-ea"/>
                <a:cs typeface="+mn-cs"/>
              </a:rPr>
              <a:t>fallback</a:t>
            </a:r>
            <a:r>
              <a:rPr lang="it-IT" kern="1200" baseline="0" dirty="0" smtClean="0">
                <a:solidFill>
                  <a:schemeClr val="tx1"/>
                </a:solidFill>
                <a:latin typeface="+mn-lt"/>
                <a:ea typeface="+mn-ea"/>
                <a:cs typeface="+mn-cs"/>
              </a:rPr>
              <a:t> of </a:t>
            </a:r>
            <a:r>
              <a:rPr lang="it-IT" kern="1200" baseline="0" dirty="0" err="1" smtClean="0">
                <a:solidFill>
                  <a:schemeClr val="tx1"/>
                </a:solidFill>
                <a:latin typeface="+mn-lt"/>
                <a:ea typeface="+mn-ea"/>
                <a:cs typeface="+mn-cs"/>
              </a:rPr>
              <a:t>Mallory</a:t>
            </a:r>
            <a:r>
              <a:rPr lang="it-IT" kern="1200" baseline="0" dirty="0" smtClean="0">
                <a:solidFill>
                  <a:schemeClr val="tx1"/>
                </a:solidFill>
                <a:latin typeface="+mn-lt"/>
                <a:ea typeface="+mn-ea"/>
                <a:cs typeface="+mn-cs"/>
              </a:rPr>
              <a:t> </a:t>
            </a:r>
            <a:r>
              <a:rPr lang="it-IT" kern="1200" baseline="0" dirty="0" err="1" smtClean="0">
                <a:solidFill>
                  <a:schemeClr val="tx1"/>
                </a:solidFill>
                <a:latin typeface="+mn-lt"/>
                <a:ea typeface="+mn-ea"/>
                <a:cs typeface="+mn-cs"/>
              </a:rPr>
              <a:t>again</a:t>
            </a:r>
            <a:r>
              <a:rPr lang="it-IT" kern="1200" baseline="0" dirty="0" smtClean="0">
                <a:solidFill>
                  <a:schemeClr val="tx1"/>
                </a:solidFill>
                <a:latin typeface="+mn-lt"/>
                <a:ea typeface="+mn-ea"/>
                <a:cs typeface="+mn-cs"/>
              </a:rPr>
              <a:t> (</a:t>
            </a:r>
            <a:r>
              <a:rPr lang="it-IT" kern="1200" baseline="0" dirty="0" err="1" smtClean="0">
                <a:solidFill>
                  <a:schemeClr val="tx1"/>
                </a:solidFill>
                <a:latin typeface="+mn-lt"/>
                <a:ea typeface="+mn-ea"/>
                <a:cs typeface="+mn-cs"/>
              </a:rPr>
              <a:t>msg.sender.call.value</a:t>
            </a:r>
            <a:r>
              <a:rPr lang="it-IT" kern="1200" baseline="0" dirty="0" smtClean="0">
                <a:solidFill>
                  <a:schemeClr val="tx1"/>
                </a:solidFill>
                <a:latin typeface="+mn-lt"/>
                <a:ea typeface="+mn-ea"/>
                <a:cs typeface="+mn-cs"/>
              </a:rPr>
              <a:t>(</a:t>
            </a:r>
            <a:r>
              <a:rPr lang="it-IT" kern="1200" baseline="0" dirty="0" err="1" smtClean="0">
                <a:solidFill>
                  <a:schemeClr val="tx1"/>
                </a:solidFill>
                <a:latin typeface="+mn-lt"/>
                <a:ea typeface="+mn-ea"/>
                <a:cs typeface="+mn-cs"/>
              </a:rPr>
              <a:t>amount</a:t>
            </a:r>
            <a:r>
              <a:rPr lang="it-IT" kern="1200" baseline="0" dirty="0" smtClean="0">
                <a:solidFill>
                  <a:schemeClr val="tx1"/>
                </a:solidFill>
                <a:latin typeface="+mn-lt"/>
                <a:ea typeface="+mn-ea"/>
                <a:cs typeface="+mn-cs"/>
              </a:rPr>
              <a:t>))</a:t>
            </a:r>
          </a:p>
          <a:p>
            <a:pPr marL="685800" lvl="1" indent="-228600">
              <a:buAutoNum type="arabicPeriod"/>
            </a:pPr>
            <a:r>
              <a:rPr lang="it-IT" kern="1200" baseline="0" dirty="0" smtClean="0">
                <a:solidFill>
                  <a:schemeClr val="tx1"/>
                </a:solidFill>
                <a:latin typeface="+mn-lt"/>
                <a:ea typeface="+mn-ea"/>
                <a:cs typeface="+mn-cs"/>
              </a:rPr>
              <a:t>The </a:t>
            </a:r>
            <a:r>
              <a:rPr lang="it-IT" kern="1200" baseline="0" dirty="0" err="1" smtClean="0">
                <a:solidFill>
                  <a:schemeClr val="tx1"/>
                </a:solidFill>
                <a:latin typeface="+mn-lt"/>
                <a:ea typeface="+mn-ea"/>
                <a:cs typeface="+mn-cs"/>
              </a:rPr>
              <a:t>fallback</a:t>
            </a:r>
            <a:r>
              <a:rPr lang="it-IT" kern="1200" baseline="0" dirty="0" smtClean="0">
                <a:solidFill>
                  <a:schemeClr val="tx1"/>
                </a:solidFill>
                <a:latin typeface="+mn-lt"/>
                <a:ea typeface="+mn-ea"/>
                <a:cs typeface="+mn-cs"/>
              </a:rPr>
              <a:t> </a:t>
            </a:r>
            <a:r>
              <a:rPr lang="it-IT" kern="1200" baseline="0" dirty="0" err="1" smtClean="0">
                <a:solidFill>
                  <a:schemeClr val="tx1"/>
                </a:solidFill>
                <a:latin typeface="+mn-lt"/>
                <a:ea typeface="+mn-ea"/>
                <a:cs typeface="+mn-cs"/>
              </a:rPr>
              <a:t>invokes</a:t>
            </a:r>
            <a:r>
              <a:rPr lang="it-IT" kern="1200" baseline="0" dirty="0" smtClean="0">
                <a:solidFill>
                  <a:schemeClr val="tx1"/>
                </a:solidFill>
                <a:latin typeface="+mn-lt"/>
                <a:ea typeface="+mn-ea"/>
                <a:cs typeface="+mn-cs"/>
              </a:rPr>
              <a:t> </a:t>
            </a:r>
            <a:r>
              <a:rPr lang="it-IT" kern="1200" baseline="0" dirty="0" err="1" smtClean="0">
                <a:solidFill>
                  <a:schemeClr val="tx1"/>
                </a:solidFill>
                <a:latin typeface="+mn-lt"/>
                <a:ea typeface="+mn-ea"/>
                <a:cs typeface="+mn-cs"/>
              </a:rPr>
              <a:t>again</a:t>
            </a:r>
            <a:r>
              <a:rPr lang="it-IT" kern="1200" baseline="0" dirty="0" smtClean="0">
                <a:solidFill>
                  <a:schemeClr val="tx1"/>
                </a:solidFill>
                <a:latin typeface="+mn-lt"/>
                <a:ea typeface="+mn-ea"/>
                <a:cs typeface="+mn-cs"/>
              </a:rPr>
              <a:t> the </a:t>
            </a:r>
            <a:r>
              <a:rPr lang="it-IT" kern="1200" baseline="0" dirty="0" err="1" smtClean="0">
                <a:solidFill>
                  <a:schemeClr val="tx1"/>
                </a:solidFill>
                <a:latin typeface="+mn-lt"/>
                <a:ea typeface="+mn-ea"/>
                <a:cs typeface="+mn-cs"/>
              </a:rPr>
              <a:t>withdraw</a:t>
            </a:r>
            <a:r>
              <a:rPr lang="it-IT" kern="1200" baseline="0" dirty="0" smtClean="0">
                <a:solidFill>
                  <a:schemeClr val="tx1"/>
                </a:solidFill>
                <a:latin typeface="+mn-lt"/>
                <a:ea typeface="+mn-ea"/>
                <a:cs typeface="+mn-cs"/>
              </a:rPr>
              <a:t> and so on </a:t>
            </a:r>
            <a:br>
              <a:rPr lang="it-IT" kern="1200" baseline="0" dirty="0" smtClean="0">
                <a:solidFill>
                  <a:schemeClr val="tx1"/>
                </a:solidFill>
                <a:latin typeface="+mn-lt"/>
                <a:ea typeface="+mn-ea"/>
                <a:cs typeface="+mn-cs"/>
              </a:rPr>
            </a:br>
            <a:r>
              <a:rPr lang="it-IT" kern="1200" baseline="0" dirty="0" smtClean="0">
                <a:solidFill>
                  <a:schemeClr val="tx1"/>
                </a:solidFill>
                <a:latin typeface="+mn-lt"/>
                <a:ea typeface="+mn-ea"/>
                <a:cs typeface="+mn-cs"/>
              </a:rPr>
              <a:t>UNTIL ONE OF THE FOLLOWIN CONDITION IS SATISFIED</a:t>
            </a:r>
          </a:p>
          <a:p>
            <a:pPr marL="1143000" lvl="2" indent="-228600">
              <a:buAutoNum type="arabicPeriod"/>
            </a:pPr>
            <a:r>
              <a:rPr lang="it-IT" kern="1200" baseline="0" dirty="0" smtClean="0">
                <a:solidFill>
                  <a:schemeClr val="tx1"/>
                </a:solidFill>
                <a:latin typeface="+mn-lt"/>
                <a:ea typeface="+mn-ea"/>
                <a:cs typeface="+mn-cs"/>
              </a:rPr>
              <a:t>NOTE: LINE 10 </a:t>
            </a:r>
            <a:r>
              <a:rPr lang="it-IT" kern="1200" baseline="0" dirty="0" err="1" smtClean="0">
                <a:solidFill>
                  <a:schemeClr val="tx1"/>
                </a:solidFill>
                <a:latin typeface="+mn-lt"/>
                <a:ea typeface="+mn-ea"/>
                <a:cs typeface="+mn-cs"/>
              </a:rPr>
              <a:t>will</a:t>
            </a:r>
            <a:r>
              <a:rPr lang="it-IT" kern="1200" baseline="0" dirty="0" smtClean="0">
                <a:solidFill>
                  <a:schemeClr val="tx1"/>
                </a:solidFill>
                <a:latin typeface="+mn-lt"/>
                <a:ea typeface="+mn-ea"/>
                <a:cs typeface="+mn-cs"/>
              </a:rPr>
              <a:t> </a:t>
            </a:r>
            <a:r>
              <a:rPr lang="it-IT" kern="1200" baseline="0" dirty="0" err="1" smtClean="0">
                <a:solidFill>
                  <a:schemeClr val="tx1"/>
                </a:solidFill>
                <a:latin typeface="+mn-lt"/>
                <a:ea typeface="+mn-ea"/>
                <a:cs typeface="+mn-cs"/>
              </a:rPr>
              <a:t>never</a:t>
            </a:r>
            <a:r>
              <a:rPr lang="it-IT" kern="1200" baseline="0" dirty="0" smtClean="0">
                <a:solidFill>
                  <a:schemeClr val="tx1"/>
                </a:solidFill>
                <a:latin typeface="+mn-lt"/>
                <a:ea typeface="+mn-ea"/>
                <a:cs typeface="+mn-cs"/>
              </a:rPr>
              <a:t> be </a:t>
            </a:r>
            <a:r>
              <a:rPr lang="it-IT" kern="1200" baseline="0" dirty="0" err="1" smtClean="0">
                <a:solidFill>
                  <a:schemeClr val="tx1"/>
                </a:solidFill>
                <a:latin typeface="+mn-lt"/>
                <a:ea typeface="+mn-ea"/>
                <a:cs typeface="+mn-cs"/>
              </a:rPr>
              <a:t>updated</a:t>
            </a:r>
            <a:r>
              <a:rPr lang="it-IT" kern="1200" baseline="0" dirty="0" smtClean="0">
                <a:solidFill>
                  <a:schemeClr val="tx1"/>
                </a:solidFill>
                <a:latin typeface="+mn-lt"/>
                <a:ea typeface="+mn-ea"/>
                <a:cs typeface="+mn-cs"/>
              </a:rPr>
              <a:t> </a:t>
            </a:r>
            <a:r>
              <a:rPr lang="it-IT" kern="1200" baseline="0" dirty="0" err="1" smtClean="0">
                <a:solidFill>
                  <a:schemeClr val="tx1"/>
                </a:solidFill>
                <a:latin typeface="+mn-lt"/>
                <a:ea typeface="+mn-ea"/>
                <a:cs typeface="+mn-cs"/>
              </a:rPr>
              <a:t>until</a:t>
            </a:r>
            <a:r>
              <a:rPr lang="it-IT" kern="1200" baseline="0" dirty="0" smtClean="0">
                <a:solidFill>
                  <a:schemeClr val="tx1"/>
                </a:solidFill>
                <a:latin typeface="+mn-lt"/>
                <a:ea typeface="+mn-ea"/>
                <a:cs typeface="+mn-cs"/>
              </a:rPr>
              <a:t>: </a:t>
            </a:r>
          </a:p>
          <a:p>
            <a:pPr marL="1600200" lvl="3" indent="-228600">
              <a:buAutoNum type="arabicPeriod"/>
            </a:pPr>
            <a:r>
              <a:rPr lang="it-IT" kern="1200" baseline="0" dirty="0" smtClean="0">
                <a:solidFill>
                  <a:schemeClr val="tx1"/>
                </a:solidFill>
                <a:latin typeface="+mn-lt"/>
                <a:ea typeface="+mn-ea"/>
                <a:cs typeface="+mn-cs"/>
              </a:rPr>
              <a:t>The gas </a:t>
            </a:r>
            <a:r>
              <a:rPr lang="it-IT" kern="1200" baseline="0" dirty="0" err="1" smtClean="0">
                <a:solidFill>
                  <a:schemeClr val="tx1"/>
                </a:solidFill>
                <a:latin typeface="+mn-lt"/>
                <a:ea typeface="+mn-ea"/>
                <a:cs typeface="+mn-cs"/>
              </a:rPr>
              <a:t>is</a:t>
            </a:r>
            <a:r>
              <a:rPr lang="it-IT" kern="1200" baseline="0" dirty="0" smtClean="0">
                <a:solidFill>
                  <a:schemeClr val="tx1"/>
                </a:solidFill>
                <a:latin typeface="+mn-lt"/>
                <a:ea typeface="+mn-ea"/>
                <a:cs typeface="+mn-cs"/>
              </a:rPr>
              <a:t> </a:t>
            </a:r>
            <a:r>
              <a:rPr lang="it-IT" kern="1200" baseline="0" dirty="0" err="1" smtClean="0">
                <a:solidFill>
                  <a:schemeClr val="tx1"/>
                </a:solidFill>
                <a:latin typeface="+mn-lt"/>
                <a:ea typeface="+mn-ea"/>
                <a:cs typeface="+mn-cs"/>
              </a:rPr>
              <a:t>exhausted</a:t>
            </a:r>
            <a:r>
              <a:rPr lang="it-IT" kern="1200" baseline="0" dirty="0" smtClean="0">
                <a:solidFill>
                  <a:schemeClr val="tx1"/>
                </a:solidFill>
                <a:latin typeface="+mn-lt"/>
                <a:ea typeface="+mn-ea"/>
                <a:cs typeface="+mn-cs"/>
              </a:rPr>
              <a:t> (gas = </a:t>
            </a:r>
            <a:r>
              <a:rPr lang="it-IT" kern="1200" baseline="0" dirty="0" err="1" smtClean="0">
                <a:solidFill>
                  <a:schemeClr val="tx1"/>
                </a:solidFill>
                <a:latin typeface="+mn-lt"/>
                <a:ea typeface="+mn-ea"/>
                <a:cs typeface="+mn-cs"/>
              </a:rPr>
              <a:t>is</a:t>
            </a:r>
            <a:r>
              <a:rPr lang="it-IT" kern="1200" baseline="0" dirty="0" smtClean="0">
                <a:solidFill>
                  <a:schemeClr val="tx1"/>
                </a:solidFill>
                <a:latin typeface="+mn-lt"/>
                <a:ea typeface="+mn-ea"/>
                <a:cs typeface="+mn-cs"/>
              </a:rPr>
              <a:t> a </a:t>
            </a:r>
            <a:r>
              <a:rPr lang="it-IT" kern="1200" baseline="0" dirty="0" err="1" smtClean="0">
                <a:solidFill>
                  <a:schemeClr val="tx1"/>
                </a:solidFill>
                <a:latin typeface="+mn-lt"/>
                <a:ea typeface="+mn-ea"/>
                <a:cs typeface="+mn-cs"/>
              </a:rPr>
              <a:t>fee</a:t>
            </a:r>
            <a:r>
              <a:rPr lang="it-IT" kern="1200" baseline="0" dirty="0" smtClean="0">
                <a:solidFill>
                  <a:schemeClr val="tx1"/>
                </a:solidFill>
                <a:latin typeface="+mn-lt"/>
                <a:ea typeface="+mn-ea"/>
                <a:cs typeface="+mn-cs"/>
              </a:rPr>
              <a:t> </a:t>
            </a:r>
            <a:r>
              <a:rPr lang="it-IT" kern="1200" baseline="0" dirty="0" err="1" smtClean="0">
                <a:solidFill>
                  <a:schemeClr val="tx1"/>
                </a:solidFill>
                <a:latin typeface="+mn-lt"/>
                <a:ea typeface="+mn-ea"/>
                <a:cs typeface="+mn-cs"/>
              </a:rPr>
              <a:t>paid</a:t>
            </a:r>
            <a:r>
              <a:rPr lang="it-IT" kern="1200" baseline="0" dirty="0" smtClean="0">
                <a:solidFill>
                  <a:schemeClr val="tx1"/>
                </a:solidFill>
                <a:latin typeface="+mn-lt"/>
                <a:ea typeface="+mn-ea"/>
                <a:cs typeface="+mn-cs"/>
              </a:rPr>
              <a:t> to the </a:t>
            </a:r>
            <a:r>
              <a:rPr lang="it-IT" kern="1200" baseline="0" dirty="0" err="1" smtClean="0">
                <a:solidFill>
                  <a:schemeClr val="tx1"/>
                </a:solidFill>
                <a:latin typeface="+mn-lt"/>
                <a:ea typeface="+mn-ea"/>
                <a:cs typeface="+mn-cs"/>
              </a:rPr>
              <a:t>miners</a:t>
            </a:r>
            <a:r>
              <a:rPr lang="it-IT" kern="1200" baseline="0" dirty="0" smtClean="0">
                <a:solidFill>
                  <a:schemeClr val="tx1"/>
                </a:solidFill>
                <a:latin typeface="+mn-lt"/>
                <a:ea typeface="+mn-ea"/>
                <a:cs typeface="+mn-cs"/>
              </a:rPr>
              <a:t> </a:t>
            </a:r>
            <a:r>
              <a:rPr lang="it-IT" kern="1200" baseline="0" dirty="0" err="1" smtClean="0">
                <a:solidFill>
                  <a:schemeClr val="tx1"/>
                </a:solidFill>
                <a:latin typeface="+mn-lt"/>
                <a:ea typeface="+mn-ea"/>
                <a:cs typeface="+mn-cs"/>
              </a:rPr>
              <a:t>proportinal</a:t>
            </a:r>
            <a:r>
              <a:rPr lang="it-IT" kern="1200" baseline="0" dirty="0" smtClean="0">
                <a:solidFill>
                  <a:schemeClr val="tx1"/>
                </a:solidFill>
                <a:latin typeface="+mn-lt"/>
                <a:ea typeface="+mn-ea"/>
                <a:cs typeface="+mn-cs"/>
              </a:rPr>
              <a:t> to </a:t>
            </a:r>
            <a:r>
              <a:rPr lang="it-IT" kern="1200" baseline="0" dirty="0" err="1" smtClean="0">
                <a:solidFill>
                  <a:schemeClr val="tx1"/>
                </a:solidFill>
                <a:latin typeface="+mn-lt"/>
                <a:ea typeface="+mn-ea"/>
                <a:cs typeface="+mn-cs"/>
              </a:rPr>
              <a:t>their</a:t>
            </a:r>
            <a:r>
              <a:rPr lang="it-IT" kern="1200" baseline="0" dirty="0" smtClean="0">
                <a:solidFill>
                  <a:schemeClr val="tx1"/>
                </a:solidFill>
                <a:latin typeface="+mn-lt"/>
                <a:ea typeface="+mn-ea"/>
                <a:cs typeface="+mn-cs"/>
              </a:rPr>
              <a:t> </a:t>
            </a:r>
            <a:r>
              <a:rPr lang="it-IT" kern="1200" baseline="0" dirty="0" err="1" smtClean="0">
                <a:solidFill>
                  <a:schemeClr val="tx1"/>
                </a:solidFill>
                <a:latin typeface="+mn-lt"/>
                <a:ea typeface="+mn-ea"/>
                <a:cs typeface="+mn-cs"/>
              </a:rPr>
              <a:t>power</a:t>
            </a:r>
            <a:r>
              <a:rPr lang="it-IT" kern="1200" baseline="0" dirty="0" smtClean="0">
                <a:solidFill>
                  <a:schemeClr val="tx1"/>
                </a:solidFill>
                <a:latin typeface="+mn-lt"/>
                <a:ea typeface="+mn-ea"/>
                <a:cs typeface="+mn-cs"/>
              </a:rPr>
              <a:t> </a:t>
            </a:r>
            <a:r>
              <a:rPr lang="it-IT" kern="1200" baseline="0" dirty="0" err="1" smtClean="0">
                <a:solidFill>
                  <a:schemeClr val="tx1"/>
                </a:solidFill>
                <a:latin typeface="+mn-lt"/>
                <a:ea typeface="+mn-ea"/>
                <a:cs typeface="+mn-cs"/>
              </a:rPr>
              <a:t>computation</a:t>
            </a:r>
            <a:r>
              <a:rPr lang="it-IT" kern="1200" baseline="0" dirty="0" smtClean="0">
                <a:solidFill>
                  <a:schemeClr val="tx1"/>
                </a:solidFill>
                <a:latin typeface="+mn-lt"/>
                <a:ea typeface="+mn-ea"/>
                <a:cs typeface="+mn-cs"/>
              </a:rPr>
              <a:t>) </a:t>
            </a:r>
          </a:p>
          <a:p>
            <a:pPr marL="1600200" lvl="3" indent="-228600">
              <a:buAutoNum type="arabicPeriod"/>
            </a:pPr>
            <a:r>
              <a:rPr lang="it-IT" kern="1200" baseline="0" dirty="0" smtClean="0">
                <a:solidFill>
                  <a:schemeClr val="tx1"/>
                </a:solidFill>
                <a:latin typeface="+mn-lt"/>
                <a:ea typeface="+mn-ea"/>
                <a:cs typeface="+mn-cs"/>
              </a:rPr>
              <a:t>Call </a:t>
            </a:r>
            <a:r>
              <a:rPr lang="it-IT" kern="1200" baseline="0" dirty="0" err="1" smtClean="0">
                <a:solidFill>
                  <a:schemeClr val="tx1"/>
                </a:solidFill>
                <a:latin typeface="+mn-lt"/>
                <a:ea typeface="+mn-ea"/>
                <a:cs typeface="+mn-cs"/>
              </a:rPr>
              <a:t>Stack</a:t>
            </a:r>
            <a:r>
              <a:rPr lang="it-IT" kern="1200" baseline="0" dirty="0" smtClean="0">
                <a:solidFill>
                  <a:schemeClr val="tx1"/>
                </a:solidFill>
                <a:latin typeface="+mn-lt"/>
                <a:ea typeface="+mn-ea"/>
                <a:cs typeface="+mn-cs"/>
              </a:rPr>
              <a:t> </a:t>
            </a:r>
            <a:r>
              <a:rPr lang="it-IT" kern="1200" baseline="0" dirty="0" err="1" smtClean="0">
                <a:solidFill>
                  <a:schemeClr val="tx1"/>
                </a:solidFill>
                <a:latin typeface="+mn-lt"/>
                <a:ea typeface="+mn-ea"/>
                <a:cs typeface="+mn-cs"/>
              </a:rPr>
              <a:t>is</a:t>
            </a:r>
            <a:r>
              <a:rPr lang="it-IT" kern="1200" baseline="0" dirty="0" smtClean="0">
                <a:solidFill>
                  <a:schemeClr val="tx1"/>
                </a:solidFill>
                <a:latin typeface="+mn-lt"/>
                <a:ea typeface="+mn-ea"/>
                <a:cs typeface="+mn-cs"/>
              </a:rPr>
              <a:t> full</a:t>
            </a:r>
          </a:p>
          <a:p>
            <a:pPr marL="1600200" lvl="3" indent="-228600">
              <a:buAutoNum type="arabicPeriod"/>
            </a:pPr>
            <a:r>
              <a:rPr lang="it-IT" kern="1200" baseline="0" dirty="0" smtClean="0">
                <a:solidFill>
                  <a:schemeClr val="tx1"/>
                </a:solidFill>
                <a:latin typeface="+mn-lt"/>
                <a:ea typeface="+mn-ea"/>
                <a:cs typeface="+mn-cs"/>
              </a:rPr>
              <a:t>Balance of DAO </a:t>
            </a:r>
            <a:r>
              <a:rPr lang="it-IT" kern="1200" baseline="0" dirty="0" err="1" smtClean="0">
                <a:solidFill>
                  <a:schemeClr val="tx1"/>
                </a:solidFill>
                <a:latin typeface="+mn-lt"/>
                <a:ea typeface="+mn-ea"/>
                <a:cs typeface="+mn-cs"/>
              </a:rPr>
              <a:t>becomes</a:t>
            </a:r>
            <a:r>
              <a:rPr lang="it-IT" kern="1200" baseline="0" dirty="0" smtClean="0">
                <a:solidFill>
                  <a:schemeClr val="tx1"/>
                </a:solidFill>
                <a:latin typeface="+mn-lt"/>
                <a:ea typeface="+mn-ea"/>
                <a:cs typeface="+mn-cs"/>
              </a:rPr>
              <a:t> 0 </a:t>
            </a:r>
          </a:p>
          <a:p>
            <a:pPr marL="1600200" lvl="3" indent="-228600">
              <a:buAutoNum type="arabicPeriod"/>
            </a:pPr>
            <a:endParaRPr lang="it-IT" kern="1200" baseline="0" dirty="0" smtClean="0">
              <a:solidFill>
                <a:schemeClr val="tx1"/>
              </a:solidFill>
              <a:latin typeface="+mn-lt"/>
              <a:ea typeface="+mn-ea"/>
              <a:cs typeface="+mn-cs"/>
            </a:endParaRPr>
          </a:p>
          <a:p>
            <a:pPr marL="1600200" lvl="3" indent="-228600">
              <a:buAutoNum type="arabicPeriod"/>
            </a:pPr>
            <a:r>
              <a:rPr lang="it-IT" kern="1200" baseline="0" dirty="0" smtClean="0">
                <a:solidFill>
                  <a:schemeClr val="tx1"/>
                </a:solidFill>
                <a:latin typeface="+mn-lt"/>
                <a:ea typeface="+mn-ea"/>
                <a:cs typeface="+mn-cs"/>
              </a:rPr>
              <a:t>THIS IS REQUIRE BECAUSE THE LINE 10 </a:t>
            </a:r>
            <a:r>
              <a:rPr lang="it-IT" kern="1200" baseline="0" dirty="0" err="1" smtClean="0">
                <a:solidFill>
                  <a:schemeClr val="tx1"/>
                </a:solidFill>
                <a:latin typeface="+mn-lt"/>
                <a:ea typeface="+mn-ea"/>
                <a:cs typeface="+mn-cs"/>
              </a:rPr>
              <a:t>does</a:t>
            </a:r>
            <a:r>
              <a:rPr lang="it-IT" kern="1200" baseline="0" dirty="0" smtClean="0">
                <a:solidFill>
                  <a:schemeClr val="tx1"/>
                </a:solidFill>
                <a:latin typeface="+mn-lt"/>
                <a:ea typeface="+mn-ea"/>
                <a:cs typeface="+mn-cs"/>
              </a:rPr>
              <a:t> </a:t>
            </a:r>
            <a:r>
              <a:rPr lang="it-IT" kern="1200" baseline="0" dirty="0" err="1" smtClean="0">
                <a:solidFill>
                  <a:schemeClr val="tx1"/>
                </a:solidFill>
                <a:latin typeface="+mn-lt"/>
                <a:ea typeface="+mn-ea"/>
                <a:cs typeface="+mn-cs"/>
              </a:rPr>
              <a:t>not</a:t>
            </a:r>
            <a:r>
              <a:rPr lang="it-IT" kern="1200" baseline="0" dirty="0" smtClean="0">
                <a:solidFill>
                  <a:schemeClr val="tx1"/>
                </a:solidFill>
                <a:latin typeface="+mn-lt"/>
                <a:ea typeface="+mn-ea"/>
                <a:cs typeface="+mn-cs"/>
              </a:rPr>
              <a:t> </a:t>
            </a:r>
            <a:r>
              <a:rPr lang="it-IT" kern="1200" baseline="0" dirty="0" err="1" smtClean="0">
                <a:solidFill>
                  <a:schemeClr val="tx1"/>
                </a:solidFill>
                <a:latin typeface="+mn-lt"/>
                <a:ea typeface="+mn-ea"/>
                <a:cs typeface="+mn-cs"/>
              </a:rPr>
              <a:t>have</a:t>
            </a:r>
            <a:r>
              <a:rPr lang="it-IT" kern="1200" baseline="0" dirty="0" smtClean="0">
                <a:solidFill>
                  <a:schemeClr val="tx1"/>
                </a:solidFill>
                <a:latin typeface="+mn-lt"/>
                <a:ea typeface="+mn-ea"/>
                <a:cs typeface="+mn-cs"/>
              </a:rPr>
              <a:t> to be </a:t>
            </a:r>
            <a:r>
              <a:rPr lang="it-IT" kern="1200" baseline="0" dirty="0" err="1" smtClean="0">
                <a:solidFill>
                  <a:schemeClr val="tx1"/>
                </a:solidFill>
                <a:latin typeface="+mn-lt"/>
                <a:ea typeface="+mn-ea"/>
                <a:cs typeface="+mn-cs"/>
              </a:rPr>
              <a:t>executed</a:t>
            </a:r>
            <a:r>
              <a:rPr lang="it-IT" kern="1200" baseline="0" dirty="0" smtClean="0">
                <a:solidFill>
                  <a:schemeClr val="tx1"/>
                </a:solidFill>
                <a:latin typeface="+mn-lt"/>
                <a:ea typeface="+mn-ea"/>
                <a:cs typeface="+mn-cs"/>
              </a:rPr>
              <a:t> in </a:t>
            </a:r>
            <a:r>
              <a:rPr lang="it-IT" kern="1200" baseline="0" dirty="0" err="1" smtClean="0">
                <a:solidFill>
                  <a:schemeClr val="tx1"/>
                </a:solidFill>
                <a:latin typeface="+mn-lt"/>
                <a:ea typeface="+mn-ea"/>
                <a:cs typeface="+mn-cs"/>
              </a:rPr>
              <a:t>order</a:t>
            </a:r>
            <a:r>
              <a:rPr lang="it-IT" kern="1200" baseline="0" dirty="0" smtClean="0">
                <a:solidFill>
                  <a:schemeClr val="tx1"/>
                </a:solidFill>
                <a:latin typeface="+mn-lt"/>
                <a:ea typeface="+mn-ea"/>
                <a:cs typeface="+mn-cs"/>
              </a:rPr>
              <a:t> to </a:t>
            </a:r>
            <a:r>
              <a:rPr lang="it-IT" kern="1200" baseline="0" dirty="0" err="1" smtClean="0">
                <a:solidFill>
                  <a:schemeClr val="tx1"/>
                </a:solidFill>
                <a:latin typeface="+mn-lt"/>
                <a:ea typeface="+mn-ea"/>
                <a:cs typeface="+mn-cs"/>
              </a:rPr>
              <a:t>keep</a:t>
            </a:r>
            <a:r>
              <a:rPr lang="it-IT" kern="1200" baseline="0" dirty="0" smtClean="0">
                <a:solidFill>
                  <a:schemeClr val="tx1"/>
                </a:solidFill>
                <a:latin typeface="+mn-lt"/>
                <a:ea typeface="+mn-ea"/>
                <a:cs typeface="+mn-cs"/>
              </a:rPr>
              <a:t> the </a:t>
            </a:r>
            <a:r>
              <a:rPr lang="it-IT" kern="1200" baseline="0" dirty="0" err="1" smtClean="0">
                <a:solidFill>
                  <a:schemeClr val="tx1"/>
                </a:solidFill>
                <a:latin typeface="+mn-lt"/>
                <a:ea typeface="+mn-ea"/>
                <a:cs typeface="+mn-cs"/>
              </a:rPr>
              <a:t>money</a:t>
            </a:r>
            <a:r>
              <a:rPr lang="it-IT" kern="1200" baseline="0" dirty="0" smtClean="0">
                <a:solidFill>
                  <a:schemeClr val="tx1"/>
                </a:solidFill>
                <a:latin typeface="+mn-lt"/>
                <a:ea typeface="+mn-ea"/>
                <a:cs typeface="+mn-cs"/>
              </a:rPr>
              <a:t> on the </a:t>
            </a:r>
            <a:r>
              <a:rPr lang="it-IT" kern="1200" baseline="0" dirty="0" err="1" smtClean="0">
                <a:solidFill>
                  <a:schemeClr val="tx1"/>
                </a:solidFill>
                <a:latin typeface="+mn-lt"/>
                <a:ea typeface="+mn-ea"/>
                <a:cs typeface="+mn-cs"/>
              </a:rPr>
              <a:t>contract</a:t>
            </a:r>
            <a:endParaRPr lang="it-IT" kern="1200" baseline="0" dirty="0" smtClean="0">
              <a:solidFill>
                <a:schemeClr val="tx1"/>
              </a:solidFill>
              <a:latin typeface="+mn-lt"/>
              <a:ea typeface="+mn-ea"/>
              <a:cs typeface="+mn-cs"/>
            </a:endParaRPr>
          </a:p>
          <a:p>
            <a:pPr marL="685800" lvl="1" indent="-228600">
              <a:buAutoNum type="arabicPeriod"/>
            </a:pPr>
            <a:endParaRPr lang="it-IT" kern="1200" baseline="0" dirty="0" smtClean="0">
              <a:solidFill>
                <a:schemeClr val="tx1"/>
              </a:solidFill>
              <a:latin typeface="+mn-lt"/>
              <a:ea typeface="+mn-ea"/>
              <a:cs typeface="+mn-cs"/>
            </a:endParaRPr>
          </a:p>
          <a:p>
            <a:pPr marL="685800" lvl="1" indent="-228600">
              <a:buAutoNum type="arabicPeriod"/>
            </a:pPr>
            <a:endParaRPr lang="it-IT" kern="1200" baseline="0" dirty="0" smtClean="0">
              <a:solidFill>
                <a:schemeClr val="tx1"/>
              </a:solidFill>
              <a:latin typeface="+mn-lt"/>
              <a:ea typeface="+mn-ea"/>
              <a:cs typeface="+mn-cs"/>
            </a:endParaRPr>
          </a:p>
          <a:p>
            <a:pPr marL="685800" lvl="1" indent="-228600">
              <a:buAutoNum type="arabicPeriod"/>
            </a:pPr>
            <a:endParaRPr lang="it-IT" kern="1200" baseline="0" dirty="0" smtClean="0">
              <a:solidFill>
                <a:schemeClr val="tx1"/>
              </a:solidFill>
              <a:latin typeface="+mn-lt"/>
              <a:ea typeface="+mn-ea"/>
              <a:cs typeface="+mn-cs"/>
            </a:endParaRPr>
          </a:p>
          <a:p>
            <a:pPr marL="685800" lvl="1" indent="-228600">
              <a:buAutoNum type="arabicPeriod"/>
            </a:pPr>
            <a:endParaRPr lang="en-GB" baseline="0" dirty="0" smtClean="0"/>
          </a:p>
          <a:p>
            <a:pPr marL="685800" lvl="1" indent="-228600">
              <a:buAutoNum type="arabicPeriod"/>
            </a:pPr>
            <a:endParaRPr lang="en-GB" baseline="0" dirty="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23</a:t>
            </a:fld>
            <a:endParaRPr lang="en-GB"/>
          </a:p>
        </p:txBody>
      </p:sp>
    </p:spTree>
    <p:extLst>
      <p:ext uri="{BB962C8B-B14F-4D97-AF65-F5344CB8AC3E}">
        <p14:creationId xmlns:p14="http://schemas.microsoft.com/office/powerpoint/2010/main" val="184306741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228600" indent="-228600">
              <a:buFont typeface="+mj-lt"/>
              <a:buAutoNum type="arabicPeriod"/>
            </a:pPr>
            <a:r>
              <a:rPr lang="it-IT" sz="1200" b="1" kern="1200" dirty="0" err="1" smtClean="0">
                <a:solidFill>
                  <a:schemeClr val="tx1"/>
                </a:solidFill>
                <a:latin typeface="+mn-lt"/>
                <a:ea typeface="+mn-ea"/>
                <a:cs typeface="+mn-cs"/>
              </a:rPr>
              <a:t>It's</a:t>
            </a:r>
            <a:r>
              <a:rPr lang="it-IT" sz="1200" b="1" kern="1200" dirty="0" smtClean="0">
                <a:solidFill>
                  <a:schemeClr val="tx1"/>
                </a:solidFill>
                <a:latin typeface="+mn-lt"/>
                <a:ea typeface="+mn-ea"/>
                <a:cs typeface="+mn-cs"/>
              </a:rPr>
              <a:t> </a:t>
            </a:r>
            <a:r>
              <a:rPr lang="it-IT" sz="1200" b="1" kern="1200" dirty="0" err="1" smtClean="0">
                <a:solidFill>
                  <a:schemeClr val="tx1"/>
                </a:solidFill>
                <a:latin typeface="+mn-lt"/>
                <a:ea typeface="+mn-ea"/>
                <a:cs typeface="+mn-cs"/>
              </a:rPr>
              <a:t>unlikely</a:t>
            </a:r>
            <a:r>
              <a:rPr lang="it-IT" sz="1200" b="1" kern="1200" dirty="0" smtClean="0">
                <a:solidFill>
                  <a:schemeClr val="tx1"/>
                </a:solidFill>
                <a:latin typeface="+mn-lt"/>
                <a:ea typeface="+mn-ea"/>
                <a:cs typeface="+mn-cs"/>
              </a:rPr>
              <a:t> The DAO </a:t>
            </a:r>
            <a:r>
              <a:rPr lang="it-IT" sz="1200" b="1" kern="1200" dirty="0" err="1" smtClean="0">
                <a:solidFill>
                  <a:schemeClr val="tx1"/>
                </a:solidFill>
                <a:latin typeface="+mn-lt"/>
                <a:ea typeface="+mn-ea"/>
                <a:cs typeface="+mn-cs"/>
              </a:rPr>
              <a:t>will</a:t>
            </a:r>
            <a:r>
              <a:rPr lang="it-IT" sz="1200" b="1" kern="1200" dirty="0" smtClean="0">
                <a:solidFill>
                  <a:schemeClr val="tx1"/>
                </a:solidFill>
                <a:latin typeface="+mn-lt"/>
                <a:ea typeface="+mn-ea"/>
                <a:cs typeface="+mn-cs"/>
              </a:rPr>
              <a:t> </a:t>
            </a:r>
            <a:r>
              <a:rPr lang="it-IT" sz="1200" b="1" kern="1200" dirty="0" err="1" smtClean="0">
                <a:solidFill>
                  <a:schemeClr val="tx1"/>
                </a:solidFill>
                <a:latin typeface="+mn-lt"/>
                <a:ea typeface="+mn-ea"/>
                <a:cs typeface="+mn-cs"/>
              </a:rPr>
              <a:t>ever</a:t>
            </a:r>
            <a:r>
              <a:rPr lang="it-IT" sz="1200" b="1" kern="1200" dirty="0" smtClean="0">
                <a:solidFill>
                  <a:schemeClr val="tx1"/>
                </a:solidFill>
                <a:latin typeface="+mn-lt"/>
                <a:ea typeface="+mn-ea"/>
                <a:cs typeface="+mn-cs"/>
              </a:rPr>
              <a:t> </a:t>
            </a:r>
            <a:r>
              <a:rPr lang="it-IT" sz="1200" b="1" kern="1200" dirty="0" err="1" smtClean="0">
                <a:solidFill>
                  <a:schemeClr val="tx1"/>
                </a:solidFill>
                <a:latin typeface="+mn-lt"/>
                <a:ea typeface="+mn-ea"/>
                <a:cs typeface="+mn-cs"/>
              </a:rPr>
              <a:t>recover</a:t>
            </a:r>
            <a:r>
              <a:rPr lang="it-IT" sz="1200" b="1" kern="1200" dirty="0" smtClean="0">
                <a:solidFill>
                  <a:schemeClr val="tx1"/>
                </a:solidFill>
                <a:latin typeface="+mn-lt"/>
                <a:ea typeface="+mn-ea"/>
                <a:cs typeface="+mn-cs"/>
              </a:rPr>
              <a:t> from the </a:t>
            </a:r>
            <a:r>
              <a:rPr lang="it-IT" sz="1200" b="1" kern="1200" dirty="0" err="1" smtClean="0">
                <a:solidFill>
                  <a:schemeClr val="tx1"/>
                </a:solidFill>
                <a:latin typeface="+mn-lt"/>
                <a:ea typeface="+mn-ea"/>
                <a:cs typeface="+mn-cs"/>
              </a:rPr>
              <a:t>attack</a:t>
            </a:r>
            <a:r>
              <a:rPr lang="it-IT" sz="1200" b="1" kern="1200" dirty="0" smtClean="0">
                <a:solidFill>
                  <a:schemeClr val="tx1"/>
                </a:solidFill>
                <a:latin typeface="+mn-lt"/>
                <a:ea typeface="+mn-ea"/>
                <a:cs typeface="+mn-cs"/>
              </a:rPr>
              <a:t>. </a:t>
            </a:r>
            <a:r>
              <a:rPr lang="it-IT" sz="1200" b="1" kern="1200" dirty="0" err="1" smtClean="0">
                <a:solidFill>
                  <a:schemeClr val="tx1"/>
                </a:solidFill>
                <a:latin typeface="+mn-lt"/>
                <a:ea typeface="+mn-ea"/>
                <a:cs typeface="+mn-cs"/>
              </a:rPr>
              <a:t>However</a:t>
            </a:r>
            <a:r>
              <a:rPr lang="it-IT" sz="1200" b="1" kern="1200" dirty="0" smtClean="0">
                <a:solidFill>
                  <a:schemeClr val="tx1"/>
                </a:solidFill>
                <a:latin typeface="+mn-lt"/>
                <a:ea typeface="+mn-ea"/>
                <a:cs typeface="+mn-cs"/>
              </a:rPr>
              <a:t> the </a:t>
            </a:r>
            <a:r>
              <a:rPr lang="it-IT" sz="1200" b="1" kern="1200" dirty="0" err="1" smtClean="0">
                <a:solidFill>
                  <a:schemeClr val="tx1"/>
                </a:solidFill>
                <a:latin typeface="+mn-lt"/>
                <a:ea typeface="+mn-ea"/>
                <a:cs typeface="+mn-cs"/>
              </a:rPr>
              <a:t>Ethereum</a:t>
            </a:r>
            <a:r>
              <a:rPr lang="it-IT" sz="1200" b="1" kern="1200" dirty="0" smtClean="0">
                <a:solidFill>
                  <a:schemeClr val="tx1"/>
                </a:solidFill>
                <a:latin typeface="+mn-lt"/>
                <a:ea typeface="+mn-ea"/>
                <a:cs typeface="+mn-cs"/>
              </a:rPr>
              <a:t> network and </a:t>
            </a:r>
            <a:r>
              <a:rPr lang="it-IT" sz="1200" b="1" kern="1200" dirty="0" err="1" smtClean="0">
                <a:solidFill>
                  <a:schemeClr val="tx1"/>
                </a:solidFill>
                <a:latin typeface="+mn-lt"/>
                <a:ea typeface="+mn-ea"/>
                <a:cs typeface="+mn-cs"/>
              </a:rPr>
              <a:t>blockchain</a:t>
            </a:r>
            <a:r>
              <a:rPr lang="it-IT" sz="1200" b="1" kern="1200" dirty="0" smtClean="0">
                <a:solidFill>
                  <a:schemeClr val="tx1"/>
                </a:solidFill>
                <a:latin typeface="+mn-lt"/>
                <a:ea typeface="+mn-ea"/>
                <a:cs typeface="+mn-cs"/>
              </a:rPr>
              <a:t> </a:t>
            </a:r>
            <a:r>
              <a:rPr lang="it-IT" sz="1200" b="1" kern="1200" dirty="0" err="1" smtClean="0">
                <a:solidFill>
                  <a:schemeClr val="tx1"/>
                </a:solidFill>
                <a:latin typeface="+mn-lt"/>
                <a:ea typeface="+mn-ea"/>
                <a:cs typeface="+mn-cs"/>
              </a:rPr>
              <a:t>technology</a:t>
            </a:r>
            <a:r>
              <a:rPr lang="it-IT" sz="1200" b="1" kern="1200" dirty="0" smtClean="0">
                <a:solidFill>
                  <a:schemeClr val="tx1"/>
                </a:solidFill>
                <a:latin typeface="+mn-lt"/>
                <a:ea typeface="+mn-ea"/>
                <a:cs typeface="+mn-cs"/>
              </a:rPr>
              <a:t> in general can </a:t>
            </a:r>
            <a:r>
              <a:rPr lang="it-IT" sz="1200" b="1" kern="1200" dirty="0" err="1" smtClean="0">
                <a:solidFill>
                  <a:schemeClr val="tx1"/>
                </a:solidFill>
                <a:latin typeface="+mn-lt"/>
                <a:ea typeface="+mn-ea"/>
                <a:cs typeface="+mn-cs"/>
              </a:rPr>
              <a:t>learn</a:t>
            </a:r>
            <a:r>
              <a:rPr lang="it-IT" sz="1200" b="1" kern="1200" dirty="0" smtClean="0">
                <a:solidFill>
                  <a:schemeClr val="tx1"/>
                </a:solidFill>
                <a:latin typeface="+mn-lt"/>
                <a:ea typeface="+mn-ea"/>
                <a:cs typeface="+mn-cs"/>
              </a:rPr>
              <a:t> from </a:t>
            </a:r>
            <a:r>
              <a:rPr lang="it-IT" sz="1200" b="1" kern="1200" dirty="0" err="1" smtClean="0">
                <a:solidFill>
                  <a:schemeClr val="tx1"/>
                </a:solidFill>
                <a:latin typeface="+mn-lt"/>
                <a:ea typeface="+mn-ea"/>
                <a:cs typeface="+mn-cs"/>
              </a:rPr>
              <a:t>their</a:t>
            </a:r>
            <a:r>
              <a:rPr lang="it-IT" sz="1200" b="1" kern="1200" dirty="0" smtClean="0">
                <a:solidFill>
                  <a:schemeClr val="tx1"/>
                </a:solidFill>
                <a:latin typeface="+mn-lt"/>
                <a:ea typeface="+mn-ea"/>
                <a:cs typeface="+mn-cs"/>
              </a:rPr>
              <a:t> </a:t>
            </a:r>
            <a:r>
              <a:rPr lang="it-IT" sz="1200" b="1" kern="1200" dirty="0" err="1" smtClean="0">
                <a:solidFill>
                  <a:schemeClr val="tx1"/>
                </a:solidFill>
                <a:latin typeface="+mn-lt"/>
                <a:ea typeface="+mn-ea"/>
                <a:cs typeface="+mn-cs"/>
              </a:rPr>
              <a:t>errors</a:t>
            </a:r>
            <a:r>
              <a:rPr lang="it-IT" sz="1200" b="1" kern="1200" dirty="0" smtClean="0">
                <a:solidFill>
                  <a:schemeClr val="tx1"/>
                </a:solidFill>
                <a:latin typeface="+mn-lt"/>
                <a:ea typeface="+mn-ea"/>
                <a:cs typeface="+mn-cs"/>
              </a:rPr>
              <a:t> and </a:t>
            </a:r>
            <a:r>
              <a:rPr lang="it-IT" sz="1200" b="1" kern="1200" dirty="0" err="1" smtClean="0">
                <a:solidFill>
                  <a:schemeClr val="tx1"/>
                </a:solidFill>
                <a:latin typeface="+mn-lt"/>
                <a:ea typeface="+mn-ea"/>
                <a:cs typeface="+mn-cs"/>
              </a:rPr>
              <a:t>prevent</a:t>
            </a:r>
            <a:r>
              <a:rPr lang="it-IT" sz="1200" b="1" kern="1200" dirty="0" smtClean="0">
                <a:solidFill>
                  <a:schemeClr val="tx1"/>
                </a:solidFill>
                <a:latin typeface="+mn-lt"/>
                <a:ea typeface="+mn-ea"/>
                <a:cs typeface="+mn-cs"/>
              </a:rPr>
              <a:t> future </a:t>
            </a:r>
            <a:r>
              <a:rPr lang="it-IT" sz="1200" b="1" kern="1200" dirty="0" err="1" smtClean="0">
                <a:solidFill>
                  <a:schemeClr val="tx1"/>
                </a:solidFill>
                <a:latin typeface="+mn-lt"/>
                <a:ea typeface="+mn-ea"/>
                <a:cs typeface="+mn-cs"/>
              </a:rPr>
              <a:t>attacks</a:t>
            </a:r>
            <a:r>
              <a:rPr lang="it-IT" sz="1200" b="1" kern="1200" dirty="0" smtClean="0">
                <a:solidFill>
                  <a:schemeClr val="tx1"/>
                </a:solidFill>
                <a:latin typeface="+mn-lt"/>
                <a:ea typeface="+mn-ea"/>
                <a:cs typeface="+mn-cs"/>
              </a:rPr>
              <a:t> </a:t>
            </a:r>
            <a:endParaRPr lang="it-IT" sz="1200" b="0" kern="1200" dirty="0" smtClean="0">
              <a:solidFill>
                <a:schemeClr val="tx1"/>
              </a:solidFill>
              <a:latin typeface="+mn-lt"/>
              <a:ea typeface="+mn-ea"/>
              <a:cs typeface="+mn-cs"/>
            </a:endParaRPr>
          </a:p>
          <a:p>
            <a:pPr marL="228600" indent="-228600">
              <a:buFont typeface="+mj-lt"/>
              <a:buAutoNum type="arabicPeriod"/>
            </a:pPr>
            <a:endParaRPr lang="it-IT" sz="1200" b="0" kern="1200" dirty="0" smtClean="0">
              <a:solidFill>
                <a:schemeClr val="tx1"/>
              </a:solidFill>
              <a:latin typeface="+mn-lt"/>
              <a:ea typeface="+mn-ea"/>
              <a:cs typeface="+mn-cs"/>
            </a:endParaRPr>
          </a:p>
          <a:p>
            <a:pPr marL="228600" indent="-228600">
              <a:buFont typeface="+mj-lt"/>
              <a:buAutoNum type="arabicPeriod"/>
            </a:pPr>
            <a:r>
              <a:rPr lang="it-IT" sz="1200" b="0" kern="1200" dirty="0" smtClean="0">
                <a:solidFill>
                  <a:schemeClr val="tx1"/>
                </a:solidFill>
                <a:latin typeface="+mn-lt"/>
                <a:ea typeface="+mn-ea"/>
                <a:cs typeface="+mn-cs"/>
              </a:rPr>
              <a:t>The community </a:t>
            </a:r>
            <a:r>
              <a:rPr lang="it-IT" sz="1200" b="0" kern="1200" dirty="0" err="1" smtClean="0">
                <a:solidFill>
                  <a:schemeClr val="tx1"/>
                </a:solidFill>
                <a:latin typeface="+mn-lt"/>
                <a:ea typeface="+mn-ea"/>
                <a:cs typeface="+mn-cs"/>
              </a:rPr>
              <a:t>had</a:t>
            </a:r>
            <a:r>
              <a:rPr lang="it-IT" sz="1200" b="0" kern="1200" dirty="0" smtClean="0">
                <a:solidFill>
                  <a:schemeClr val="tx1"/>
                </a:solidFill>
                <a:latin typeface="+mn-lt"/>
                <a:ea typeface="+mn-ea"/>
                <a:cs typeface="+mn-cs"/>
              </a:rPr>
              <a:t> </a:t>
            </a:r>
            <a:r>
              <a:rPr lang="it-IT" sz="1200" b="0" kern="1200" dirty="0" err="1" smtClean="0">
                <a:solidFill>
                  <a:schemeClr val="tx1"/>
                </a:solidFill>
                <a:latin typeface="+mn-lt"/>
                <a:ea typeface="+mn-ea"/>
                <a:cs typeface="+mn-cs"/>
              </a:rPr>
              <a:t>two</a:t>
            </a:r>
            <a:r>
              <a:rPr lang="it-IT" sz="1200" b="0" kern="1200" dirty="0" smtClean="0">
                <a:solidFill>
                  <a:schemeClr val="tx1"/>
                </a:solidFill>
                <a:latin typeface="+mn-lt"/>
                <a:ea typeface="+mn-ea"/>
                <a:cs typeface="+mn-cs"/>
              </a:rPr>
              <a:t> </a:t>
            </a:r>
            <a:r>
              <a:rPr lang="it-IT" sz="1200" b="0" kern="1200" dirty="0" err="1" smtClean="0">
                <a:solidFill>
                  <a:schemeClr val="tx1"/>
                </a:solidFill>
                <a:latin typeface="+mn-lt"/>
                <a:ea typeface="+mn-ea"/>
                <a:cs typeface="+mn-cs"/>
              </a:rPr>
              <a:t>choices</a:t>
            </a:r>
            <a:r>
              <a:rPr lang="it-IT" sz="1200" b="0" kern="1200" dirty="0" smtClean="0">
                <a:solidFill>
                  <a:schemeClr val="tx1"/>
                </a:solidFill>
                <a:latin typeface="+mn-lt"/>
                <a:ea typeface="+mn-ea"/>
                <a:cs typeface="+mn-cs"/>
              </a:rPr>
              <a:t> to </a:t>
            </a:r>
            <a:r>
              <a:rPr lang="it-IT" sz="1200" b="0" kern="1200" dirty="0" err="1" smtClean="0">
                <a:solidFill>
                  <a:schemeClr val="tx1"/>
                </a:solidFill>
                <a:latin typeface="+mn-lt"/>
                <a:ea typeface="+mn-ea"/>
                <a:cs typeface="+mn-cs"/>
              </a:rPr>
              <a:t>suppress</a:t>
            </a:r>
            <a:r>
              <a:rPr lang="it-IT" sz="1200" b="0" kern="1200" dirty="0" smtClean="0">
                <a:solidFill>
                  <a:schemeClr val="tx1"/>
                </a:solidFill>
                <a:latin typeface="+mn-lt"/>
                <a:ea typeface="+mn-ea"/>
                <a:cs typeface="+mn-cs"/>
              </a:rPr>
              <a:t> the </a:t>
            </a:r>
            <a:r>
              <a:rPr lang="it-IT" sz="1200" b="0" kern="1200" dirty="0" err="1" smtClean="0">
                <a:solidFill>
                  <a:schemeClr val="tx1"/>
                </a:solidFill>
                <a:latin typeface="+mn-lt"/>
                <a:ea typeface="+mn-ea"/>
                <a:cs typeface="+mn-cs"/>
              </a:rPr>
              <a:t>attack</a:t>
            </a:r>
            <a:endParaRPr lang="it-IT" sz="1200" b="0" kern="1200" dirty="0" smtClean="0">
              <a:solidFill>
                <a:schemeClr val="tx1"/>
              </a:solidFill>
              <a:latin typeface="+mn-lt"/>
              <a:ea typeface="+mn-ea"/>
              <a:cs typeface="+mn-cs"/>
            </a:endParaRPr>
          </a:p>
          <a:p>
            <a:pPr marL="685800" lvl="1" indent="-228600">
              <a:buFont typeface="+mj-lt"/>
              <a:buAutoNum type="arabicPeriod"/>
            </a:pPr>
            <a:r>
              <a:rPr lang="it-IT" sz="1200" b="0" kern="1200" dirty="0" smtClean="0">
                <a:solidFill>
                  <a:schemeClr val="tx1"/>
                </a:solidFill>
                <a:latin typeface="+mn-lt"/>
                <a:ea typeface="+mn-ea"/>
                <a:cs typeface="+mn-cs"/>
              </a:rPr>
              <a:t>the first </a:t>
            </a:r>
            <a:r>
              <a:rPr lang="it-IT" sz="1200" b="0" kern="1200" dirty="0" err="1" smtClean="0">
                <a:solidFill>
                  <a:schemeClr val="tx1"/>
                </a:solidFill>
                <a:latin typeface="+mn-lt"/>
                <a:ea typeface="+mn-ea"/>
                <a:cs typeface="+mn-cs"/>
              </a:rPr>
              <a:t>one</a:t>
            </a:r>
            <a:r>
              <a:rPr lang="it-IT" sz="1200" b="0" kern="1200" dirty="0" smtClean="0">
                <a:solidFill>
                  <a:schemeClr val="tx1"/>
                </a:solidFill>
                <a:latin typeface="+mn-lt"/>
                <a:ea typeface="+mn-ea"/>
                <a:cs typeface="+mn-cs"/>
              </a:rPr>
              <a:t> </a:t>
            </a:r>
            <a:r>
              <a:rPr lang="it-IT" sz="1200" b="0" kern="1200" dirty="0" err="1" smtClean="0">
                <a:solidFill>
                  <a:schemeClr val="tx1"/>
                </a:solidFill>
                <a:latin typeface="+mn-lt"/>
                <a:ea typeface="+mn-ea"/>
                <a:cs typeface="+mn-cs"/>
              </a:rPr>
              <a:t>was</a:t>
            </a:r>
            <a:r>
              <a:rPr lang="it-IT" sz="1200" b="0" kern="1200" dirty="0" smtClean="0">
                <a:solidFill>
                  <a:schemeClr val="tx1"/>
                </a:solidFill>
                <a:latin typeface="+mn-lt"/>
                <a:ea typeface="+mn-ea"/>
                <a:cs typeface="+mn-cs"/>
              </a:rPr>
              <a:t> a a Soft </a:t>
            </a:r>
            <a:r>
              <a:rPr lang="it-IT" sz="1200" b="0" kern="1200" dirty="0" err="1" smtClean="0">
                <a:solidFill>
                  <a:schemeClr val="tx1"/>
                </a:solidFill>
                <a:latin typeface="+mn-lt"/>
                <a:ea typeface="+mn-ea"/>
                <a:cs typeface="+mn-cs"/>
              </a:rPr>
              <a:t>fork</a:t>
            </a:r>
            <a:r>
              <a:rPr lang="it-IT" sz="1200" b="0" kern="1200" dirty="0" smtClean="0">
                <a:solidFill>
                  <a:schemeClr val="tx1"/>
                </a:solidFill>
                <a:latin typeface="+mn-lt"/>
                <a:ea typeface="+mn-ea"/>
                <a:cs typeface="+mn-cs"/>
              </a:rPr>
              <a:t> </a:t>
            </a:r>
            <a:r>
              <a:rPr lang="it-IT" sz="1200" b="0" kern="1200" dirty="0" err="1" smtClean="0">
                <a:solidFill>
                  <a:schemeClr val="tx1"/>
                </a:solidFill>
                <a:latin typeface="+mn-lt"/>
                <a:ea typeface="+mn-ea"/>
                <a:cs typeface="+mn-cs"/>
              </a:rPr>
              <a:t>where</a:t>
            </a:r>
            <a:r>
              <a:rPr lang="it-IT" sz="1200" b="0" kern="1200" dirty="0" smtClean="0">
                <a:solidFill>
                  <a:schemeClr val="tx1"/>
                </a:solidFill>
                <a:latin typeface="+mn-lt"/>
                <a:ea typeface="+mn-ea"/>
                <a:cs typeface="+mn-cs"/>
              </a:rPr>
              <a:t> the </a:t>
            </a:r>
            <a:r>
              <a:rPr lang="it-IT" sz="1200" b="0" kern="1200" dirty="0" err="1" smtClean="0">
                <a:solidFill>
                  <a:schemeClr val="tx1"/>
                </a:solidFill>
                <a:latin typeface="+mn-lt"/>
                <a:ea typeface="+mn-ea"/>
                <a:cs typeface="+mn-cs"/>
              </a:rPr>
              <a:t>intention</a:t>
            </a:r>
            <a:r>
              <a:rPr lang="it-IT" sz="1200" b="0" kern="1200" dirty="0" smtClean="0">
                <a:solidFill>
                  <a:schemeClr val="tx1"/>
                </a:solidFill>
                <a:latin typeface="+mn-lt"/>
                <a:ea typeface="+mn-ea"/>
                <a:cs typeface="+mn-cs"/>
              </a:rPr>
              <a:t> </a:t>
            </a:r>
            <a:r>
              <a:rPr lang="it-IT" sz="1200" b="0" kern="1200" dirty="0" err="1" smtClean="0">
                <a:solidFill>
                  <a:schemeClr val="tx1"/>
                </a:solidFill>
                <a:latin typeface="+mn-lt"/>
                <a:ea typeface="+mn-ea"/>
                <a:cs typeface="+mn-cs"/>
              </a:rPr>
              <a:t>was</a:t>
            </a:r>
            <a:r>
              <a:rPr lang="it-IT" sz="1200" b="0" kern="1200" dirty="0" smtClean="0">
                <a:solidFill>
                  <a:schemeClr val="tx1"/>
                </a:solidFill>
                <a:latin typeface="+mn-lt"/>
                <a:ea typeface="+mn-ea"/>
                <a:cs typeface="+mn-cs"/>
              </a:rPr>
              <a:t> to </a:t>
            </a:r>
            <a:r>
              <a:rPr lang="it-IT" sz="1200" b="0" kern="1200" dirty="0" err="1" smtClean="0">
                <a:solidFill>
                  <a:schemeClr val="tx1"/>
                </a:solidFill>
                <a:latin typeface="+mn-lt"/>
                <a:ea typeface="+mn-ea"/>
                <a:cs typeface="+mn-cs"/>
              </a:rPr>
              <a:t>freeze</a:t>
            </a:r>
            <a:r>
              <a:rPr lang="it-IT" sz="1200" b="0" kern="1200" dirty="0" smtClean="0">
                <a:solidFill>
                  <a:schemeClr val="tx1"/>
                </a:solidFill>
                <a:latin typeface="+mn-lt"/>
                <a:ea typeface="+mn-ea"/>
                <a:cs typeface="+mn-cs"/>
              </a:rPr>
              <a:t> the </a:t>
            </a:r>
            <a:r>
              <a:rPr lang="it-IT" sz="1200" b="0" kern="1200" dirty="0" err="1" smtClean="0">
                <a:solidFill>
                  <a:schemeClr val="tx1"/>
                </a:solidFill>
                <a:latin typeface="+mn-lt"/>
                <a:ea typeface="+mn-ea"/>
                <a:cs typeface="+mn-cs"/>
              </a:rPr>
              <a:t>attacker’s</a:t>
            </a:r>
            <a:r>
              <a:rPr lang="it-IT" sz="1200" b="0" kern="1200" dirty="0" smtClean="0">
                <a:solidFill>
                  <a:schemeClr val="tx1"/>
                </a:solidFill>
                <a:latin typeface="+mn-lt"/>
                <a:ea typeface="+mn-ea"/>
                <a:cs typeface="+mn-cs"/>
              </a:rPr>
              <a:t> </a:t>
            </a:r>
            <a:r>
              <a:rPr lang="it-IT" sz="1200" b="0" kern="1200" dirty="0" err="1" smtClean="0">
                <a:solidFill>
                  <a:schemeClr val="tx1"/>
                </a:solidFill>
                <a:latin typeface="+mn-lt"/>
                <a:ea typeface="+mn-ea"/>
                <a:cs typeface="+mn-cs"/>
              </a:rPr>
              <a:t>transaction</a:t>
            </a:r>
            <a:endParaRPr lang="it-IT" sz="1200" b="0" kern="1200" dirty="0" smtClean="0">
              <a:solidFill>
                <a:schemeClr val="tx1"/>
              </a:solidFill>
              <a:latin typeface="+mn-lt"/>
              <a:ea typeface="+mn-ea"/>
              <a:cs typeface="+mn-cs"/>
            </a:endParaRPr>
          </a:p>
          <a:p>
            <a:pPr marL="1143000" lvl="2" indent="-228600">
              <a:buFont typeface="+mj-lt"/>
              <a:buAutoNum type="arabicPeriod"/>
            </a:pPr>
            <a:r>
              <a:rPr lang="it-IT" sz="1200" b="0" kern="1200" dirty="0" err="1" smtClean="0">
                <a:solidFill>
                  <a:schemeClr val="tx1"/>
                </a:solidFill>
                <a:latin typeface="+mn-lt"/>
                <a:ea typeface="+mn-ea"/>
                <a:cs typeface="+mn-cs"/>
              </a:rPr>
              <a:t>But</a:t>
            </a:r>
            <a:r>
              <a:rPr lang="it-IT" sz="1200" b="0" kern="1200" dirty="0" smtClean="0">
                <a:solidFill>
                  <a:schemeClr val="tx1"/>
                </a:solidFill>
                <a:latin typeface="+mn-lt"/>
                <a:ea typeface="+mn-ea"/>
                <a:cs typeface="+mn-cs"/>
              </a:rPr>
              <a:t> </a:t>
            </a:r>
            <a:r>
              <a:rPr lang="it-IT" sz="1200" b="0" kern="1200" dirty="0" err="1" smtClean="0">
                <a:solidFill>
                  <a:schemeClr val="tx1"/>
                </a:solidFill>
                <a:latin typeface="+mn-lt"/>
                <a:ea typeface="+mn-ea"/>
                <a:cs typeface="+mn-cs"/>
              </a:rPr>
              <a:t>there</a:t>
            </a:r>
            <a:r>
              <a:rPr lang="it-IT" sz="1200" b="0" kern="1200" dirty="0" smtClean="0">
                <a:solidFill>
                  <a:schemeClr val="tx1"/>
                </a:solidFill>
                <a:latin typeface="+mn-lt"/>
                <a:ea typeface="+mn-ea"/>
                <a:cs typeface="+mn-cs"/>
              </a:rPr>
              <a:t> </a:t>
            </a:r>
            <a:r>
              <a:rPr lang="it-IT" sz="1200" b="0" kern="1200" dirty="0" err="1" smtClean="0">
                <a:solidFill>
                  <a:schemeClr val="tx1"/>
                </a:solidFill>
                <a:latin typeface="+mn-lt"/>
                <a:ea typeface="+mn-ea"/>
                <a:cs typeface="+mn-cs"/>
              </a:rPr>
              <a:t>were</a:t>
            </a:r>
            <a:r>
              <a:rPr lang="it-IT" sz="1200" b="0" kern="1200" dirty="0" smtClean="0">
                <a:solidFill>
                  <a:schemeClr val="tx1"/>
                </a:solidFill>
                <a:latin typeface="+mn-lt"/>
                <a:ea typeface="+mn-ea"/>
                <a:cs typeface="+mn-cs"/>
              </a:rPr>
              <a:t> some </a:t>
            </a:r>
            <a:r>
              <a:rPr lang="it-IT" sz="1200" b="0" kern="1200" dirty="0" err="1" smtClean="0">
                <a:solidFill>
                  <a:schemeClr val="tx1"/>
                </a:solidFill>
                <a:latin typeface="+mn-lt"/>
                <a:ea typeface="+mn-ea"/>
                <a:cs typeface="+mn-cs"/>
              </a:rPr>
              <a:t>problems</a:t>
            </a:r>
            <a:r>
              <a:rPr lang="it-IT" sz="1200" b="0" kern="1200" dirty="0" smtClean="0">
                <a:solidFill>
                  <a:schemeClr val="tx1"/>
                </a:solidFill>
                <a:latin typeface="+mn-lt"/>
                <a:ea typeface="+mn-ea"/>
                <a:cs typeface="+mn-cs"/>
              </a:rPr>
              <a:t> with </a:t>
            </a:r>
            <a:r>
              <a:rPr lang="it-IT" sz="1200" b="0" kern="1200" dirty="0" err="1" smtClean="0">
                <a:solidFill>
                  <a:schemeClr val="tx1"/>
                </a:solidFill>
                <a:latin typeface="+mn-lt"/>
                <a:ea typeface="+mn-ea"/>
                <a:cs typeface="+mn-cs"/>
              </a:rPr>
              <a:t>it</a:t>
            </a:r>
            <a:r>
              <a:rPr lang="it-IT" sz="1200" b="0" kern="1200" dirty="0" smtClean="0">
                <a:solidFill>
                  <a:schemeClr val="tx1"/>
                </a:solidFill>
                <a:latin typeface="+mn-lt"/>
                <a:ea typeface="+mn-ea"/>
                <a:cs typeface="+mn-cs"/>
              </a:rPr>
              <a:t>. First of </a:t>
            </a:r>
            <a:r>
              <a:rPr lang="it-IT" sz="1200" b="0" kern="1200" dirty="0" err="1" smtClean="0">
                <a:solidFill>
                  <a:schemeClr val="tx1"/>
                </a:solidFill>
                <a:latin typeface="+mn-lt"/>
                <a:ea typeface="+mn-ea"/>
                <a:cs typeface="+mn-cs"/>
              </a:rPr>
              <a:t>all</a:t>
            </a:r>
            <a:r>
              <a:rPr lang="it-IT" sz="1200" b="0" kern="1200" dirty="0" smtClean="0">
                <a:solidFill>
                  <a:schemeClr val="tx1"/>
                </a:solidFill>
                <a:latin typeface="+mn-lt"/>
                <a:ea typeface="+mn-ea"/>
                <a:cs typeface="+mn-cs"/>
              </a:rPr>
              <a:t> the </a:t>
            </a:r>
            <a:r>
              <a:rPr lang="it-IT" sz="1200" b="0" kern="1200" dirty="0" err="1" smtClean="0">
                <a:solidFill>
                  <a:schemeClr val="tx1"/>
                </a:solidFill>
                <a:latin typeface="+mn-lt"/>
                <a:ea typeface="+mn-ea"/>
                <a:cs typeface="+mn-cs"/>
              </a:rPr>
              <a:t>majority</a:t>
            </a:r>
            <a:r>
              <a:rPr lang="it-IT" sz="1200" b="0" kern="1200" dirty="0" smtClean="0">
                <a:solidFill>
                  <a:schemeClr val="tx1"/>
                </a:solidFill>
                <a:latin typeface="+mn-lt"/>
                <a:ea typeface="+mn-ea"/>
                <a:cs typeface="+mn-cs"/>
              </a:rPr>
              <a:t> of </a:t>
            </a:r>
            <a:r>
              <a:rPr lang="it-IT" sz="1200" b="0" kern="1200" dirty="0" err="1" smtClean="0">
                <a:solidFill>
                  <a:schemeClr val="tx1"/>
                </a:solidFill>
                <a:latin typeface="+mn-lt"/>
                <a:ea typeface="+mn-ea"/>
                <a:cs typeface="+mn-cs"/>
              </a:rPr>
              <a:t>miners</a:t>
            </a:r>
            <a:r>
              <a:rPr lang="it-IT" sz="1200" b="0" kern="1200" dirty="0" smtClean="0">
                <a:solidFill>
                  <a:schemeClr val="tx1"/>
                </a:solidFill>
                <a:latin typeface="+mn-lt"/>
                <a:ea typeface="+mn-ea"/>
                <a:cs typeface="+mn-cs"/>
              </a:rPr>
              <a:t> must </a:t>
            </a:r>
            <a:r>
              <a:rPr lang="it-IT" sz="1200" b="0" kern="1200" dirty="0" err="1" smtClean="0">
                <a:solidFill>
                  <a:schemeClr val="tx1"/>
                </a:solidFill>
                <a:latin typeface="+mn-lt"/>
                <a:ea typeface="+mn-ea"/>
                <a:cs typeface="+mn-cs"/>
              </a:rPr>
              <a:t>accept</a:t>
            </a:r>
            <a:r>
              <a:rPr lang="it-IT" sz="1200" b="0" kern="1200" dirty="0" smtClean="0">
                <a:solidFill>
                  <a:schemeClr val="tx1"/>
                </a:solidFill>
                <a:latin typeface="+mn-lt"/>
                <a:ea typeface="+mn-ea"/>
                <a:cs typeface="+mn-cs"/>
              </a:rPr>
              <a:t> </a:t>
            </a:r>
            <a:r>
              <a:rPr lang="it-IT" sz="1200" b="0" kern="1200" dirty="0" err="1" smtClean="0">
                <a:solidFill>
                  <a:schemeClr val="tx1"/>
                </a:solidFill>
                <a:latin typeface="+mn-lt"/>
                <a:ea typeface="+mn-ea"/>
                <a:cs typeface="+mn-cs"/>
              </a:rPr>
              <a:t>it</a:t>
            </a:r>
            <a:r>
              <a:rPr lang="it-IT" sz="1200" b="0" kern="1200" dirty="0" smtClean="0">
                <a:solidFill>
                  <a:schemeClr val="tx1"/>
                </a:solidFill>
                <a:latin typeface="+mn-lt"/>
                <a:ea typeface="+mn-ea"/>
                <a:cs typeface="+mn-cs"/>
              </a:rPr>
              <a:t> and </a:t>
            </a:r>
            <a:r>
              <a:rPr lang="it-IT" sz="1200" b="0" kern="1200" dirty="0" err="1" smtClean="0">
                <a:solidFill>
                  <a:schemeClr val="tx1"/>
                </a:solidFill>
                <a:latin typeface="+mn-lt"/>
                <a:ea typeface="+mn-ea"/>
                <a:cs typeface="+mn-cs"/>
              </a:rPr>
              <a:t>second</a:t>
            </a:r>
            <a:r>
              <a:rPr lang="it-IT" sz="1200" b="0" kern="1200" dirty="0" smtClean="0">
                <a:solidFill>
                  <a:schemeClr val="tx1"/>
                </a:solidFill>
                <a:latin typeface="+mn-lt"/>
                <a:ea typeface="+mn-ea"/>
                <a:cs typeface="+mn-cs"/>
              </a:rPr>
              <a:t> of </a:t>
            </a:r>
            <a:r>
              <a:rPr lang="it-IT" sz="1200" b="0" kern="1200" dirty="0" err="1" smtClean="0">
                <a:solidFill>
                  <a:schemeClr val="tx1"/>
                </a:solidFill>
                <a:latin typeface="+mn-lt"/>
                <a:ea typeface="+mn-ea"/>
                <a:cs typeface="+mn-cs"/>
              </a:rPr>
              <a:t>all</a:t>
            </a:r>
            <a:r>
              <a:rPr lang="it-IT" sz="1200" b="0" kern="1200" dirty="0" smtClean="0">
                <a:solidFill>
                  <a:schemeClr val="tx1"/>
                </a:solidFill>
                <a:latin typeface="+mn-lt"/>
                <a:ea typeface="+mn-ea"/>
                <a:cs typeface="+mn-cs"/>
              </a:rPr>
              <a:t>, the </a:t>
            </a:r>
            <a:r>
              <a:rPr lang="it-IT" sz="1200" b="0" kern="1200" dirty="0" err="1" smtClean="0">
                <a:solidFill>
                  <a:schemeClr val="tx1"/>
                </a:solidFill>
                <a:latin typeface="+mn-lt"/>
                <a:ea typeface="+mn-ea"/>
                <a:cs typeface="+mn-cs"/>
              </a:rPr>
              <a:t>blocks</a:t>
            </a:r>
            <a:r>
              <a:rPr lang="it-IT" sz="1200" b="0" kern="1200" dirty="0" smtClean="0">
                <a:solidFill>
                  <a:schemeClr val="tx1"/>
                </a:solidFill>
                <a:latin typeface="+mn-lt"/>
                <a:ea typeface="+mn-ea"/>
                <a:cs typeface="+mn-cs"/>
              </a:rPr>
              <a:t> </a:t>
            </a:r>
            <a:r>
              <a:rPr lang="it-IT" sz="1200" b="0" kern="1200" dirty="0" err="1" smtClean="0">
                <a:solidFill>
                  <a:schemeClr val="tx1"/>
                </a:solidFill>
                <a:latin typeface="+mn-lt"/>
                <a:ea typeface="+mn-ea"/>
                <a:cs typeface="+mn-cs"/>
              </a:rPr>
              <a:t>containing</a:t>
            </a:r>
            <a:r>
              <a:rPr lang="it-IT" sz="1200" b="0" kern="1200" dirty="0" smtClean="0">
                <a:solidFill>
                  <a:schemeClr val="tx1"/>
                </a:solidFill>
                <a:latin typeface="+mn-lt"/>
                <a:ea typeface="+mn-ea"/>
                <a:cs typeface="+mn-cs"/>
              </a:rPr>
              <a:t> a </a:t>
            </a:r>
            <a:r>
              <a:rPr lang="it-IT" sz="1200" b="0" kern="1200" dirty="0" err="1" smtClean="0">
                <a:solidFill>
                  <a:schemeClr val="tx1"/>
                </a:solidFill>
                <a:latin typeface="+mn-lt"/>
                <a:ea typeface="+mn-ea"/>
                <a:cs typeface="+mn-cs"/>
              </a:rPr>
              <a:t>transaction</a:t>
            </a:r>
            <a:r>
              <a:rPr lang="it-IT" sz="1200" b="0" kern="1200" dirty="0" smtClean="0">
                <a:solidFill>
                  <a:schemeClr val="tx1"/>
                </a:solidFill>
                <a:latin typeface="+mn-lt"/>
                <a:ea typeface="+mn-ea"/>
                <a:cs typeface="+mn-cs"/>
              </a:rPr>
              <a:t> </a:t>
            </a:r>
            <a:r>
              <a:rPr lang="it-IT" sz="1200" b="0" kern="1200" dirty="0" err="1" smtClean="0">
                <a:solidFill>
                  <a:schemeClr val="tx1"/>
                </a:solidFill>
                <a:latin typeface="+mn-lt"/>
                <a:ea typeface="+mn-ea"/>
                <a:cs typeface="+mn-cs"/>
              </a:rPr>
              <a:t>that</a:t>
            </a:r>
            <a:r>
              <a:rPr lang="it-IT" sz="1200" b="0" kern="1200" dirty="0" smtClean="0">
                <a:solidFill>
                  <a:schemeClr val="tx1"/>
                </a:solidFill>
                <a:latin typeface="+mn-lt"/>
                <a:ea typeface="+mn-ea"/>
                <a:cs typeface="+mn-cs"/>
              </a:rPr>
              <a:t> </a:t>
            </a:r>
            <a:r>
              <a:rPr lang="it-IT" sz="1200" b="0" kern="1200" dirty="0" err="1" smtClean="0">
                <a:solidFill>
                  <a:schemeClr val="tx1"/>
                </a:solidFill>
                <a:latin typeface="+mn-lt"/>
                <a:ea typeface="+mn-ea"/>
                <a:cs typeface="+mn-cs"/>
              </a:rPr>
              <a:t>helps</a:t>
            </a:r>
            <a:r>
              <a:rPr lang="it-IT" sz="1200" b="0" kern="1200" dirty="0" smtClean="0">
                <a:solidFill>
                  <a:schemeClr val="tx1"/>
                </a:solidFill>
                <a:latin typeface="+mn-lt"/>
                <a:ea typeface="+mn-ea"/>
                <a:cs typeface="+mn-cs"/>
              </a:rPr>
              <a:t> the </a:t>
            </a:r>
            <a:r>
              <a:rPr lang="it-IT" sz="1200" b="0" kern="1200" dirty="0" err="1" smtClean="0">
                <a:solidFill>
                  <a:schemeClr val="tx1"/>
                </a:solidFill>
                <a:latin typeface="+mn-lt"/>
                <a:ea typeface="+mn-ea"/>
                <a:cs typeface="+mn-cs"/>
              </a:rPr>
              <a:t>attacker</a:t>
            </a:r>
            <a:r>
              <a:rPr lang="it-IT" sz="1200" b="0" kern="1200" dirty="0" smtClean="0">
                <a:solidFill>
                  <a:schemeClr val="tx1"/>
                </a:solidFill>
                <a:latin typeface="+mn-lt"/>
                <a:ea typeface="+mn-ea"/>
                <a:cs typeface="+mn-cs"/>
              </a:rPr>
              <a:t> </a:t>
            </a:r>
            <a:r>
              <a:rPr lang="it-IT" sz="1200" b="0" kern="1200" dirty="0" err="1" smtClean="0">
                <a:solidFill>
                  <a:schemeClr val="tx1"/>
                </a:solidFill>
                <a:latin typeface="+mn-lt"/>
                <a:ea typeface="+mn-ea"/>
                <a:cs typeface="+mn-cs"/>
              </a:rPr>
              <a:t>move</a:t>
            </a:r>
            <a:r>
              <a:rPr lang="it-IT" sz="1200" b="0" kern="1200" dirty="0" smtClean="0">
                <a:solidFill>
                  <a:schemeClr val="tx1"/>
                </a:solidFill>
                <a:latin typeface="+mn-lt"/>
                <a:ea typeface="+mn-ea"/>
                <a:cs typeface="+mn-cs"/>
              </a:rPr>
              <a:t> the Dark DAO funds </a:t>
            </a:r>
            <a:r>
              <a:rPr lang="it-IT" sz="1200" b="0" kern="1200" dirty="0" err="1" smtClean="0">
                <a:solidFill>
                  <a:schemeClr val="tx1"/>
                </a:solidFill>
                <a:latin typeface="+mn-lt"/>
                <a:ea typeface="+mn-ea"/>
                <a:cs typeface="+mn-cs"/>
              </a:rPr>
              <a:t>will</a:t>
            </a:r>
            <a:r>
              <a:rPr lang="it-IT" sz="1200" b="0" kern="1200" dirty="0" smtClean="0">
                <a:solidFill>
                  <a:schemeClr val="tx1"/>
                </a:solidFill>
                <a:latin typeface="+mn-lt"/>
                <a:ea typeface="+mn-ea"/>
                <a:cs typeface="+mn-cs"/>
              </a:rPr>
              <a:t> be </a:t>
            </a:r>
            <a:r>
              <a:rPr lang="it-IT" sz="1200" b="0" kern="1200" dirty="0" err="1" smtClean="0">
                <a:solidFill>
                  <a:schemeClr val="tx1"/>
                </a:solidFill>
                <a:latin typeface="+mn-lt"/>
                <a:ea typeface="+mn-ea"/>
                <a:cs typeface="+mn-cs"/>
              </a:rPr>
              <a:t>ignored</a:t>
            </a:r>
            <a:r>
              <a:rPr lang="it-IT" sz="1200" b="0" kern="1200" dirty="0" smtClean="0">
                <a:solidFill>
                  <a:schemeClr val="tx1"/>
                </a:solidFill>
                <a:latin typeface="+mn-lt"/>
                <a:ea typeface="+mn-ea"/>
                <a:cs typeface="+mn-cs"/>
              </a:rPr>
              <a:t>. </a:t>
            </a:r>
            <a:r>
              <a:rPr lang="it-IT" sz="1200" b="0" kern="1200" dirty="0" err="1" smtClean="0">
                <a:solidFill>
                  <a:schemeClr val="tx1"/>
                </a:solidFill>
                <a:latin typeface="+mn-lt"/>
                <a:ea typeface="+mn-ea"/>
                <a:cs typeface="+mn-cs"/>
              </a:rPr>
              <a:t>Moreover</a:t>
            </a:r>
            <a:r>
              <a:rPr lang="it-IT" sz="1200" b="0" kern="1200" dirty="0" smtClean="0">
                <a:solidFill>
                  <a:schemeClr val="tx1"/>
                </a:solidFill>
                <a:latin typeface="+mn-lt"/>
                <a:ea typeface="+mn-ea"/>
                <a:cs typeface="+mn-cs"/>
              </a:rPr>
              <a:t> </a:t>
            </a:r>
            <a:r>
              <a:rPr lang="it-IT" sz="1200" b="0" kern="1200" dirty="0" err="1" smtClean="0">
                <a:solidFill>
                  <a:schemeClr val="tx1"/>
                </a:solidFill>
                <a:latin typeface="+mn-lt"/>
                <a:ea typeface="+mn-ea"/>
                <a:cs typeface="+mn-cs"/>
              </a:rPr>
              <a:t>this</a:t>
            </a:r>
            <a:r>
              <a:rPr lang="it-IT" sz="1200" b="0" kern="1200" dirty="0" smtClean="0">
                <a:solidFill>
                  <a:schemeClr val="tx1"/>
                </a:solidFill>
                <a:latin typeface="+mn-lt"/>
                <a:ea typeface="+mn-ea"/>
                <a:cs typeface="+mn-cs"/>
              </a:rPr>
              <a:t> soft work </a:t>
            </a:r>
            <a:r>
              <a:rPr lang="it-IT" sz="1200" b="0" kern="1200" dirty="0" err="1" smtClean="0">
                <a:solidFill>
                  <a:schemeClr val="tx1"/>
                </a:solidFill>
                <a:latin typeface="+mn-lt"/>
                <a:ea typeface="+mn-ea"/>
                <a:cs typeface="+mn-cs"/>
              </a:rPr>
              <a:t>would</a:t>
            </a:r>
            <a:r>
              <a:rPr lang="it-IT" sz="1200" b="0" kern="1200" dirty="0" smtClean="0">
                <a:solidFill>
                  <a:schemeClr val="tx1"/>
                </a:solidFill>
                <a:latin typeface="+mn-lt"/>
                <a:ea typeface="+mn-ea"/>
                <a:cs typeface="+mn-cs"/>
              </a:rPr>
              <a:t> </a:t>
            </a:r>
            <a:r>
              <a:rPr lang="it-IT" sz="1200" b="0" kern="1200" dirty="0" err="1" smtClean="0">
                <a:solidFill>
                  <a:schemeClr val="tx1"/>
                </a:solidFill>
                <a:latin typeface="+mn-lt"/>
                <a:ea typeface="+mn-ea"/>
                <a:cs typeface="+mn-cs"/>
              </a:rPr>
              <a:t>have</a:t>
            </a:r>
            <a:r>
              <a:rPr lang="it-IT" sz="1200" b="0" kern="1200" dirty="0" smtClean="0">
                <a:solidFill>
                  <a:schemeClr val="tx1"/>
                </a:solidFill>
                <a:latin typeface="+mn-lt"/>
                <a:ea typeface="+mn-ea"/>
                <a:cs typeface="+mn-cs"/>
              </a:rPr>
              <a:t> </a:t>
            </a:r>
            <a:r>
              <a:rPr lang="it-IT" sz="1200" b="0" kern="1200" dirty="0" err="1" smtClean="0">
                <a:solidFill>
                  <a:schemeClr val="tx1"/>
                </a:solidFill>
                <a:latin typeface="+mn-lt"/>
                <a:ea typeface="+mn-ea"/>
                <a:cs typeface="+mn-cs"/>
              </a:rPr>
              <a:t>introduced</a:t>
            </a:r>
            <a:r>
              <a:rPr lang="it-IT" sz="1200" b="0" kern="1200" dirty="0" smtClean="0">
                <a:solidFill>
                  <a:schemeClr val="tx1"/>
                </a:solidFill>
                <a:latin typeface="+mn-lt"/>
                <a:ea typeface="+mn-ea"/>
                <a:cs typeface="+mn-cs"/>
              </a:rPr>
              <a:t> a </a:t>
            </a:r>
            <a:r>
              <a:rPr lang="it-IT" sz="1200" b="0" kern="1200" dirty="0" err="1" smtClean="0">
                <a:solidFill>
                  <a:schemeClr val="tx1"/>
                </a:solidFill>
                <a:latin typeface="+mn-lt"/>
                <a:ea typeface="+mn-ea"/>
                <a:cs typeface="+mn-cs"/>
              </a:rPr>
              <a:t>potential</a:t>
            </a:r>
            <a:r>
              <a:rPr lang="it-IT" sz="1200" b="0" kern="1200" dirty="0" smtClean="0">
                <a:solidFill>
                  <a:schemeClr val="tx1"/>
                </a:solidFill>
                <a:latin typeface="+mn-lt"/>
                <a:ea typeface="+mn-ea"/>
                <a:cs typeface="+mn-cs"/>
              </a:rPr>
              <a:t> DOS </a:t>
            </a:r>
            <a:r>
              <a:rPr lang="it-IT" sz="1200" b="0" kern="1200" dirty="0" err="1" smtClean="0">
                <a:solidFill>
                  <a:schemeClr val="tx1"/>
                </a:solidFill>
                <a:latin typeface="+mn-lt"/>
                <a:ea typeface="+mn-ea"/>
                <a:cs typeface="+mn-cs"/>
              </a:rPr>
              <a:t>attack</a:t>
            </a:r>
            <a:endParaRPr lang="it-IT" sz="1200" b="0" kern="1200" dirty="0" smtClean="0">
              <a:solidFill>
                <a:schemeClr val="tx1"/>
              </a:solidFill>
              <a:latin typeface="+mn-lt"/>
              <a:ea typeface="+mn-ea"/>
              <a:cs typeface="+mn-cs"/>
            </a:endParaRPr>
          </a:p>
          <a:p>
            <a:pPr marL="685800" lvl="1" indent="-228600">
              <a:buFont typeface="+mj-lt"/>
              <a:buAutoNum type="arabicPeriod"/>
            </a:pPr>
            <a:r>
              <a:rPr lang="it-IT" sz="1200" b="0" kern="1200" dirty="0" smtClean="0">
                <a:solidFill>
                  <a:schemeClr val="tx1"/>
                </a:solidFill>
                <a:latin typeface="+mn-lt"/>
                <a:ea typeface="+mn-ea"/>
                <a:cs typeface="+mn-cs"/>
              </a:rPr>
              <a:t>The </a:t>
            </a:r>
            <a:r>
              <a:rPr lang="it-IT" sz="1200" b="0" kern="1200" dirty="0" err="1" smtClean="0">
                <a:solidFill>
                  <a:schemeClr val="tx1"/>
                </a:solidFill>
                <a:latin typeface="+mn-lt"/>
                <a:ea typeface="+mn-ea"/>
                <a:cs typeface="+mn-cs"/>
              </a:rPr>
              <a:t>second</a:t>
            </a:r>
            <a:r>
              <a:rPr lang="it-IT" sz="1200" b="0" kern="1200" dirty="0" smtClean="0">
                <a:solidFill>
                  <a:schemeClr val="tx1"/>
                </a:solidFill>
                <a:latin typeface="+mn-lt"/>
                <a:ea typeface="+mn-ea"/>
                <a:cs typeface="+mn-cs"/>
              </a:rPr>
              <a:t> </a:t>
            </a:r>
            <a:r>
              <a:rPr lang="it-IT" sz="1200" b="0" kern="1200" dirty="0" err="1" smtClean="0">
                <a:solidFill>
                  <a:schemeClr val="tx1"/>
                </a:solidFill>
                <a:latin typeface="+mn-lt"/>
                <a:ea typeface="+mn-ea"/>
                <a:cs typeface="+mn-cs"/>
              </a:rPr>
              <a:t>choice</a:t>
            </a:r>
            <a:r>
              <a:rPr lang="it-IT" sz="1200" b="0" kern="1200" dirty="0" smtClean="0">
                <a:solidFill>
                  <a:schemeClr val="tx1"/>
                </a:solidFill>
                <a:latin typeface="+mn-lt"/>
                <a:ea typeface="+mn-ea"/>
                <a:cs typeface="+mn-cs"/>
              </a:rPr>
              <a:t> </a:t>
            </a:r>
            <a:r>
              <a:rPr lang="it-IT" sz="1200" b="0" kern="1200" dirty="0" err="1" smtClean="0">
                <a:solidFill>
                  <a:schemeClr val="tx1"/>
                </a:solidFill>
                <a:latin typeface="+mn-lt"/>
                <a:ea typeface="+mn-ea"/>
                <a:cs typeface="+mn-cs"/>
              </a:rPr>
              <a:t>was</a:t>
            </a:r>
            <a:r>
              <a:rPr lang="it-IT" sz="1200" b="0" kern="1200" dirty="0" smtClean="0">
                <a:solidFill>
                  <a:schemeClr val="tx1"/>
                </a:solidFill>
                <a:latin typeface="+mn-lt"/>
                <a:ea typeface="+mn-ea"/>
                <a:cs typeface="+mn-cs"/>
              </a:rPr>
              <a:t> a Hard </a:t>
            </a:r>
            <a:r>
              <a:rPr lang="it-IT" sz="1200" b="0" kern="1200" dirty="0" err="1" smtClean="0">
                <a:solidFill>
                  <a:schemeClr val="tx1"/>
                </a:solidFill>
                <a:latin typeface="+mn-lt"/>
                <a:ea typeface="+mn-ea"/>
                <a:cs typeface="+mn-cs"/>
              </a:rPr>
              <a:t>fork</a:t>
            </a:r>
            <a:r>
              <a:rPr lang="it-IT" sz="1200" b="0" kern="1200" dirty="0" smtClean="0">
                <a:solidFill>
                  <a:schemeClr val="tx1"/>
                </a:solidFill>
                <a:latin typeface="+mn-lt"/>
                <a:ea typeface="+mn-ea"/>
                <a:cs typeface="+mn-cs"/>
              </a:rPr>
              <a:t>, </a:t>
            </a:r>
            <a:r>
              <a:rPr lang="it-IT" sz="1200" b="0" kern="1200" dirty="0" err="1" smtClean="0">
                <a:solidFill>
                  <a:schemeClr val="tx1"/>
                </a:solidFill>
                <a:latin typeface="+mn-lt"/>
                <a:ea typeface="+mn-ea"/>
                <a:cs typeface="+mn-cs"/>
              </a:rPr>
              <a:t>which</a:t>
            </a:r>
            <a:r>
              <a:rPr lang="it-IT" sz="1200" b="0" kern="1200" dirty="0" smtClean="0">
                <a:solidFill>
                  <a:schemeClr val="tx1"/>
                </a:solidFill>
                <a:latin typeface="+mn-lt"/>
                <a:ea typeface="+mn-ea"/>
                <a:cs typeface="+mn-cs"/>
              </a:rPr>
              <a:t> </a:t>
            </a:r>
            <a:r>
              <a:rPr lang="it-IT" sz="1200" b="0" kern="1200" dirty="0" err="1" smtClean="0">
                <a:solidFill>
                  <a:schemeClr val="tx1"/>
                </a:solidFill>
                <a:latin typeface="+mn-lt"/>
                <a:ea typeface="+mn-ea"/>
                <a:cs typeface="+mn-cs"/>
              </a:rPr>
              <a:t>meant</a:t>
            </a:r>
            <a:r>
              <a:rPr lang="it-IT" sz="1200" b="0" kern="1200" dirty="0" smtClean="0">
                <a:solidFill>
                  <a:schemeClr val="tx1"/>
                </a:solidFill>
                <a:latin typeface="+mn-lt"/>
                <a:ea typeface="+mn-ea"/>
                <a:cs typeface="+mn-cs"/>
              </a:rPr>
              <a:t> </a:t>
            </a:r>
            <a:r>
              <a:rPr lang="it-IT" sz="1200" b="0" kern="1200" dirty="0" err="1" smtClean="0">
                <a:solidFill>
                  <a:schemeClr val="tx1"/>
                </a:solidFill>
                <a:latin typeface="+mn-lt"/>
                <a:ea typeface="+mn-ea"/>
                <a:cs typeface="+mn-cs"/>
              </a:rPr>
              <a:t>returnin</a:t>
            </a:r>
            <a:r>
              <a:rPr lang="it-IT" sz="1200" b="0" kern="1200" dirty="0" smtClean="0">
                <a:solidFill>
                  <a:schemeClr val="tx1"/>
                </a:solidFill>
                <a:latin typeface="+mn-lt"/>
                <a:ea typeface="+mn-ea"/>
                <a:cs typeface="+mn-cs"/>
              </a:rPr>
              <a:t> </a:t>
            </a:r>
            <a:r>
              <a:rPr lang="it-IT" sz="1200" b="0" kern="1200" dirty="0" err="1" smtClean="0">
                <a:solidFill>
                  <a:schemeClr val="tx1"/>
                </a:solidFill>
                <a:latin typeface="+mn-lt"/>
                <a:ea typeface="+mn-ea"/>
                <a:cs typeface="+mn-cs"/>
              </a:rPr>
              <a:t>all</a:t>
            </a:r>
            <a:r>
              <a:rPr lang="it-IT" sz="1200" b="0" kern="1200" dirty="0" smtClean="0">
                <a:solidFill>
                  <a:schemeClr val="tx1"/>
                </a:solidFill>
                <a:latin typeface="+mn-lt"/>
                <a:ea typeface="+mn-ea"/>
                <a:cs typeface="+mn-cs"/>
              </a:rPr>
              <a:t> the </a:t>
            </a:r>
            <a:r>
              <a:rPr lang="it-IT" sz="1200" b="0" kern="1200" dirty="0" err="1" smtClean="0">
                <a:solidFill>
                  <a:schemeClr val="tx1"/>
                </a:solidFill>
                <a:latin typeface="+mn-lt"/>
                <a:ea typeface="+mn-ea"/>
                <a:cs typeface="+mn-cs"/>
              </a:rPr>
              <a:t>ether</a:t>
            </a:r>
            <a:r>
              <a:rPr lang="it-IT" sz="1200" b="0" kern="1200" dirty="0" smtClean="0">
                <a:solidFill>
                  <a:schemeClr val="tx1"/>
                </a:solidFill>
                <a:latin typeface="+mn-lt"/>
                <a:ea typeface="+mn-ea"/>
                <a:cs typeface="+mn-cs"/>
              </a:rPr>
              <a:t> </a:t>
            </a:r>
            <a:r>
              <a:rPr lang="it-IT" sz="1200" b="0" kern="1200" dirty="0" err="1" smtClean="0">
                <a:solidFill>
                  <a:schemeClr val="tx1"/>
                </a:solidFill>
                <a:latin typeface="+mn-lt"/>
                <a:ea typeface="+mn-ea"/>
                <a:cs typeface="+mn-cs"/>
              </a:rPr>
              <a:t>taken</a:t>
            </a:r>
            <a:r>
              <a:rPr lang="it-IT" sz="1200" b="0" kern="1200" dirty="0" smtClean="0">
                <a:solidFill>
                  <a:schemeClr val="tx1"/>
                </a:solidFill>
                <a:latin typeface="+mn-lt"/>
                <a:ea typeface="+mn-ea"/>
                <a:cs typeface="+mn-cs"/>
              </a:rPr>
              <a:t> from the </a:t>
            </a:r>
            <a:r>
              <a:rPr lang="it-IT" sz="1200" b="0" kern="1200" dirty="0" err="1" smtClean="0">
                <a:solidFill>
                  <a:schemeClr val="tx1"/>
                </a:solidFill>
                <a:latin typeface="+mn-lt"/>
                <a:ea typeface="+mn-ea"/>
                <a:cs typeface="+mn-cs"/>
              </a:rPr>
              <a:t>Atttack</a:t>
            </a:r>
            <a:r>
              <a:rPr lang="it-IT" sz="1200" b="0" kern="1200" dirty="0" smtClean="0">
                <a:solidFill>
                  <a:schemeClr val="tx1"/>
                </a:solidFill>
                <a:latin typeface="+mn-lt"/>
                <a:ea typeface="+mn-ea"/>
                <a:cs typeface="+mn-cs"/>
              </a:rPr>
              <a:t> and put </a:t>
            </a:r>
            <a:r>
              <a:rPr lang="it-IT" sz="1200" b="0" kern="1200" dirty="0" err="1" smtClean="0">
                <a:solidFill>
                  <a:schemeClr val="tx1"/>
                </a:solidFill>
                <a:latin typeface="+mn-lt"/>
                <a:ea typeface="+mn-ea"/>
                <a:cs typeface="+mn-cs"/>
              </a:rPr>
              <a:t>it</a:t>
            </a:r>
            <a:r>
              <a:rPr lang="it-IT" sz="1200" b="0" kern="1200" dirty="0" smtClean="0">
                <a:solidFill>
                  <a:schemeClr val="tx1"/>
                </a:solidFill>
                <a:latin typeface="+mn-lt"/>
                <a:ea typeface="+mn-ea"/>
                <a:cs typeface="+mn-cs"/>
              </a:rPr>
              <a:t> </a:t>
            </a:r>
            <a:r>
              <a:rPr lang="it-IT" sz="1200" b="0" kern="1200" dirty="0" err="1" smtClean="0">
                <a:solidFill>
                  <a:schemeClr val="tx1"/>
                </a:solidFill>
                <a:latin typeface="+mn-lt"/>
                <a:ea typeface="+mn-ea"/>
                <a:cs typeface="+mn-cs"/>
              </a:rPr>
              <a:t>into</a:t>
            </a:r>
            <a:r>
              <a:rPr lang="it-IT" sz="1200" b="0" kern="1200" dirty="0" smtClean="0">
                <a:solidFill>
                  <a:schemeClr val="tx1"/>
                </a:solidFill>
                <a:latin typeface="+mn-lt"/>
                <a:ea typeface="+mn-ea"/>
                <a:cs typeface="+mn-cs"/>
              </a:rPr>
              <a:t> a </a:t>
            </a:r>
            <a:r>
              <a:rPr lang="it-IT" sz="1200" b="0" kern="1200" dirty="0" err="1" smtClean="0">
                <a:solidFill>
                  <a:schemeClr val="tx1"/>
                </a:solidFill>
                <a:latin typeface="+mn-lt"/>
                <a:ea typeface="+mn-ea"/>
                <a:cs typeface="+mn-cs"/>
              </a:rPr>
              <a:t>refund</a:t>
            </a:r>
            <a:r>
              <a:rPr lang="it-IT" sz="1200" b="0" kern="1200" dirty="0" smtClean="0">
                <a:solidFill>
                  <a:schemeClr val="tx1"/>
                </a:solidFill>
                <a:latin typeface="+mn-lt"/>
                <a:ea typeface="+mn-ea"/>
                <a:cs typeface="+mn-cs"/>
              </a:rPr>
              <a:t> Smart </a:t>
            </a:r>
            <a:r>
              <a:rPr lang="it-IT" sz="1200" b="0" kern="1200" dirty="0" err="1" smtClean="0">
                <a:solidFill>
                  <a:schemeClr val="tx1"/>
                </a:solidFill>
                <a:latin typeface="+mn-lt"/>
                <a:ea typeface="+mn-ea"/>
                <a:cs typeface="+mn-cs"/>
              </a:rPr>
              <a:t>Contract</a:t>
            </a:r>
            <a:r>
              <a:rPr lang="it-IT" sz="1200" b="0" kern="1200" dirty="0" smtClean="0">
                <a:solidFill>
                  <a:schemeClr val="tx1"/>
                </a:solidFill>
                <a:latin typeface="+mn-lt"/>
                <a:ea typeface="+mn-ea"/>
                <a:cs typeface="+mn-cs"/>
              </a:rPr>
              <a:t> </a:t>
            </a:r>
            <a:r>
              <a:rPr lang="it-IT" sz="1200" b="0" kern="1200" dirty="0" err="1" smtClean="0">
                <a:solidFill>
                  <a:schemeClr val="tx1"/>
                </a:solidFill>
                <a:latin typeface="+mn-lt"/>
                <a:ea typeface="+mn-ea"/>
                <a:cs typeface="+mn-cs"/>
              </a:rPr>
              <a:t>where</a:t>
            </a:r>
            <a:r>
              <a:rPr lang="it-IT" sz="1200" b="0" kern="1200" dirty="0" smtClean="0">
                <a:solidFill>
                  <a:schemeClr val="tx1"/>
                </a:solidFill>
                <a:latin typeface="+mn-lt"/>
                <a:ea typeface="+mn-ea"/>
                <a:cs typeface="+mn-cs"/>
              </a:rPr>
              <a:t> the </a:t>
            </a:r>
            <a:r>
              <a:rPr lang="it-IT" sz="1200" b="0" kern="1200" dirty="0" err="1" smtClean="0">
                <a:solidFill>
                  <a:schemeClr val="tx1"/>
                </a:solidFill>
                <a:latin typeface="+mn-lt"/>
                <a:ea typeface="+mn-ea"/>
                <a:cs typeface="+mn-cs"/>
              </a:rPr>
              <a:t>victims</a:t>
            </a:r>
            <a:r>
              <a:rPr lang="it-IT" sz="1200" b="0" kern="1200" dirty="0" smtClean="0">
                <a:solidFill>
                  <a:schemeClr val="tx1"/>
                </a:solidFill>
                <a:latin typeface="+mn-lt"/>
                <a:ea typeface="+mn-ea"/>
                <a:cs typeface="+mn-cs"/>
              </a:rPr>
              <a:t> </a:t>
            </a:r>
            <a:r>
              <a:rPr lang="it-IT" sz="1200" b="0" kern="1200" dirty="0" err="1" smtClean="0">
                <a:solidFill>
                  <a:schemeClr val="tx1"/>
                </a:solidFill>
                <a:latin typeface="+mn-lt"/>
                <a:ea typeface="+mn-ea"/>
                <a:cs typeface="+mn-cs"/>
              </a:rPr>
              <a:t>could</a:t>
            </a:r>
            <a:r>
              <a:rPr lang="it-IT" sz="1200" b="0" kern="1200" dirty="0" smtClean="0">
                <a:solidFill>
                  <a:schemeClr val="tx1"/>
                </a:solidFill>
                <a:latin typeface="+mn-lt"/>
                <a:ea typeface="+mn-ea"/>
                <a:cs typeface="+mn-cs"/>
              </a:rPr>
              <a:t> </a:t>
            </a:r>
            <a:r>
              <a:rPr lang="it-IT" sz="1200" b="0" kern="1200" dirty="0" err="1" smtClean="0">
                <a:solidFill>
                  <a:schemeClr val="tx1"/>
                </a:solidFill>
                <a:latin typeface="+mn-lt"/>
                <a:ea typeface="+mn-ea"/>
                <a:cs typeface="+mn-cs"/>
              </a:rPr>
              <a:t>withdraw</a:t>
            </a:r>
            <a:r>
              <a:rPr lang="it-IT" sz="1200" b="0" kern="1200" dirty="0" smtClean="0">
                <a:solidFill>
                  <a:schemeClr val="tx1"/>
                </a:solidFill>
                <a:latin typeface="+mn-lt"/>
                <a:ea typeface="+mn-ea"/>
                <a:cs typeface="+mn-cs"/>
              </a:rPr>
              <a:t> </a:t>
            </a:r>
            <a:r>
              <a:rPr lang="it-IT" sz="1200" b="0" kern="1200" dirty="0" err="1" smtClean="0">
                <a:solidFill>
                  <a:schemeClr val="tx1"/>
                </a:solidFill>
                <a:latin typeface="+mn-lt"/>
                <a:ea typeface="+mn-ea"/>
                <a:cs typeface="+mn-cs"/>
              </a:rPr>
              <a:t>their</a:t>
            </a:r>
            <a:r>
              <a:rPr lang="it-IT" sz="1200" b="0" kern="1200" dirty="0" smtClean="0">
                <a:solidFill>
                  <a:schemeClr val="tx1"/>
                </a:solidFill>
                <a:latin typeface="+mn-lt"/>
                <a:ea typeface="+mn-ea"/>
                <a:cs typeface="+mn-cs"/>
              </a:rPr>
              <a:t> stole funds</a:t>
            </a:r>
          </a:p>
          <a:p>
            <a:pPr marL="228600" indent="-228600">
              <a:buFont typeface="+mj-lt"/>
              <a:buAutoNum type="arabicPeriod"/>
            </a:pPr>
            <a:endParaRPr lang="it-IT" sz="1200" b="0" kern="1200" dirty="0" smtClean="0">
              <a:solidFill>
                <a:schemeClr val="tx1"/>
              </a:solidFill>
              <a:latin typeface="+mn-lt"/>
              <a:ea typeface="+mn-ea"/>
              <a:cs typeface="+mn-cs"/>
            </a:endParaRPr>
          </a:p>
          <a:p>
            <a:pPr marL="228600" indent="-228600">
              <a:buFont typeface="+mj-lt"/>
              <a:buAutoNum type="arabicPeriod"/>
            </a:pPr>
            <a:r>
              <a:rPr lang="it-IT" sz="1200" b="0" kern="1200" dirty="0" err="1" smtClean="0">
                <a:solidFill>
                  <a:schemeClr val="tx1"/>
                </a:solidFill>
                <a:latin typeface="+mn-lt"/>
                <a:ea typeface="+mn-ea"/>
                <a:cs typeface="+mn-cs"/>
              </a:rPr>
              <a:t>This</a:t>
            </a:r>
            <a:r>
              <a:rPr lang="it-IT" sz="1200" b="0" kern="1200" dirty="0" smtClean="0">
                <a:solidFill>
                  <a:schemeClr val="tx1"/>
                </a:solidFill>
                <a:latin typeface="+mn-lt"/>
                <a:ea typeface="+mn-ea"/>
                <a:cs typeface="+mn-cs"/>
              </a:rPr>
              <a:t> </a:t>
            </a:r>
            <a:r>
              <a:rPr lang="it-IT" sz="1200" b="0" kern="1200" dirty="0" err="1" smtClean="0">
                <a:solidFill>
                  <a:schemeClr val="tx1"/>
                </a:solidFill>
                <a:latin typeface="+mn-lt"/>
                <a:ea typeface="+mn-ea"/>
                <a:cs typeface="+mn-cs"/>
              </a:rPr>
              <a:t>solution</a:t>
            </a:r>
            <a:r>
              <a:rPr lang="it-IT" sz="1200" b="0" kern="1200" dirty="0" smtClean="0">
                <a:solidFill>
                  <a:schemeClr val="tx1"/>
                </a:solidFill>
                <a:latin typeface="+mn-lt"/>
                <a:ea typeface="+mn-ea"/>
                <a:cs typeface="+mn-cs"/>
              </a:rPr>
              <a:t> </a:t>
            </a:r>
            <a:r>
              <a:rPr lang="it-IT" sz="1200" b="0" kern="1200" dirty="0" err="1" smtClean="0">
                <a:solidFill>
                  <a:schemeClr val="tx1"/>
                </a:solidFill>
                <a:latin typeface="+mn-lt"/>
                <a:ea typeface="+mn-ea"/>
                <a:cs typeface="+mn-cs"/>
              </a:rPr>
              <a:t>was</a:t>
            </a:r>
            <a:r>
              <a:rPr lang="it-IT" sz="1200" b="0" kern="1200" dirty="0" smtClean="0">
                <a:solidFill>
                  <a:schemeClr val="tx1"/>
                </a:solidFill>
                <a:latin typeface="+mn-lt"/>
                <a:ea typeface="+mn-ea"/>
                <a:cs typeface="+mn-cs"/>
              </a:rPr>
              <a:t> </a:t>
            </a:r>
            <a:r>
              <a:rPr lang="it-IT" sz="1200" b="0" kern="1200" dirty="0" err="1" smtClean="0">
                <a:solidFill>
                  <a:schemeClr val="tx1"/>
                </a:solidFill>
                <a:latin typeface="+mn-lt"/>
                <a:ea typeface="+mn-ea"/>
                <a:cs typeface="+mn-cs"/>
              </a:rPr>
              <a:t>approved</a:t>
            </a:r>
            <a:r>
              <a:rPr lang="it-IT" sz="1200" b="0" kern="1200" dirty="0" smtClean="0">
                <a:solidFill>
                  <a:schemeClr val="tx1"/>
                </a:solidFill>
                <a:latin typeface="+mn-lt"/>
                <a:ea typeface="+mn-ea"/>
                <a:cs typeface="+mn-cs"/>
              </a:rPr>
              <a:t> by the communiti on the 19° of </a:t>
            </a:r>
            <a:r>
              <a:rPr lang="it-IT" sz="1200" b="0" kern="1200" dirty="0" err="1" smtClean="0">
                <a:solidFill>
                  <a:schemeClr val="tx1"/>
                </a:solidFill>
                <a:latin typeface="+mn-lt"/>
                <a:ea typeface="+mn-ea"/>
                <a:cs typeface="+mn-cs"/>
              </a:rPr>
              <a:t>july</a:t>
            </a:r>
            <a:r>
              <a:rPr lang="it-IT" sz="1200" b="0" kern="1200" dirty="0" smtClean="0">
                <a:solidFill>
                  <a:schemeClr val="tx1"/>
                </a:solidFill>
                <a:latin typeface="+mn-lt"/>
                <a:ea typeface="+mn-ea"/>
                <a:cs typeface="+mn-cs"/>
              </a:rPr>
              <a:t> and </a:t>
            </a:r>
            <a:r>
              <a:rPr lang="it-IT" sz="1200" b="0" kern="1200" dirty="0" err="1" smtClean="0">
                <a:solidFill>
                  <a:schemeClr val="tx1"/>
                </a:solidFill>
                <a:latin typeface="+mn-lt"/>
                <a:ea typeface="+mn-ea"/>
                <a:cs typeface="+mn-cs"/>
              </a:rPr>
              <a:t>was</a:t>
            </a:r>
            <a:r>
              <a:rPr lang="it-IT" sz="1200" b="0" kern="1200" dirty="0" smtClean="0">
                <a:solidFill>
                  <a:schemeClr val="tx1"/>
                </a:solidFill>
                <a:latin typeface="+mn-lt"/>
                <a:ea typeface="+mn-ea"/>
                <a:cs typeface="+mn-cs"/>
              </a:rPr>
              <a:t> </a:t>
            </a:r>
            <a:r>
              <a:rPr lang="it-IT" sz="1200" b="0" kern="1200" dirty="0" err="1" smtClean="0">
                <a:solidFill>
                  <a:schemeClr val="tx1"/>
                </a:solidFill>
                <a:latin typeface="+mn-lt"/>
                <a:ea typeface="+mn-ea"/>
                <a:cs typeface="+mn-cs"/>
              </a:rPr>
              <a:t>completed</a:t>
            </a:r>
            <a:r>
              <a:rPr lang="it-IT" sz="1200" b="0" kern="1200" dirty="0" smtClean="0">
                <a:solidFill>
                  <a:schemeClr val="tx1"/>
                </a:solidFill>
                <a:latin typeface="+mn-lt"/>
                <a:ea typeface="+mn-ea"/>
                <a:cs typeface="+mn-cs"/>
              </a:rPr>
              <a:t> the </a:t>
            </a:r>
            <a:r>
              <a:rPr lang="it-IT" sz="1200" b="0" kern="1200" dirty="0" err="1" smtClean="0">
                <a:solidFill>
                  <a:schemeClr val="tx1"/>
                </a:solidFill>
                <a:latin typeface="+mn-lt"/>
                <a:ea typeface="+mn-ea"/>
                <a:cs typeface="+mn-cs"/>
              </a:rPr>
              <a:t>day</a:t>
            </a:r>
            <a:r>
              <a:rPr lang="it-IT" sz="1200" b="0" kern="1200" dirty="0" smtClean="0">
                <a:solidFill>
                  <a:schemeClr val="tx1"/>
                </a:solidFill>
                <a:latin typeface="+mn-lt"/>
                <a:ea typeface="+mn-ea"/>
                <a:cs typeface="+mn-cs"/>
              </a:rPr>
              <a:t> </a:t>
            </a:r>
            <a:r>
              <a:rPr lang="it-IT" sz="1200" b="0" kern="1200" dirty="0" err="1" smtClean="0">
                <a:solidFill>
                  <a:schemeClr val="tx1"/>
                </a:solidFill>
                <a:latin typeface="+mn-lt"/>
                <a:ea typeface="+mn-ea"/>
                <a:cs typeface="+mn-cs"/>
              </a:rPr>
              <a:t>after</a:t>
            </a:r>
            <a:r>
              <a:rPr lang="it-IT" sz="1200" b="0" kern="1200" dirty="0" smtClean="0">
                <a:solidFill>
                  <a:schemeClr val="tx1"/>
                </a:solidFill>
                <a:latin typeface="+mn-lt"/>
                <a:ea typeface="+mn-ea"/>
                <a:cs typeface="+mn-cs"/>
              </a:rPr>
              <a:t>.</a:t>
            </a:r>
            <a:r>
              <a:rPr lang="sk-SK" sz="1200" b="0" u="sng" kern="1200" dirty="0" smtClean="0">
                <a:solidFill>
                  <a:schemeClr val="tx1"/>
                </a:solidFill>
                <a:latin typeface="+mn-lt"/>
                <a:ea typeface="+mn-ea"/>
                <a:cs typeface="+mn-cs"/>
              </a:rPr>
              <a:t>/</a:t>
            </a:r>
            <a:endParaRPr lang="en-GB" baseline="0" dirty="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24</a:t>
            </a:fld>
            <a:endParaRPr lang="en-GB"/>
          </a:p>
        </p:txBody>
      </p:sp>
    </p:spTree>
    <p:extLst>
      <p:ext uri="{BB962C8B-B14F-4D97-AF65-F5344CB8AC3E}">
        <p14:creationId xmlns:p14="http://schemas.microsoft.com/office/powerpoint/2010/main" val="66644451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228600" indent="-228600">
              <a:buAutoNum type="arabicPeriod"/>
            </a:pPr>
            <a:r>
              <a:rPr lang="en-GB" baseline="0" dirty="0" smtClean="0"/>
              <a:t>Let's have a look at a small game: the king of the ether throne</a:t>
            </a:r>
          </a:p>
          <a:p>
            <a:pPr marL="228600" indent="-228600">
              <a:buAutoNum type="arabicPeriod"/>
            </a:pPr>
            <a:endParaRPr lang="en-GB" baseline="0" dirty="0" smtClean="0"/>
          </a:p>
          <a:p>
            <a:pPr marL="228600" indent="-228600">
              <a:buAutoNum type="arabicPeriod"/>
            </a:pPr>
            <a:r>
              <a:rPr lang="en-GB" baseline="0" dirty="0" smtClean="0"/>
              <a:t>The game’s goal is to become the king of Ether. </a:t>
            </a:r>
          </a:p>
          <a:p>
            <a:pPr marL="228600" indent="-228600">
              <a:buAutoNum type="arabicPeriod"/>
            </a:pPr>
            <a:r>
              <a:rPr lang="en-GB" baseline="0" dirty="0" smtClean="0"/>
              <a:t>In order to do that, you have to pay an amount greater than the </a:t>
            </a:r>
            <a:r>
              <a:rPr lang="en-GB" baseline="0" dirty="0" err="1" smtClean="0"/>
              <a:t>claimprice</a:t>
            </a:r>
            <a:r>
              <a:rPr lang="en-GB" baseline="0" dirty="0" smtClean="0"/>
              <a:t> (the current price of the game). If the amount is greater, you become the king and a small fee has to be paid to the old king. </a:t>
            </a:r>
          </a:p>
          <a:p>
            <a:pPr marL="228600" indent="-228600">
              <a:buAutoNum type="arabicPeriod"/>
            </a:pPr>
            <a:r>
              <a:rPr lang="en-GB" baseline="0" dirty="0" smtClean="0"/>
              <a:t>The prize of course increases each time</a:t>
            </a:r>
          </a:p>
        </p:txBody>
      </p:sp>
      <p:sp>
        <p:nvSpPr>
          <p:cNvPr id="4" name="Segnaposto numero diapositiva 3"/>
          <p:cNvSpPr>
            <a:spLocks noGrp="1"/>
          </p:cNvSpPr>
          <p:nvPr>
            <p:ph type="sldNum" sz="quarter" idx="10"/>
          </p:nvPr>
        </p:nvSpPr>
        <p:spPr/>
        <p:txBody>
          <a:bodyPr/>
          <a:lstStyle/>
          <a:p>
            <a:fld id="{595F61C2-6B96-DC49-8037-CB49B5317E27}" type="slidenum">
              <a:rPr lang="en-GB" smtClean="0"/>
              <a:t>25</a:t>
            </a:fld>
            <a:endParaRPr lang="en-GB"/>
          </a:p>
        </p:txBody>
      </p:sp>
    </p:spTree>
    <p:extLst>
      <p:ext uri="{BB962C8B-B14F-4D97-AF65-F5344CB8AC3E}">
        <p14:creationId xmlns:p14="http://schemas.microsoft.com/office/powerpoint/2010/main" val="69222156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indent="0">
              <a:buNone/>
            </a:pPr>
            <a:r>
              <a:rPr lang="en-GB" baseline="0" dirty="0" smtClean="0"/>
              <a:t>Let’s have a look at how it really works </a:t>
            </a:r>
          </a:p>
          <a:p>
            <a:pPr marL="228600" indent="-228600">
              <a:buAutoNum type="arabicPeriod"/>
            </a:pPr>
            <a:endParaRPr lang="en-GB" baseline="0" dirty="0" smtClean="0"/>
          </a:p>
          <a:p>
            <a:pPr marL="228600" indent="-228600">
              <a:buAutoNum type="arabicPeriod"/>
            </a:pPr>
            <a:r>
              <a:rPr lang="en-GB" baseline="0" dirty="0" smtClean="0"/>
              <a:t>A Player (a potential King) sends some Ether to the contract</a:t>
            </a:r>
          </a:p>
          <a:p>
            <a:pPr marL="228600" indent="-228600">
              <a:buAutoNum type="arabicPeriod"/>
            </a:pPr>
            <a:r>
              <a:rPr lang="en-GB" baseline="0" dirty="0" smtClean="0"/>
              <a:t>(CLICK)The function </a:t>
            </a:r>
            <a:r>
              <a:rPr lang="en-GB" baseline="0" dirty="0" err="1" smtClean="0"/>
              <a:t>fallback</a:t>
            </a:r>
            <a:r>
              <a:rPr lang="en-GB" baseline="0" dirty="0" smtClean="0"/>
              <a:t> is invoked </a:t>
            </a:r>
          </a:p>
          <a:p>
            <a:pPr marL="685800" lvl="1" indent="-228600">
              <a:buAutoNum type="arabicPeriod"/>
            </a:pPr>
            <a:r>
              <a:rPr lang="en-GB" baseline="0" dirty="0" smtClean="0"/>
              <a:t>(</a:t>
            </a:r>
            <a:r>
              <a:rPr lang="en-GB" baseline="0" dirty="0" err="1" smtClean="0"/>
              <a:t>CLICKThe</a:t>
            </a:r>
            <a:r>
              <a:rPr lang="en-GB" baseline="0" dirty="0" smtClean="0"/>
              <a:t> </a:t>
            </a:r>
            <a:r>
              <a:rPr lang="en-GB" baseline="0" dirty="0" err="1" smtClean="0"/>
              <a:t>fallback</a:t>
            </a:r>
            <a:r>
              <a:rPr lang="en-GB" baseline="0" dirty="0" smtClean="0"/>
              <a:t> checks if the sent value is enough to buy the title (if not it throws an exception, which means that the the transfer is reverted) </a:t>
            </a:r>
          </a:p>
          <a:p>
            <a:pPr marL="685800" lvl="1" indent="-228600">
              <a:buAutoNum type="arabicPeriod"/>
            </a:pPr>
            <a:r>
              <a:rPr lang="en-GB" baseline="0" dirty="0" smtClean="0"/>
              <a:t>(CLICK)If the amount is enough, the Compensation is computed and sent to the old king and the new player is accepted as the new king </a:t>
            </a:r>
          </a:p>
          <a:p>
            <a:pPr marL="685800" lvl="1" indent="-228600">
              <a:buAutoNum type="arabicPeriod"/>
            </a:pPr>
            <a:r>
              <a:rPr lang="en-GB" baseline="0" dirty="0" smtClean="0"/>
              <a:t>The Difference between </a:t>
            </a:r>
            <a:r>
              <a:rPr lang="en-GB" baseline="0" dirty="0" err="1" smtClean="0"/>
              <a:t>msg.value</a:t>
            </a:r>
            <a:r>
              <a:rPr lang="en-GB" baseline="0" dirty="0" smtClean="0"/>
              <a:t> and the compensation is kept (KEPT) by the contract </a:t>
            </a:r>
          </a:p>
          <a:p>
            <a:pPr marL="228600" lvl="0" indent="-228600">
              <a:buAutoNum type="arabicPeriod"/>
            </a:pPr>
            <a:r>
              <a:rPr lang="en-GB" baseline="0" dirty="0" smtClean="0"/>
              <a:t>(CLICK) The Owner of this contract can withdraw the ether accumulated (via </a:t>
            </a:r>
            <a:r>
              <a:rPr lang="en-GB" baseline="0" dirty="0" err="1" smtClean="0"/>
              <a:t>sweepCommission</a:t>
            </a:r>
            <a:r>
              <a:rPr lang="en-GB" baseline="0" dirty="0" smtClean="0"/>
              <a:t>) </a:t>
            </a:r>
          </a:p>
          <a:p>
            <a:pPr marL="228600" lvl="0" indent="-228600">
              <a:buAutoNum type="arabicPeriod"/>
            </a:pPr>
            <a:endParaRPr lang="en-GB" baseline="0" dirty="0" smtClean="0"/>
          </a:p>
          <a:p>
            <a:pPr marL="0" lvl="0" indent="0">
              <a:buNone/>
            </a:pPr>
            <a:r>
              <a:rPr lang="en-GB" baseline="0" dirty="0" smtClean="0"/>
              <a:t>There could be a problem with this contract: </a:t>
            </a:r>
          </a:p>
          <a:p>
            <a:pPr marL="0" lvl="0" indent="0">
              <a:buNone/>
            </a:pPr>
            <a:r>
              <a:rPr lang="en-GB" baseline="0" dirty="0" smtClean="0"/>
              <a:t>There is no checking in the return code of the function SEND -&gt; this may result in lost of ether. </a:t>
            </a:r>
          </a:p>
          <a:p>
            <a:pPr marL="171450" marR="0" lvl="0" indent="-171450" algn="l" defTabSz="914400" rtl="0" eaLnBrk="1" fontAlgn="auto" latinLnBrk="0" hangingPunct="1">
              <a:lnSpc>
                <a:spcPct val="100000"/>
              </a:lnSpc>
              <a:spcBef>
                <a:spcPts val="0"/>
              </a:spcBef>
              <a:spcAft>
                <a:spcPts val="0"/>
              </a:spcAft>
              <a:buClrTx/>
              <a:buSzTx/>
              <a:buFont typeface="Arial" charset="0"/>
              <a:buChar char="•"/>
              <a:tabLst/>
              <a:defRPr/>
            </a:pPr>
            <a:r>
              <a:rPr lang="en-GB" sz="1200" b="1" kern="1200" baseline="0" dirty="0" smtClean="0">
                <a:solidFill>
                  <a:schemeClr val="tx1"/>
                </a:solidFill>
                <a:effectLst/>
                <a:latin typeface="+mn-lt"/>
                <a:ea typeface="+mn-ea"/>
                <a:cs typeface="+mn-cs"/>
              </a:rPr>
              <a:t>For example: if there would be someone who wants to attack this contract, he could require much more gas for the send Compensation function (which means, that his </a:t>
            </a:r>
            <a:r>
              <a:rPr lang="en-GB" sz="1200" b="1" kern="1200" baseline="0" dirty="0" err="1" smtClean="0">
                <a:solidFill>
                  <a:schemeClr val="tx1"/>
                </a:solidFill>
                <a:effectLst/>
                <a:latin typeface="+mn-lt"/>
                <a:ea typeface="+mn-ea"/>
                <a:cs typeface="+mn-cs"/>
              </a:rPr>
              <a:t>fallback</a:t>
            </a:r>
            <a:r>
              <a:rPr lang="en-GB" sz="1200" b="1" kern="1200" baseline="0" dirty="0" smtClean="0">
                <a:solidFill>
                  <a:schemeClr val="tx1"/>
                </a:solidFill>
                <a:effectLst/>
                <a:latin typeface="+mn-lt"/>
                <a:ea typeface="+mn-ea"/>
                <a:cs typeface="+mn-cs"/>
              </a:rPr>
              <a:t> function would be very expensive) </a:t>
            </a:r>
          </a:p>
          <a:p>
            <a:pPr marL="171450" marR="0" lvl="0" indent="-171450" algn="l" defTabSz="914400" rtl="0" eaLnBrk="1" fontAlgn="auto" latinLnBrk="0" hangingPunct="1">
              <a:lnSpc>
                <a:spcPct val="100000"/>
              </a:lnSpc>
              <a:spcBef>
                <a:spcPts val="0"/>
              </a:spcBef>
              <a:spcAft>
                <a:spcPts val="0"/>
              </a:spcAft>
              <a:buClrTx/>
              <a:buSzTx/>
              <a:buFont typeface="Arial" charset="0"/>
              <a:buChar char="•"/>
              <a:tabLst/>
              <a:defRPr/>
            </a:pPr>
            <a:r>
              <a:rPr lang="en-GB" sz="1200" b="1" kern="1200" baseline="0" dirty="0" err="1" smtClean="0">
                <a:solidFill>
                  <a:schemeClr val="tx1"/>
                </a:solidFill>
                <a:effectLst/>
                <a:latin typeface="+mn-lt"/>
                <a:ea typeface="+mn-ea"/>
                <a:cs typeface="+mn-cs"/>
              </a:rPr>
              <a:t>Indoing</a:t>
            </a:r>
            <a:r>
              <a:rPr lang="en-GB" sz="1200" b="1" kern="1200" baseline="0" dirty="0" smtClean="0">
                <a:solidFill>
                  <a:schemeClr val="tx1"/>
                </a:solidFill>
                <a:effectLst/>
                <a:latin typeface="+mn-lt"/>
                <a:ea typeface="+mn-ea"/>
                <a:cs typeface="+mn-cs"/>
              </a:rPr>
              <a:t> so, the function call at line 17 fails and since there is no check in the return code, the compensation for the old king remains into the contract, even though a new king will be set (in this case the attacker) </a:t>
            </a:r>
          </a:p>
          <a:p>
            <a:pPr marL="171450" marR="0" lvl="0" indent="-171450" algn="l" defTabSz="914400" rtl="0" eaLnBrk="1" fontAlgn="auto" latinLnBrk="0" hangingPunct="1">
              <a:lnSpc>
                <a:spcPct val="100000"/>
              </a:lnSpc>
              <a:spcBef>
                <a:spcPts val="0"/>
              </a:spcBef>
              <a:spcAft>
                <a:spcPts val="0"/>
              </a:spcAft>
              <a:buClrTx/>
              <a:buSzTx/>
              <a:buFont typeface="Arial" charset="0"/>
              <a:buChar char="•"/>
              <a:tabLst/>
              <a:defRPr/>
            </a:pPr>
            <a:r>
              <a:rPr lang="en-GB" sz="1200" b="1" kern="1200" baseline="0" dirty="0" smtClean="0">
                <a:solidFill>
                  <a:schemeClr val="tx1"/>
                </a:solidFill>
                <a:effectLst/>
                <a:latin typeface="+mn-lt"/>
                <a:ea typeface="+mn-ea"/>
                <a:cs typeface="+mn-cs"/>
              </a:rPr>
              <a:t>The attacker can easily withdraw the compensation </a:t>
            </a:r>
          </a:p>
          <a:p>
            <a:pPr marL="0" lvl="0" indent="0">
              <a:buNone/>
            </a:pPr>
            <a:endParaRPr lang="en-GB" sz="1200" b="1" kern="1200" baseline="0" dirty="0" smtClean="0">
              <a:solidFill>
                <a:schemeClr val="tx1"/>
              </a:solidFill>
              <a:effectLst/>
              <a:latin typeface="+mn-lt"/>
              <a:ea typeface="+mn-ea"/>
              <a:cs typeface="+mn-cs"/>
            </a:endParaRPr>
          </a:p>
          <a:p>
            <a:pPr marL="0" lvl="0" indent="0">
              <a:buNone/>
            </a:pPr>
            <a:endParaRPr lang="en-GB" baseline="0" dirty="0" smtClean="0"/>
          </a:p>
          <a:p>
            <a:pPr marL="0" lvl="0" indent="0">
              <a:buNone/>
            </a:pPr>
            <a:r>
              <a:rPr lang="en-GB" baseline="0" dirty="0" smtClean="0"/>
              <a:t>----------------------------</a:t>
            </a:r>
          </a:p>
          <a:p>
            <a:pPr marL="0" lvl="0" indent="0">
              <a:buNone/>
            </a:pPr>
            <a:r>
              <a:rPr lang="en-GB" baseline="0" dirty="0" smtClean="0"/>
              <a:t>Let's consider a second attack for this contract</a:t>
            </a:r>
          </a:p>
          <a:p>
            <a:pPr marL="0" lvl="0" indent="0">
              <a:buNone/>
            </a:pPr>
            <a:endParaRPr lang="en-GB"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smtClean="0">
                <a:solidFill>
                  <a:schemeClr val="tx1"/>
                </a:solidFill>
                <a:effectLst/>
                <a:latin typeface="+mn-lt"/>
                <a:ea typeface="+mn-ea"/>
                <a:cs typeface="+mn-cs"/>
              </a:rPr>
              <a:t>Consider an attacker Mallory, whose </a:t>
            </a:r>
            <a:r>
              <a:rPr lang="en-GB" sz="1200" kern="1200" dirty="0" err="1" smtClean="0">
                <a:solidFill>
                  <a:schemeClr val="tx1"/>
                </a:solidFill>
                <a:effectLst/>
                <a:latin typeface="+mn-lt"/>
                <a:ea typeface="+mn-ea"/>
                <a:cs typeface="+mn-cs"/>
              </a:rPr>
              <a:t>fallback</a:t>
            </a:r>
            <a:r>
              <a:rPr lang="en-GB" sz="1200" kern="1200" dirty="0" smtClean="0">
                <a:solidFill>
                  <a:schemeClr val="tx1"/>
                </a:solidFill>
                <a:effectLst/>
                <a:latin typeface="+mn-lt"/>
                <a:ea typeface="+mn-ea"/>
                <a:cs typeface="+mn-cs"/>
              </a:rPr>
              <a:t> just throws an exception. (CLICK(</a:t>
            </a:r>
            <a:r>
              <a:rPr lang="en-GB" sz="1200" kern="1200" baseline="0" dirty="0" smtClean="0">
                <a:solidFill>
                  <a:schemeClr val="tx1"/>
                </a:solidFill>
                <a:effectLst/>
                <a:latin typeface="+mn-lt"/>
                <a:ea typeface="+mn-ea"/>
                <a:cs typeface="+mn-cs"/>
              </a:rPr>
              <a:t> </a:t>
            </a:r>
            <a:r>
              <a:rPr lang="en-GB" sz="1200" kern="1200" dirty="0" smtClean="0">
                <a:solidFill>
                  <a:schemeClr val="tx1"/>
                </a:solidFill>
                <a:effectLst/>
                <a:latin typeface="+mn-lt"/>
                <a:ea typeface="+mn-ea"/>
                <a:cs typeface="+mn-cs"/>
              </a:rPr>
              <a:t>The hacker calls </a:t>
            </a:r>
            <a:r>
              <a:rPr lang="en-GB" sz="1200" kern="1200" dirty="0" err="1" smtClean="0">
                <a:solidFill>
                  <a:schemeClr val="tx1"/>
                </a:solidFill>
                <a:effectLst/>
                <a:latin typeface="+mn-lt"/>
                <a:ea typeface="+mn-ea"/>
                <a:cs typeface="+mn-cs"/>
              </a:rPr>
              <a:t>unseatKing</a:t>
            </a:r>
            <a:r>
              <a:rPr lang="en-GB" sz="1200" kern="1200" dirty="0" smtClean="0">
                <a:solidFill>
                  <a:schemeClr val="tx1"/>
                </a:solidFill>
                <a:effectLst/>
                <a:latin typeface="+mn-lt"/>
                <a:ea typeface="+mn-ea"/>
                <a:cs typeface="+mn-cs"/>
              </a:rPr>
              <a:t> with the right amount of ether, so that Mallory becomes the new king.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smtClean="0">
                <a:solidFill>
                  <a:schemeClr val="tx1"/>
                </a:solidFill>
                <a:effectLst/>
                <a:latin typeface="+mn-lt"/>
                <a:ea typeface="+mn-ea"/>
                <a:cs typeface="+mn-cs"/>
              </a:rPr>
              <a:t>At this point, nobody else can get her crown, since every time </a:t>
            </a:r>
            <a:r>
              <a:rPr lang="en-GB" sz="1200" kern="1200" dirty="0" err="1" smtClean="0">
                <a:solidFill>
                  <a:schemeClr val="tx1"/>
                </a:solidFill>
                <a:effectLst/>
                <a:latin typeface="+mn-lt"/>
                <a:ea typeface="+mn-ea"/>
                <a:cs typeface="+mn-cs"/>
              </a:rPr>
              <a:t>KotET</a:t>
            </a:r>
            <a:r>
              <a:rPr lang="en-GB" sz="1200" kern="1200" dirty="0" smtClean="0">
                <a:solidFill>
                  <a:schemeClr val="tx1"/>
                </a:solidFill>
                <a:effectLst/>
                <a:latin typeface="+mn-lt"/>
                <a:ea typeface="+mn-ea"/>
                <a:cs typeface="+mn-cs"/>
              </a:rPr>
              <a:t> tries to send the compensation to Mallory, her </a:t>
            </a:r>
            <a:r>
              <a:rPr lang="en-GB" sz="1200" kern="1200" dirty="0" err="1" smtClean="0">
                <a:solidFill>
                  <a:schemeClr val="tx1"/>
                </a:solidFill>
                <a:effectLst/>
                <a:latin typeface="+mn-lt"/>
                <a:ea typeface="+mn-ea"/>
                <a:cs typeface="+mn-cs"/>
              </a:rPr>
              <a:t>fallback</a:t>
            </a:r>
            <a:r>
              <a:rPr lang="en-GB" sz="1200" kern="1200" dirty="0" smtClean="0">
                <a:solidFill>
                  <a:schemeClr val="tx1"/>
                </a:solidFill>
                <a:effectLst/>
                <a:latin typeface="+mn-lt"/>
                <a:ea typeface="+mn-ea"/>
                <a:cs typeface="+mn-cs"/>
              </a:rPr>
              <a:t> throws an exception, preventing the coronation to succeed. </a:t>
            </a:r>
            <a:endParaRPr lang="en-GB" dirty="0" smtClean="0"/>
          </a:p>
          <a:p>
            <a:pPr marL="0" lvl="0" indent="0">
              <a:buNone/>
            </a:pPr>
            <a:endParaRPr lang="en-GB" baseline="0" dirty="0" smtClean="0"/>
          </a:p>
          <a:p>
            <a:pPr marL="0" lvl="0" indent="0">
              <a:buNone/>
            </a:pPr>
            <a:endParaRPr lang="en-GB" baseline="0" dirty="0" smtClean="0"/>
          </a:p>
          <a:p>
            <a:pPr marL="0" lvl="0" indent="0">
              <a:buNone/>
            </a:pPr>
            <a:endParaRPr lang="en-GB" baseline="0" dirty="0" smtClean="0"/>
          </a:p>
          <a:p>
            <a:pPr marL="0" lvl="0" indent="0">
              <a:buNone/>
            </a:pPr>
            <a:endParaRPr lang="en-GB" baseline="0" dirty="0" smtClean="0"/>
          </a:p>
          <a:p>
            <a:pPr marL="228600" indent="-228600">
              <a:buAutoNum type="arabicPeriod"/>
            </a:pPr>
            <a:endParaRPr lang="en-GB" baseline="0" dirty="0" smtClean="0"/>
          </a:p>
          <a:p>
            <a:pPr marL="228600" indent="-228600">
              <a:buAutoNum type="arabicPeriod"/>
            </a:pPr>
            <a:endParaRPr lang="en-GB" baseline="0" dirty="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26</a:t>
            </a:fld>
            <a:endParaRPr lang="en-GB"/>
          </a:p>
        </p:txBody>
      </p:sp>
    </p:spTree>
    <p:extLst>
      <p:ext uri="{BB962C8B-B14F-4D97-AF65-F5344CB8AC3E}">
        <p14:creationId xmlns:p14="http://schemas.microsoft.com/office/powerpoint/2010/main" val="9363009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685800" lvl="1" indent="-228600">
              <a:buAutoNum type="arabicPeriod"/>
            </a:pPr>
            <a:r>
              <a:rPr lang="it-IT" kern="1200" baseline="0" dirty="0" err="1" smtClean="0">
                <a:solidFill>
                  <a:schemeClr val="tx1"/>
                </a:solidFill>
                <a:latin typeface="+mn-lt"/>
                <a:ea typeface="+mn-ea"/>
                <a:cs typeface="+mn-cs"/>
              </a:rPr>
              <a:t>https</a:t>
            </a:r>
            <a:r>
              <a:rPr lang="it-IT" kern="1200" baseline="0" dirty="0" smtClean="0">
                <a:solidFill>
                  <a:schemeClr val="tx1"/>
                </a:solidFill>
                <a:latin typeface="+mn-lt"/>
                <a:ea typeface="+mn-ea"/>
                <a:cs typeface="+mn-cs"/>
              </a:rPr>
              <a:t>://</a:t>
            </a:r>
            <a:r>
              <a:rPr lang="it-IT" kern="1200" baseline="0" dirty="0" err="1" smtClean="0">
                <a:solidFill>
                  <a:schemeClr val="tx1"/>
                </a:solidFill>
                <a:latin typeface="+mn-lt"/>
                <a:ea typeface="+mn-ea"/>
                <a:cs typeface="+mn-cs"/>
              </a:rPr>
              <a:t>www.kingoftheether.com</a:t>
            </a:r>
            <a:r>
              <a:rPr lang="it-IT" kern="1200" baseline="0" dirty="0" smtClean="0">
                <a:solidFill>
                  <a:schemeClr val="tx1"/>
                </a:solidFill>
                <a:latin typeface="+mn-lt"/>
                <a:ea typeface="+mn-ea"/>
                <a:cs typeface="+mn-cs"/>
              </a:rPr>
              <a:t>/</a:t>
            </a:r>
            <a:r>
              <a:rPr lang="it-IT" kern="1200" baseline="0" dirty="0" err="1" smtClean="0">
                <a:solidFill>
                  <a:schemeClr val="tx1"/>
                </a:solidFill>
                <a:latin typeface="+mn-lt"/>
                <a:ea typeface="+mn-ea"/>
                <a:cs typeface="+mn-cs"/>
              </a:rPr>
              <a:t>contract-safety-checklist.html</a:t>
            </a:r>
            <a:endParaRPr lang="it-IT" kern="1200" baseline="0" dirty="0" smtClean="0">
              <a:solidFill>
                <a:schemeClr val="tx1"/>
              </a:solidFill>
              <a:latin typeface="+mn-lt"/>
              <a:ea typeface="+mn-ea"/>
              <a:cs typeface="+mn-cs"/>
            </a:endParaRPr>
          </a:p>
          <a:p>
            <a:r>
              <a:rPr lang="it-IT" sz="1200" kern="1200" dirty="0" smtClean="0">
                <a:solidFill>
                  <a:schemeClr val="tx1"/>
                </a:solidFill>
                <a:latin typeface="+mn-lt"/>
                <a:ea typeface="+mn-ea"/>
                <a:cs typeface="+mn-cs"/>
              </a:rPr>
              <a:t>POSSIBLE SOLUTIONS TO CHECK THE</a:t>
            </a:r>
            <a:r>
              <a:rPr lang="it-IT" sz="1200" kern="1200" baseline="0" dirty="0" smtClean="0">
                <a:solidFill>
                  <a:schemeClr val="tx1"/>
                </a:solidFill>
                <a:latin typeface="+mn-lt"/>
                <a:ea typeface="+mn-ea"/>
                <a:cs typeface="+mn-cs"/>
              </a:rPr>
              <a:t> KING.SEND</a:t>
            </a:r>
          </a:p>
          <a:p>
            <a:endParaRPr lang="it-IT" sz="1200" kern="120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it-IT" sz="1200" kern="1200" dirty="0" err="1" smtClean="0">
                <a:solidFill>
                  <a:schemeClr val="tx1"/>
                </a:solidFill>
                <a:latin typeface="+mn-lt"/>
                <a:ea typeface="+mn-ea"/>
                <a:cs typeface="+mn-cs"/>
              </a:rPr>
              <a:t>Including</a:t>
            </a:r>
            <a:r>
              <a:rPr lang="it-IT" sz="1200" kern="1200" dirty="0" smtClean="0">
                <a:solidFill>
                  <a:schemeClr val="tx1"/>
                </a:solidFill>
                <a:latin typeface="+mn-lt"/>
                <a:ea typeface="+mn-ea"/>
                <a:cs typeface="+mn-cs"/>
              </a:rPr>
              <a:t> a </a:t>
            </a:r>
            <a:r>
              <a:rPr lang="it-IT" sz="1200" kern="1200" dirty="0" err="1" smtClean="0">
                <a:solidFill>
                  <a:schemeClr val="tx1"/>
                </a:solidFill>
                <a:latin typeface="+mn-lt"/>
                <a:ea typeface="+mn-ea"/>
                <a:cs typeface="+mn-cs"/>
              </a:rPr>
              <a:t>reasonable</a:t>
            </a:r>
            <a:r>
              <a:rPr lang="it-IT" sz="1200" kern="1200" dirty="0" smtClean="0">
                <a:solidFill>
                  <a:schemeClr val="tx1"/>
                </a:solidFill>
                <a:latin typeface="+mn-lt"/>
                <a:ea typeface="+mn-ea"/>
                <a:cs typeface="+mn-cs"/>
              </a:rPr>
              <a:t> </a:t>
            </a:r>
            <a:r>
              <a:rPr lang="it-IT" sz="1200" kern="1200" dirty="0" err="1" smtClean="0">
                <a:solidFill>
                  <a:schemeClr val="tx1"/>
                </a:solidFill>
                <a:latin typeface="+mn-lt"/>
                <a:ea typeface="+mn-ea"/>
                <a:cs typeface="+mn-cs"/>
              </a:rPr>
              <a:t>amount</a:t>
            </a:r>
            <a:r>
              <a:rPr lang="it-IT" sz="1200" kern="1200" dirty="0" smtClean="0">
                <a:solidFill>
                  <a:schemeClr val="tx1"/>
                </a:solidFill>
                <a:latin typeface="+mn-lt"/>
                <a:ea typeface="+mn-ea"/>
                <a:cs typeface="+mn-cs"/>
              </a:rPr>
              <a:t> of gas with </a:t>
            </a:r>
            <a:r>
              <a:rPr lang="it-IT" sz="1200" kern="1200" dirty="0" err="1" smtClean="0">
                <a:solidFill>
                  <a:schemeClr val="tx1"/>
                </a:solidFill>
                <a:latin typeface="+mn-lt"/>
                <a:ea typeface="+mn-ea"/>
                <a:cs typeface="+mn-cs"/>
              </a:rPr>
              <a:t>each</a:t>
            </a:r>
            <a:r>
              <a:rPr lang="it-IT" sz="1200" kern="1200" dirty="0" smtClean="0">
                <a:solidFill>
                  <a:schemeClr val="tx1"/>
                </a:solidFill>
                <a:latin typeface="+mn-lt"/>
                <a:ea typeface="+mn-ea"/>
                <a:cs typeface="+mn-cs"/>
              </a:rPr>
              <a:t> </a:t>
            </a:r>
            <a:r>
              <a:rPr lang="it-IT" sz="1200" kern="1200" dirty="0" err="1" smtClean="0">
                <a:solidFill>
                  <a:schemeClr val="tx1"/>
                </a:solidFill>
                <a:latin typeface="+mn-lt"/>
                <a:ea typeface="+mn-ea"/>
                <a:cs typeface="+mn-cs"/>
              </a:rPr>
              <a:t>payment</a:t>
            </a:r>
            <a:r>
              <a:rPr lang="it-IT" sz="1200" kern="1200" dirty="0" smtClean="0">
                <a:solidFill>
                  <a:schemeClr val="tx1"/>
                </a:solidFill>
                <a:latin typeface="+mn-lt"/>
                <a:ea typeface="+mn-ea"/>
                <a:cs typeface="+mn-cs"/>
              </a:rPr>
              <a:t> </a:t>
            </a:r>
            <a:r>
              <a:rPr lang="it-IT" sz="1200" kern="1200" dirty="0" err="1" smtClean="0">
                <a:solidFill>
                  <a:schemeClr val="tx1"/>
                </a:solidFill>
                <a:latin typeface="+mn-lt"/>
                <a:ea typeface="+mn-ea"/>
                <a:cs typeface="+mn-cs"/>
              </a:rPr>
              <a:t>sent</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you</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give</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enough</a:t>
            </a:r>
            <a:r>
              <a:rPr lang="it-IT" sz="1200" kern="1200" baseline="0" dirty="0" smtClean="0">
                <a:solidFill>
                  <a:schemeClr val="tx1"/>
                </a:solidFill>
                <a:latin typeface="+mn-lt"/>
                <a:ea typeface="+mn-ea"/>
                <a:cs typeface="+mn-cs"/>
              </a:rPr>
              <a:t> gas to </a:t>
            </a:r>
            <a:r>
              <a:rPr lang="it-IT" sz="1200" kern="1200" baseline="0" dirty="0" err="1" smtClean="0">
                <a:solidFill>
                  <a:schemeClr val="tx1"/>
                </a:solidFill>
                <a:latin typeface="+mn-lt"/>
                <a:ea typeface="+mn-ea"/>
                <a:cs typeface="+mn-cs"/>
              </a:rPr>
              <a:t>make</a:t>
            </a:r>
            <a:r>
              <a:rPr lang="it-IT" sz="1200" kern="1200" baseline="0" dirty="0" smtClean="0">
                <a:solidFill>
                  <a:schemeClr val="tx1"/>
                </a:solidFill>
                <a:latin typeface="+mn-lt"/>
                <a:ea typeface="+mn-ea"/>
                <a:cs typeface="+mn-cs"/>
              </a:rPr>
              <a:t> the </a:t>
            </a:r>
            <a:r>
              <a:rPr lang="it-IT" sz="1200" kern="1200" baseline="0" dirty="0" err="1" smtClean="0">
                <a:solidFill>
                  <a:schemeClr val="tx1"/>
                </a:solidFill>
                <a:latin typeface="+mn-lt"/>
                <a:ea typeface="+mn-ea"/>
                <a:cs typeface="+mn-cs"/>
              </a:rPr>
              <a:t>transaction</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possible</a:t>
            </a:r>
            <a:r>
              <a:rPr lang="it-IT" sz="1200" kern="1200" baseline="0" dirty="0" smtClean="0">
                <a:solidFill>
                  <a:schemeClr val="tx1"/>
                </a:solidFill>
                <a:latin typeface="+mn-lt"/>
                <a:ea typeface="+mn-ea"/>
                <a:cs typeface="+mn-cs"/>
              </a:rPr>
              <a:t>) OR </a:t>
            </a:r>
          </a:p>
          <a:p>
            <a:pPr marL="0" marR="0" indent="0" algn="l" defTabSz="914400" rtl="0" eaLnBrk="1" fontAlgn="auto" latinLnBrk="0" hangingPunct="1">
              <a:lnSpc>
                <a:spcPct val="100000"/>
              </a:lnSpc>
              <a:spcBef>
                <a:spcPts val="0"/>
              </a:spcBef>
              <a:spcAft>
                <a:spcPts val="0"/>
              </a:spcAft>
              <a:buClrTx/>
              <a:buSzTx/>
              <a:buFontTx/>
              <a:buNone/>
              <a:tabLst/>
              <a:defRPr/>
            </a:pPr>
            <a:r>
              <a:rPr lang="it-IT" sz="1200" kern="1200" baseline="0" dirty="0" err="1" smtClean="0">
                <a:solidFill>
                  <a:schemeClr val="tx1"/>
                </a:solidFill>
                <a:latin typeface="+mn-lt"/>
                <a:ea typeface="+mn-ea"/>
                <a:cs typeface="+mn-cs"/>
              </a:rPr>
              <a:t>If</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there</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is</a:t>
            </a:r>
            <a:r>
              <a:rPr lang="it-IT" sz="1200" kern="1200" baseline="0" dirty="0" smtClean="0">
                <a:solidFill>
                  <a:schemeClr val="tx1"/>
                </a:solidFill>
                <a:latin typeface="+mn-lt"/>
                <a:ea typeface="+mn-ea"/>
                <a:cs typeface="+mn-cs"/>
              </a:rPr>
              <a:t> a </a:t>
            </a:r>
            <a:r>
              <a:rPr lang="it-IT" sz="1200" kern="1200" baseline="0" dirty="0" err="1" smtClean="0">
                <a:solidFill>
                  <a:schemeClr val="tx1"/>
                </a:solidFill>
                <a:latin typeface="+mn-lt"/>
                <a:ea typeface="+mn-ea"/>
                <a:cs typeface="+mn-cs"/>
              </a:rPr>
              <a:t>too</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expensive</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fallback</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function</a:t>
            </a:r>
            <a:r>
              <a:rPr lang="it-IT" sz="1200" kern="1200" baseline="0" dirty="0" smtClean="0">
                <a:solidFill>
                  <a:schemeClr val="tx1"/>
                </a:solidFill>
                <a:latin typeface="+mn-lt"/>
                <a:ea typeface="+mn-ea"/>
                <a:cs typeface="+mn-cs"/>
              </a:rPr>
              <a:t>, the </a:t>
            </a:r>
            <a:r>
              <a:rPr lang="it-IT" sz="1200" kern="1200" baseline="0" dirty="0" err="1" smtClean="0">
                <a:solidFill>
                  <a:schemeClr val="tx1"/>
                </a:solidFill>
                <a:latin typeface="+mn-lt"/>
                <a:ea typeface="+mn-ea"/>
                <a:cs typeface="+mn-cs"/>
              </a:rPr>
              <a:t>payment</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throws</a:t>
            </a:r>
            <a:r>
              <a:rPr lang="it-IT" sz="1200" kern="1200" baseline="0" dirty="0" smtClean="0">
                <a:solidFill>
                  <a:schemeClr val="tx1"/>
                </a:solidFill>
                <a:latin typeface="+mn-lt"/>
                <a:ea typeface="+mn-ea"/>
                <a:cs typeface="+mn-cs"/>
              </a:rPr>
              <a:t> an </a:t>
            </a:r>
            <a:r>
              <a:rPr lang="it-IT" sz="1200" kern="1200" baseline="0" dirty="0" err="1" smtClean="0">
                <a:solidFill>
                  <a:schemeClr val="tx1"/>
                </a:solidFill>
                <a:latin typeface="+mn-lt"/>
                <a:ea typeface="+mn-ea"/>
                <a:cs typeface="+mn-cs"/>
              </a:rPr>
              <a:t>exception</a:t>
            </a:r>
            <a:endParaRPr lang="it-IT" sz="1200" kern="1200" dirty="0" smtClean="0">
              <a:solidFill>
                <a:schemeClr val="tx1"/>
              </a:solidFill>
              <a:latin typeface="+mn-lt"/>
              <a:ea typeface="+mn-ea"/>
              <a:cs typeface="+mn-cs"/>
            </a:endParaRPr>
          </a:p>
          <a:p>
            <a:r>
              <a:rPr lang="it-IT" sz="1200" kern="1200" dirty="0" smtClean="0">
                <a:solidFill>
                  <a:schemeClr val="tx1"/>
                </a:solidFill>
                <a:latin typeface="+mn-lt"/>
                <a:ea typeface="+mn-ea"/>
                <a:cs typeface="+mn-cs"/>
              </a:rPr>
              <a:t>.</a:t>
            </a:r>
            <a:endParaRPr lang="it-IT" sz="1200" u="sng" kern="1200" baseline="0" dirty="0" smtClean="0">
              <a:solidFill>
                <a:schemeClr val="tx1"/>
              </a:solidFill>
              <a:latin typeface="+mn-lt"/>
              <a:ea typeface="+mn-ea"/>
              <a:cs typeface="+mn-cs"/>
            </a:endParaRPr>
          </a:p>
          <a:p>
            <a:endParaRPr lang="it-IT" sz="1200" u="sng" kern="1200" baseline="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it-IT" sz="1200" u="sng" kern="1200" baseline="0" dirty="0" smtClean="0">
                <a:solidFill>
                  <a:schemeClr val="tx1"/>
                </a:solidFill>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r>
              <a:rPr lang="it-IT" sz="1200" u="sng" kern="1200" baseline="0" dirty="0" err="1" smtClean="0">
                <a:solidFill>
                  <a:schemeClr val="tx1"/>
                </a:solidFill>
                <a:latin typeface="+mn-lt"/>
                <a:ea typeface="+mn-ea"/>
                <a:cs typeface="+mn-cs"/>
              </a:rPr>
              <a:t>If</a:t>
            </a:r>
            <a:r>
              <a:rPr lang="it-IT" sz="1200" u="sng" kern="1200" baseline="0" dirty="0" smtClean="0">
                <a:solidFill>
                  <a:schemeClr val="tx1"/>
                </a:solidFill>
                <a:latin typeface="+mn-lt"/>
                <a:ea typeface="+mn-ea"/>
                <a:cs typeface="+mn-cs"/>
              </a:rPr>
              <a:t> an </a:t>
            </a:r>
            <a:r>
              <a:rPr lang="it-IT" sz="1200" u="sng" kern="1200" baseline="0" dirty="0" err="1" smtClean="0">
                <a:solidFill>
                  <a:schemeClr val="tx1"/>
                </a:solidFill>
                <a:latin typeface="+mn-lt"/>
                <a:ea typeface="+mn-ea"/>
                <a:cs typeface="+mn-cs"/>
              </a:rPr>
              <a:t>exception</a:t>
            </a:r>
            <a:r>
              <a:rPr lang="it-IT" sz="1200" u="sng" kern="1200" baseline="0" dirty="0" smtClean="0">
                <a:solidFill>
                  <a:schemeClr val="tx1"/>
                </a:solidFill>
                <a:latin typeface="+mn-lt"/>
                <a:ea typeface="+mn-ea"/>
                <a:cs typeface="+mn-cs"/>
              </a:rPr>
              <a:t> </a:t>
            </a:r>
            <a:r>
              <a:rPr lang="it-IT" sz="1200" u="sng" kern="1200" baseline="0" dirty="0" err="1" smtClean="0">
                <a:solidFill>
                  <a:schemeClr val="tx1"/>
                </a:solidFill>
                <a:latin typeface="+mn-lt"/>
                <a:ea typeface="+mn-ea"/>
                <a:cs typeface="+mn-cs"/>
              </a:rPr>
              <a:t>is</a:t>
            </a:r>
            <a:r>
              <a:rPr lang="it-IT" sz="1200" u="sng" kern="1200" baseline="0" dirty="0" smtClean="0">
                <a:solidFill>
                  <a:schemeClr val="tx1"/>
                </a:solidFill>
                <a:latin typeface="+mn-lt"/>
                <a:ea typeface="+mn-ea"/>
                <a:cs typeface="+mn-cs"/>
              </a:rPr>
              <a:t> </a:t>
            </a:r>
            <a:r>
              <a:rPr lang="it-IT" sz="1200" u="sng" kern="1200" baseline="0" dirty="0" err="1" smtClean="0">
                <a:solidFill>
                  <a:schemeClr val="tx1"/>
                </a:solidFill>
                <a:latin typeface="+mn-lt"/>
                <a:ea typeface="+mn-ea"/>
                <a:cs typeface="+mn-cs"/>
              </a:rPr>
              <a:t>thrown</a:t>
            </a:r>
            <a:r>
              <a:rPr lang="it-IT" sz="1200" u="sng" kern="1200" baseline="0" dirty="0" smtClean="0">
                <a:solidFill>
                  <a:schemeClr val="tx1"/>
                </a:solidFill>
                <a:latin typeface="+mn-lt"/>
                <a:ea typeface="+mn-ea"/>
                <a:cs typeface="+mn-cs"/>
              </a:rPr>
              <a:t> the </a:t>
            </a:r>
            <a:r>
              <a:rPr lang="it-IT" sz="1200" u="sng" kern="1200" baseline="0" dirty="0" err="1" smtClean="0">
                <a:solidFill>
                  <a:schemeClr val="tx1"/>
                </a:solidFill>
                <a:latin typeface="+mn-lt"/>
                <a:ea typeface="+mn-ea"/>
                <a:cs typeface="+mn-cs"/>
              </a:rPr>
              <a:t>whole</a:t>
            </a:r>
            <a:r>
              <a:rPr lang="it-IT" sz="1200" u="sng" kern="1200" baseline="0" dirty="0" smtClean="0">
                <a:solidFill>
                  <a:schemeClr val="tx1"/>
                </a:solidFill>
                <a:latin typeface="+mn-lt"/>
                <a:ea typeface="+mn-ea"/>
                <a:cs typeface="+mn-cs"/>
              </a:rPr>
              <a:t> </a:t>
            </a:r>
            <a:r>
              <a:rPr lang="it-IT" sz="1200" u="sng" kern="1200" baseline="0" dirty="0" err="1" smtClean="0">
                <a:solidFill>
                  <a:schemeClr val="tx1"/>
                </a:solidFill>
                <a:latin typeface="+mn-lt"/>
                <a:ea typeface="+mn-ea"/>
                <a:cs typeface="+mn-cs"/>
              </a:rPr>
              <a:t>transaction</a:t>
            </a:r>
            <a:r>
              <a:rPr lang="it-IT" sz="1200" u="sng" kern="1200" baseline="0" dirty="0" smtClean="0">
                <a:solidFill>
                  <a:schemeClr val="tx1"/>
                </a:solidFill>
                <a:latin typeface="+mn-lt"/>
                <a:ea typeface="+mn-ea"/>
                <a:cs typeface="+mn-cs"/>
              </a:rPr>
              <a:t> </a:t>
            </a:r>
            <a:r>
              <a:rPr lang="it-IT" sz="1200" u="sng" kern="1200" baseline="0" dirty="0" err="1" smtClean="0">
                <a:solidFill>
                  <a:schemeClr val="tx1"/>
                </a:solidFill>
                <a:latin typeface="+mn-lt"/>
                <a:ea typeface="+mn-ea"/>
                <a:cs typeface="+mn-cs"/>
              </a:rPr>
              <a:t>has</a:t>
            </a:r>
            <a:r>
              <a:rPr lang="it-IT" sz="1200" u="sng" kern="1200" baseline="0" dirty="0" smtClean="0">
                <a:solidFill>
                  <a:schemeClr val="tx1"/>
                </a:solidFill>
                <a:latin typeface="+mn-lt"/>
                <a:ea typeface="+mn-ea"/>
                <a:cs typeface="+mn-cs"/>
              </a:rPr>
              <a:t> to be </a:t>
            </a:r>
            <a:r>
              <a:rPr lang="it-IT" sz="1200" u="sng" kern="1200" baseline="0" dirty="0" err="1" smtClean="0">
                <a:solidFill>
                  <a:schemeClr val="tx1"/>
                </a:solidFill>
                <a:latin typeface="+mn-lt"/>
                <a:ea typeface="+mn-ea"/>
                <a:cs typeface="+mn-cs"/>
              </a:rPr>
              <a:t>reverted</a:t>
            </a:r>
            <a:r>
              <a:rPr lang="it-IT" sz="1200" u="sng" kern="1200" baseline="0" dirty="0" smtClean="0">
                <a:solidFill>
                  <a:schemeClr val="tx1"/>
                </a:solidFill>
                <a:latin typeface="+mn-lt"/>
                <a:ea typeface="+mn-ea"/>
                <a:cs typeface="+mn-cs"/>
              </a:rPr>
              <a:t> and </a:t>
            </a:r>
            <a:r>
              <a:rPr lang="it-IT" sz="1200" u="sng" kern="1200" baseline="0" dirty="0" err="1" smtClean="0">
                <a:solidFill>
                  <a:schemeClr val="tx1"/>
                </a:solidFill>
                <a:latin typeface="+mn-lt"/>
                <a:ea typeface="+mn-ea"/>
                <a:cs typeface="+mn-cs"/>
              </a:rPr>
              <a:t>not</a:t>
            </a:r>
            <a:r>
              <a:rPr lang="it-IT" sz="1200" u="sng" kern="1200" baseline="0" dirty="0" smtClean="0">
                <a:solidFill>
                  <a:schemeClr val="tx1"/>
                </a:solidFill>
                <a:latin typeface="+mn-lt"/>
                <a:ea typeface="+mn-ea"/>
                <a:cs typeface="+mn-cs"/>
              </a:rPr>
              <a:t> </a:t>
            </a:r>
            <a:r>
              <a:rPr lang="it-IT" sz="1200" u="sng" kern="1200" baseline="0" dirty="0" err="1" smtClean="0">
                <a:solidFill>
                  <a:schemeClr val="tx1"/>
                </a:solidFill>
                <a:latin typeface="+mn-lt"/>
                <a:ea typeface="+mn-ea"/>
                <a:cs typeface="+mn-cs"/>
              </a:rPr>
              <a:t>only</a:t>
            </a:r>
            <a:r>
              <a:rPr lang="it-IT" sz="1200" u="sng" kern="1200" baseline="0" dirty="0" smtClean="0">
                <a:solidFill>
                  <a:schemeClr val="tx1"/>
                </a:solidFill>
                <a:latin typeface="+mn-lt"/>
                <a:ea typeface="+mn-ea"/>
                <a:cs typeface="+mn-cs"/>
              </a:rPr>
              <a:t> the state </a:t>
            </a:r>
            <a:r>
              <a:rPr lang="it-IT" sz="1200" u="sng" kern="1200" baseline="0" dirty="0" err="1" smtClean="0">
                <a:solidFill>
                  <a:schemeClr val="tx1"/>
                </a:solidFill>
                <a:latin typeface="+mn-lt"/>
                <a:ea typeface="+mn-ea"/>
                <a:cs typeface="+mn-cs"/>
              </a:rPr>
              <a:t>between</a:t>
            </a:r>
            <a:r>
              <a:rPr lang="it-IT" sz="1200" u="sng" kern="1200" baseline="0" dirty="0" smtClean="0">
                <a:solidFill>
                  <a:schemeClr val="tx1"/>
                </a:solidFill>
                <a:latin typeface="+mn-lt"/>
                <a:ea typeface="+mn-ea"/>
                <a:cs typeface="+mn-cs"/>
              </a:rPr>
              <a:t> the </a:t>
            </a:r>
            <a:r>
              <a:rPr lang="it-IT" sz="1200" u="sng" kern="1200" baseline="0" dirty="0" err="1" smtClean="0">
                <a:solidFill>
                  <a:schemeClr val="tx1"/>
                </a:solidFill>
                <a:latin typeface="+mn-lt"/>
                <a:ea typeface="+mn-ea"/>
                <a:cs typeface="+mn-cs"/>
              </a:rPr>
              <a:t>two</a:t>
            </a:r>
            <a:r>
              <a:rPr lang="it-IT" sz="1200" u="sng" kern="1200" baseline="0" dirty="0" smtClean="0">
                <a:solidFill>
                  <a:schemeClr val="tx1"/>
                </a:solidFill>
                <a:latin typeface="+mn-lt"/>
                <a:ea typeface="+mn-ea"/>
                <a:cs typeface="+mn-cs"/>
              </a:rPr>
              <a:t> </a:t>
            </a:r>
            <a:r>
              <a:rPr lang="it-IT" sz="1200" u="sng" kern="1200" baseline="0" dirty="0" err="1" smtClean="0">
                <a:solidFill>
                  <a:schemeClr val="tx1"/>
                </a:solidFill>
                <a:latin typeface="+mn-lt"/>
                <a:ea typeface="+mn-ea"/>
                <a:cs typeface="+mn-cs"/>
              </a:rPr>
              <a:t>function</a:t>
            </a:r>
            <a:r>
              <a:rPr lang="it-IT" sz="1200" u="sng" kern="1200" baseline="0" dirty="0" smtClean="0">
                <a:solidFill>
                  <a:schemeClr val="tx1"/>
                </a:solidFill>
                <a:latin typeface="+mn-lt"/>
                <a:ea typeface="+mn-ea"/>
                <a:cs typeface="+mn-cs"/>
              </a:rPr>
              <a:t> </a:t>
            </a:r>
            <a:r>
              <a:rPr lang="it-IT" sz="1200" u="sng" kern="1200" baseline="0" dirty="0" err="1" smtClean="0">
                <a:solidFill>
                  <a:schemeClr val="tx1"/>
                </a:solidFill>
                <a:latin typeface="+mn-lt"/>
                <a:ea typeface="+mn-ea"/>
                <a:cs typeface="+mn-cs"/>
              </a:rPr>
              <a:t>calls</a:t>
            </a:r>
            <a:r>
              <a:rPr lang="it-IT" sz="1200" u="sng" kern="1200" baseline="0" dirty="0" smtClean="0">
                <a:solidFill>
                  <a:schemeClr val="tx1"/>
                </a:solidFill>
                <a:latin typeface="+mn-lt"/>
                <a:ea typeface="+mn-ea"/>
                <a:cs typeface="+mn-cs"/>
              </a:rPr>
              <a:t>.</a:t>
            </a:r>
            <a:endParaRPr lang="en-GB" baseline="0" dirty="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27</a:t>
            </a:fld>
            <a:endParaRPr lang="en-GB"/>
          </a:p>
        </p:txBody>
      </p:sp>
    </p:spTree>
    <p:extLst>
      <p:ext uri="{BB962C8B-B14F-4D97-AF65-F5344CB8AC3E}">
        <p14:creationId xmlns:p14="http://schemas.microsoft.com/office/powerpoint/2010/main" val="111143568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it-IT" sz="1200" kern="1200" dirty="0" smtClean="0">
                <a:solidFill>
                  <a:schemeClr val="tx1"/>
                </a:solidFill>
                <a:effectLst/>
                <a:latin typeface="+mn-lt"/>
                <a:ea typeface="+mn-ea"/>
                <a:cs typeface="+mn-cs"/>
              </a:rPr>
              <a:t>And </a:t>
            </a:r>
            <a:r>
              <a:rPr lang="it-IT" sz="1200" kern="1200" dirty="0" err="1" smtClean="0">
                <a:solidFill>
                  <a:schemeClr val="tx1"/>
                </a:solidFill>
                <a:effectLst/>
                <a:latin typeface="+mn-lt"/>
                <a:ea typeface="+mn-ea"/>
                <a:cs typeface="+mn-cs"/>
              </a:rPr>
              <a:t>now</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consider</a:t>
            </a:r>
            <a:r>
              <a:rPr lang="it-IT" sz="1200" kern="1200" dirty="0" smtClean="0">
                <a:solidFill>
                  <a:schemeClr val="tx1"/>
                </a:solidFill>
                <a:effectLst/>
                <a:latin typeface="+mn-lt"/>
                <a:ea typeface="+mn-ea"/>
                <a:cs typeface="+mn-cs"/>
              </a:rPr>
              <a:t> a </a:t>
            </a:r>
            <a:r>
              <a:rPr lang="it-IT" sz="1200" kern="1200" dirty="0" err="1" smtClean="0">
                <a:solidFill>
                  <a:schemeClr val="tx1"/>
                </a:solidFill>
                <a:effectLst/>
                <a:latin typeface="+mn-lt"/>
                <a:ea typeface="+mn-ea"/>
                <a:cs typeface="+mn-cs"/>
              </a:rPr>
              <a:t>contract</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that</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implements</a:t>
            </a:r>
            <a:r>
              <a:rPr lang="it-IT" sz="1200" kern="1200" dirty="0" smtClean="0">
                <a:solidFill>
                  <a:schemeClr val="tx1"/>
                </a:solidFill>
                <a:effectLst/>
                <a:latin typeface="+mn-lt"/>
                <a:ea typeface="+mn-ea"/>
                <a:cs typeface="+mn-cs"/>
              </a:rPr>
              <a:t> a </a:t>
            </a:r>
            <a:r>
              <a:rPr lang="it-IT" sz="1200" kern="1200" dirty="0" err="1" smtClean="0">
                <a:solidFill>
                  <a:schemeClr val="tx1"/>
                </a:solidFill>
                <a:effectLst/>
                <a:latin typeface="+mn-lt"/>
                <a:ea typeface="+mn-ea"/>
                <a:cs typeface="+mn-cs"/>
              </a:rPr>
              <a:t>simple</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Odds</a:t>
            </a:r>
            <a:r>
              <a:rPr lang="it-IT" sz="1200" kern="1200" baseline="0" dirty="0" smtClean="0">
                <a:solidFill>
                  <a:schemeClr val="tx1"/>
                </a:solidFill>
                <a:effectLst/>
                <a:latin typeface="+mn-lt"/>
                <a:ea typeface="+mn-ea"/>
                <a:cs typeface="+mn-cs"/>
              </a:rPr>
              <a:t> and </a:t>
            </a:r>
            <a:r>
              <a:rPr lang="it-IT" sz="1200" kern="1200" baseline="0" dirty="0" err="1" smtClean="0">
                <a:solidFill>
                  <a:schemeClr val="tx1"/>
                </a:solidFill>
                <a:effectLst/>
                <a:latin typeface="+mn-lt"/>
                <a:ea typeface="+mn-ea"/>
                <a:cs typeface="+mn-cs"/>
              </a:rPr>
              <a:t>Evens</a:t>
            </a:r>
            <a:r>
              <a:rPr lang="it-IT" sz="1200" kern="1200" baseline="0" dirty="0" smtClean="0">
                <a:solidFill>
                  <a:schemeClr val="tx1"/>
                </a:solidFill>
                <a:effectLst/>
                <a:latin typeface="+mn-lt"/>
                <a:ea typeface="+mn-ea"/>
                <a:cs typeface="+mn-cs"/>
              </a:rPr>
              <a:t> game </a:t>
            </a:r>
            <a:r>
              <a:rPr lang="it-IT" sz="1200" kern="1200" baseline="0" dirty="0" err="1" smtClean="0">
                <a:solidFill>
                  <a:schemeClr val="tx1"/>
                </a:solidFill>
                <a:effectLst/>
                <a:latin typeface="+mn-lt"/>
                <a:ea typeface="+mn-ea"/>
                <a:cs typeface="+mn-cs"/>
              </a:rPr>
              <a:t>between</a:t>
            </a: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two</a:t>
            </a: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players</a:t>
            </a:r>
            <a:r>
              <a:rPr lang="it-IT" sz="1200" kern="1200" baseline="0" dirty="0" smtClean="0">
                <a:solidFill>
                  <a:schemeClr val="tx1"/>
                </a:solidFill>
                <a:effectLst/>
                <a:latin typeface="+mn-lt"/>
                <a:ea typeface="+mn-ea"/>
                <a:cs typeface="+mn-cs"/>
              </a:rPr>
              <a:t>.</a:t>
            </a:r>
            <a:br>
              <a:rPr lang="it-IT" sz="1200" kern="1200" baseline="0" dirty="0" smtClean="0">
                <a:solidFill>
                  <a:schemeClr val="tx1"/>
                </a:solidFill>
                <a:effectLst/>
                <a:latin typeface="+mn-lt"/>
                <a:ea typeface="+mn-ea"/>
                <a:cs typeface="+mn-cs"/>
              </a:rPr>
            </a:br>
            <a:r>
              <a:rPr lang="it-IT" sz="1200" kern="1200" baseline="0" dirty="0" err="1" smtClean="0">
                <a:solidFill>
                  <a:schemeClr val="tx1"/>
                </a:solidFill>
                <a:effectLst/>
                <a:latin typeface="+mn-lt"/>
                <a:ea typeface="+mn-ea"/>
                <a:cs typeface="+mn-cs"/>
              </a:rPr>
              <a:t>Each</a:t>
            </a:r>
            <a:r>
              <a:rPr lang="it-IT" sz="1200" kern="1200" baseline="0" dirty="0" smtClean="0">
                <a:solidFill>
                  <a:schemeClr val="tx1"/>
                </a:solidFill>
                <a:effectLst/>
                <a:latin typeface="+mn-lt"/>
                <a:ea typeface="+mn-ea"/>
                <a:cs typeface="+mn-cs"/>
              </a:rPr>
              <a:t> player </a:t>
            </a:r>
            <a:r>
              <a:rPr lang="it-IT" sz="1200" kern="1200" baseline="0" dirty="0" err="1" smtClean="0">
                <a:solidFill>
                  <a:schemeClr val="tx1"/>
                </a:solidFill>
                <a:effectLst/>
                <a:latin typeface="+mn-lt"/>
                <a:ea typeface="+mn-ea"/>
                <a:cs typeface="+mn-cs"/>
              </a:rPr>
              <a:t>chooses</a:t>
            </a:r>
            <a:r>
              <a:rPr lang="it-IT" sz="1200" kern="1200" baseline="0" dirty="0" smtClean="0">
                <a:solidFill>
                  <a:schemeClr val="tx1"/>
                </a:solidFill>
                <a:effectLst/>
                <a:latin typeface="+mn-lt"/>
                <a:ea typeface="+mn-ea"/>
                <a:cs typeface="+mn-cs"/>
              </a:rPr>
              <a:t> a </a:t>
            </a:r>
            <a:r>
              <a:rPr lang="it-IT" sz="1200" kern="1200" baseline="0" dirty="0" err="1" smtClean="0">
                <a:solidFill>
                  <a:schemeClr val="tx1"/>
                </a:solidFill>
                <a:effectLst/>
                <a:latin typeface="+mn-lt"/>
                <a:ea typeface="+mn-ea"/>
                <a:cs typeface="+mn-cs"/>
              </a:rPr>
              <a:t>number</a:t>
            </a:r>
            <a:r>
              <a:rPr lang="it-IT" sz="1200" kern="1200" baseline="0" dirty="0" smtClean="0">
                <a:solidFill>
                  <a:schemeClr val="tx1"/>
                </a:solidFill>
                <a:effectLst/>
                <a:latin typeface="+mn-lt"/>
                <a:ea typeface="+mn-ea"/>
                <a:cs typeface="+mn-cs"/>
              </a:rPr>
              <a:t>, </a:t>
            </a:r>
            <a:br>
              <a:rPr lang="it-IT" sz="1200" kern="1200" baseline="0" dirty="0" smtClean="0">
                <a:solidFill>
                  <a:schemeClr val="tx1"/>
                </a:solidFill>
                <a:effectLst/>
                <a:latin typeface="+mn-lt"/>
                <a:ea typeface="+mn-ea"/>
                <a:cs typeface="+mn-cs"/>
              </a:rPr>
            </a:b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if</a:t>
            </a:r>
            <a:r>
              <a:rPr lang="it-IT" sz="1200" kern="1200" baseline="0" dirty="0" smtClean="0">
                <a:solidFill>
                  <a:schemeClr val="tx1"/>
                </a:solidFill>
                <a:effectLst/>
                <a:latin typeface="+mn-lt"/>
                <a:ea typeface="+mn-ea"/>
                <a:cs typeface="+mn-cs"/>
              </a:rPr>
              <a:t> the sum of the </a:t>
            </a:r>
            <a:r>
              <a:rPr lang="it-IT" sz="1200" kern="1200" baseline="0" dirty="0" err="1" smtClean="0">
                <a:solidFill>
                  <a:schemeClr val="tx1"/>
                </a:solidFill>
                <a:effectLst/>
                <a:latin typeface="+mn-lt"/>
                <a:ea typeface="+mn-ea"/>
                <a:cs typeface="+mn-cs"/>
              </a:rPr>
              <a:t>two</a:t>
            </a: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numbers</a:t>
            </a: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is</a:t>
            </a: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even</a:t>
            </a:r>
            <a:r>
              <a:rPr lang="it-IT" sz="1200" kern="1200" baseline="0" dirty="0" smtClean="0">
                <a:solidFill>
                  <a:schemeClr val="tx1"/>
                </a:solidFill>
                <a:effectLst/>
                <a:latin typeface="+mn-lt"/>
                <a:ea typeface="+mn-ea"/>
                <a:cs typeface="+mn-cs"/>
              </a:rPr>
              <a:t> --&gt; the first player </a:t>
            </a:r>
            <a:r>
              <a:rPr lang="it-IT" sz="1200" kern="1200" baseline="0" dirty="0" err="1" smtClean="0">
                <a:solidFill>
                  <a:schemeClr val="tx1"/>
                </a:solidFill>
                <a:effectLst/>
                <a:latin typeface="+mn-lt"/>
                <a:ea typeface="+mn-ea"/>
                <a:cs typeface="+mn-cs"/>
              </a:rPr>
              <a:t>wins</a:t>
            </a:r>
            <a:r>
              <a:rPr lang="it-IT" sz="1200" kern="1200" baseline="0" dirty="0" smtClean="0">
                <a:solidFill>
                  <a:schemeClr val="tx1"/>
                </a:solidFill>
                <a:effectLst/>
                <a:latin typeface="+mn-lt"/>
                <a:ea typeface="+mn-ea"/>
                <a:cs typeface="+mn-cs"/>
              </a:rPr>
              <a:t/>
            </a:r>
            <a:br>
              <a:rPr lang="it-IT" sz="1200" kern="1200" baseline="0" dirty="0" smtClean="0">
                <a:solidFill>
                  <a:schemeClr val="tx1"/>
                </a:solidFill>
                <a:effectLst/>
                <a:latin typeface="+mn-lt"/>
                <a:ea typeface="+mn-ea"/>
                <a:cs typeface="+mn-cs"/>
              </a:rPr>
            </a:b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otherwise</a:t>
            </a:r>
            <a:r>
              <a:rPr lang="it-IT" sz="1200" kern="1200" baseline="0" dirty="0" smtClean="0">
                <a:solidFill>
                  <a:schemeClr val="tx1"/>
                </a:solidFill>
                <a:effectLst/>
                <a:latin typeface="+mn-lt"/>
                <a:ea typeface="+mn-ea"/>
                <a:cs typeface="+mn-cs"/>
              </a:rPr>
              <a:t> the secondo </a:t>
            </a:r>
            <a:r>
              <a:rPr lang="it-IT" sz="1200" kern="1200" baseline="0" dirty="0" err="1" smtClean="0">
                <a:solidFill>
                  <a:schemeClr val="tx1"/>
                </a:solidFill>
                <a:effectLst/>
                <a:latin typeface="+mn-lt"/>
                <a:ea typeface="+mn-ea"/>
                <a:cs typeface="+mn-cs"/>
              </a:rPr>
              <a:t>one</a:t>
            </a: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wins</a:t>
            </a:r>
            <a:endParaRPr lang="it-IT" sz="1200" kern="1200" dirty="0" smtClean="0">
              <a:solidFill>
                <a:schemeClr val="tx1"/>
              </a:solidFill>
              <a:effectLst/>
              <a:latin typeface="+mn-lt"/>
              <a:ea typeface="+mn-ea"/>
              <a:cs typeface="+mn-cs"/>
            </a:endParaRP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endParaRPr lang="it-IT" sz="1200" kern="1200" dirty="0" smtClean="0">
              <a:solidFill>
                <a:schemeClr val="tx1"/>
              </a:solidFill>
              <a:effectLst/>
              <a:latin typeface="+mn-lt"/>
              <a:ea typeface="+mn-ea"/>
              <a:cs typeface="+mn-cs"/>
            </a:endParaRPr>
          </a:p>
        </p:txBody>
      </p:sp>
      <p:sp>
        <p:nvSpPr>
          <p:cNvPr id="4" name="Segnaposto numero diapositiva 3"/>
          <p:cNvSpPr>
            <a:spLocks noGrp="1"/>
          </p:cNvSpPr>
          <p:nvPr>
            <p:ph type="sldNum" sz="quarter" idx="10"/>
          </p:nvPr>
        </p:nvSpPr>
        <p:spPr/>
        <p:txBody>
          <a:bodyPr/>
          <a:lstStyle/>
          <a:p>
            <a:fld id="{595F61C2-6B96-DC49-8037-CB49B5317E27}" type="slidenum">
              <a:rPr lang="en-GB" smtClean="0"/>
              <a:t>28</a:t>
            </a:fld>
            <a:endParaRPr lang="en-GB"/>
          </a:p>
        </p:txBody>
      </p:sp>
    </p:spTree>
    <p:extLst>
      <p:ext uri="{BB962C8B-B14F-4D97-AF65-F5344CB8AC3E}">
        <p14:creationId xmlns:p14="http://schemas.microsoft.com/office/powerpoint/2010/main" val="21727758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indent="0">
              <a:buNone/>
            </a:pPr>
            <a:r>
              <a:rPr lang="en-GB" baseline="0" dirty="0" smtClean="0"/>
              <a:t>The contract works as follows: </a:t>
            </a:r>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sz="1200" kern="1200" dirty="0" smtClean="0">
                <a:solidFill>
                  <a:schemeClr val="tx1"/>
                </a:solidFill>
                <a:effectLst/>
                <a:latin typeface="+mn-lt"/>
                <a:ea typeface="+mn-ea"/>
                <a:cs typeface="+mn-cs"/>
              </a:rPr>
              <a:t>The contract records the bets of two players in the field players</a:t>
            </a:r>
            <a:r>
              <a:rPr lang="en-GB" sz="1200" kern="1200" baseline="0" dirty="0" smtClean="0">
                <a:solidFill>
                  <a:schemeClr val="tx1"/>
                </a:solidFill>
                <a:effectLst/>
                <a:latin typeface="+mn-lt"/>
                <a:ea typeface="+mn-ea"/>
                <a:cs typeface="+mn-cs"/>
              </a:rPr>
              <a:t> (line2) </a:t>
            </a:r>
            <a:r>
              <a:rPr lang="en-GB" sz="1200" kern="1200" dirty="0" smtClean="0">
                <a:solidFill>
                  <a:schemeClr val="tx1"/>
                </a:solidFill>
                <a:effectLst/>
                <a:latin typeface="+mn-lt"/>
                <a:ea typeface="+mn-ea"/>
                <a:cs typeface="+mn-cs"/>
              </a:rPr>
              <a:t>Since this field is private, other contracts cannot directly read it. </a:t>
            </a:r>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sz="1200" kern="1200" dirty="0" smtClean="0">
                <a:solidFill>
                  <a:schemeClr val="tx1"/>
                </a:solidFill>
                <a:effectLst/>
                <a:latin typeface="+mn-lt"/>
                <a:ea typeface="+mn-ea"/>
                <a:cs typeface="+mn-cs"/>
              </a:rPr>
              <a:t>To</a:t>
            </a:r>
            <a:r>
              <a:rPr lang="en-GB" sz="1200" kern="1200" baseline="0" dirty="0" smtClean="0">
                <a:solidFill>
                  <a:schemeClr val="tx1"/>
                </a:solidFill>
                <a:effectLst/>
                <a:latin typeface="+mn-lt"/>
                <a:ea typeface="+mn-ea"/>
                <a:cs typeface="+mn-cs"/>
              </a:rPr>
              <a:t> join the game each player has to play 1 ether (line 8: function play). </a:t>
            </a:r>
            <a:r>
              <a:rPr lang="en-GB" sz="1200" kern="1200" dirty="0" smtClean="0">
                <a:solidFill>
                  <a:schemeClr val="tx1"/>
                </a:solidFill>
                <a:effectLst/>
                <a:latin typeface="+mn-lt"/>
                <a:ea typeface="+mn-ea"/>
                <a:cs typeface="+mn-cs"/>
              </a:rPr>
              <a:t>If the amount transferred is different, it is sent back to the player by throwing an exception (line 9). </a:t>
            </a:r>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sz="1200" kern="1200" dirty="0" smtClean="0">
                <a:solidFill>
                  <a:schemeClr val="tx1"/>
                </a:solidFill>
                <a:effectLst/>
                <a:latin typeface="+mn-lt"/>
                <a:ea typeface="+mn-ea"/>
                <a:cs typeface="+mn-cs"/>
              </a:rPr>
              <a:t>Once</a:t>
            </a:r>
            <a:r>
              <a:rPr lang="en-GB" sz="1200" kern="1200" baseline="0" dirty="0" smtClean="0">
                <a:solidFill>
                  <a:schemeClr val="tx1"/>
                </a:solidFill>
                <a:effectLst/>
                <a:latin typeface="+mn-lt"/>
                <a:ea typeface="+mn-ea"/>
                <a:cs typeface="+mn-cs"/>
              </a:rPr>
              <a:t> the second player join the game -&gt; the method </a:t>
            </a:r>
            <a:r>
              <a:rPr lang="en-GB" sz="1200" kern="1200" baseline="0" dirty="0" err="1" smtClean="0">
                <a:solidFill>
                  <a:schemeClr val="tx1"/>
                </a:solidFill>
                <a:effectLst/>
                <a:latin typeface="+mn-lt"/>
                <a:ea typeface="+mn-ea"/>
                <a:cs typeface="+mn-cs"/>
              </a:rPr>
              <a:t>andTheWinnerIs</a:t>
            </a:r>
            <a:r>
              <a:rPr lang="en-GB" sz="1200" kern="1200" baseline="0" dirty="0" smtClean="0">
                <a:solidFill>
                  <a:schemeClr val="tx1"/>
                </a:solidFill>
                <a:effectLst/>
                <a:latin typeface="+mn-lt"/>
                <a:ea typeface="+mn-ea"/>
                <a:cs typeface="+mn-cs"/>
              </a:rPr>
              <a:t>() (line 12) is called </a:t>
            </a:r>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sz="1200" kern="1200" dirty="0" smtClean="0">
                <a:solidFill>
                  <a:schemeClr val="tx1"/>
                </a:solidFill>
                <a:effectLst/>
                <a:latin typeface="+mn-lt"/>
                <a:ea typeface="+mn-ea"/>
                <a:cs typeface="+mn-cs"/>
              </a:rPr>
              <a:t>1.8ether is sent</a:t>
            </a:r>
            <a:r>
              <a:rPr lang="en-GB" sz="1200" kern="1200" baseline="0" dirty="0" smtClean="0">
                <a:solidFill>
                  <a:schemeClr val="tx1"/>
                </a:solidFill>
                <a:effectLst/>
                <a:latin typeface="+mn-lt"/>
                <a:ea typeface="+mn-ea"/>
                <a:cs typeface="+mn-cs"/>
              </a:rPr>
              <a:t> to </a:t>
            </a:r>
            <a:r>
              <a:rPr lang="en-GB" sz="1200" kern="1200" dirty="0" smtClean="0">
                <a:solidFill>
                  <a:schemeClr val="tx1"/>
                </a:solidFill>
                <a:effectLst/>
                <a:latin typeface="+mn-lt"/>
                <a:ea typeface="+mn-ea"/>
                <a:cs typeface="+mn-cs"/>
              </a:rPr>
              <a:t>the winner (line 17)</a:t>
            </a:r>
            <a:r>
              <a:rPr lang="en-GB" sz="1200" kern="1200" baseline="0" dirty="0" smtClean="0">
                <a:solidFill>
                  <a:schemeClr val="tx1"/>
                </a:solidFill>
                <a:effectLst/>
                <a:latin typeface="+mn-lt"/>
                <a:ea typeface="+mn-ea"/>
                <a:cs typeface="+mn-cs"/>
              </a:rPr>
              <a:t> and then  the players are deleted</a:t>
            </a:r>
            <a:endParaRPr lang="en-GB" sz="1200" kern="1200" dirty="0" smtClean="0">
              <a:solidFill>
                <a:schemeClr val="tx1"/>
              </a:solidFill>
              <a:effectLst/>
              <a:latin typeface="+mn-lt"/>
              <a:ea typeface="+mn-ea"/>
              <a:cs typeface="+mn-cs"/>
            </a:endParaRPr>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sz="1200" kern="1200" dirty="0" smtClean="0">
                <a:solidFill>
                  <a:schemeClr val="tx1"/>
                </a:solidFill>
                <a:effectLst/>
                <a:latin typeface="+mn-lt"/>
                <a:ea typeface="+mn-ea"/>
                <a:cs typeface="+mn-cs"/>
              </a:rPr>
              <a:t>The remaining 0.2ether are kept by the contract, and they can be collected by the owner via </a:t>
            </a:r>
            <a:r>
              <a:rPr lang="en-GB" sz="1200" kern="1200" dirty="0" err="1" smtClean="0">
                <a:solidFill>
                  <a:schemeClr val="tx1"/>
                </a:solidFill>
                <a:effectLst/>
                <a:latin typeface="+mn-lt"/>
                <a:ea typeface="+mn-ea"/>
                <a:cs typeface="+mn-cs"/>
              </a:rPr>
              <a:t>getProfit</a:t>
            </a:r>
            <a:r>
              <a:rPr lang="en-GB" sz="1200" kern="1200" dirty="0" smtClean="0">
                <a:solidFill>
                  <a:schemeClr val="tx1"/>
                </a:solidFill>
                <a:effectLst/>
                <a:latin typeface="+mn-lt"/>
                <a:ea typeface="+mn-ea"/>
                <a:cs typeface="+mn-cs"/>
              </a:rPr>
              <a:t>(). </a:t>
            </a:r>
            <a:endParaRPr lang="en-GB" dirty="0" smtClean="0"/>
          </a:p>
          <a:p>
            <a:pPr marL="0" marR="0" indent="0" algn="l" defTabSz="914400" rtl="0" eaLnBrk="1" fontAlgn="auto" latinLnBrk="0" hangingPunct="1">
              <a:lnSpc>
                <a:spcPct val="100000"/>
              </a:lnSpc>
              <a:spcBef>
                <a:spcPts val="0"/>
              </a:spcBef>
              <a:spcAft>
                <a:spcPts val="0"/>
              </a:spcAft>
              <a:buClrTx/>
              <a:buSzTx/>
              <a:buFont typeface="+mj-lt"/>
              <a:buNone/>
              <a:tabLst/>
              <a:defRPr/>
            </a:pPr>
            <a:r>
              <a:rPr lang="en-GB" dirty="0" smtClean="0"/>
              <a:t>----------------------</a:t>
            </a:r>
            <a:r>
              <a:rPr lang="en-GB" baseline="0" dirty="0" smtClean="0"/>
              <a:t> ATTACK</a:t>
            </a:r>
          </a:p>
          <a:p>
            <a:pPr marL="0" marR="0" indent="0" algn="l" defTabSz="914400" rtl="0" eaLnBrk="1" fontAlgn="auto" latinLnBrk="0" hangingPunct="1">
              <a:lnSpc>
                <a:spcPct val="100000"/>
              </a:lnSpc>
              <a:spcBef>
                <a:spcPts val="0"/>
              </a:spcBef>
              <a:spcAft>
                <a:spcPts val="0"/>
              </a:spcAft>
              <a:buClrTx/>
              <a:buSzTx/>
              <a:buFont typeface="+mj-lt"/>
              <a:buNone/>
              <a:tabLst/>
              <a:defRPr/>
            </a:pPr>
            <a:r>
              <a:rPr lang="en-GB" baseline="0" dirty="0" smtClean="0"/>
              <a:t>The attack works as follow:</a:t>
            </a:r>
          </a:p>
          <a:p>
            <a:pPr marL="0" marR="0" indent="0" algn="l" defTabSz="914400" rtl="0" eaLnBrk="1" fontAlgn="auto" latinLnBrk="0" hangingPunct="1">
              <a:lnSpc>
                <a:spcPct val="100000"/>
              </a:lnSpc>
              <a:spcBef>
                <a:spcPts val="0"/>
              </a:spcBef>
              <a:spcAft>
                <a:spcPts val="0"/>
              </a:spcAft>
              <a:buClrTx/>
              <a:buSzTx/>
              <a:buFont typeface="+mj-lt"/>
              <a:buNone/>
              <a:tabLst/>
              <a:defRPr/>
            </a:pPr>
            <a:r>
              <a:rPr lang="en-GB" baseline="0" dirty="0" smtClean="0"/>
              <a:t>The attacker impersonates the secondo player and simply waits that the first player makes his bet.</a:t>
            </a:r>
          </a:p>
          <a:p>
            <a:pPr marL="0" marR="0" indent="0" algn="l" defTabSz="914400" rtl="0" eaLnBrk="1" fontAlgn="auto" latinLnBrk="0" hangingPunct="1">
              <a:lnSpc>
                <a:spcPct val="100000"/>
              </a:lnSpc>
              <a:spcBef>
                <a:spcPts val="0"/>
              </a:spcBef>
              <a:spcAft>
                <a:spcPts val="0"/>
              </a:spcAft>
              <a:buClrTx/>
              <a:buSzTx/>
              <a:buFont typeface="+mj-lt"/>
              <a:buNone/>
              <a:tabLst/>
              <a:defRPr/>
            </a:pPr>
            <a:r>
              <a:rPr lang="en-GB" dirty="0" smtClean="0"/>
              <a:t>2. </a:t>
            </a:r>
            <a:r>
              <a:rPr lang="en-GB" sz="1200" kern="1200" dirty="0" smtClean="0">
                <a:solidFill>
                  <a:schemeClr val="tx1"/>
                </a:solidFill>
                <a:effectLst/>
                <a:latin typeface="+mn-lt"/>
                <a:ea typeface="+mn-ea"/>
                <a:cs typeface="+mn-cs"/>
              </a:rPr>
              <a:t>Now, although the field players is private, the adversary can infer the first player’s bet, by inspecting the </a:t>
            </a:r>
            <a:r>
              <a:rPr lang="en-GB" sz="1200" kern="1200" dirty="0" err="1" smtClean="0">
                <a:solidFill>
                  <a:schemeClr val="tx1"/>
                </a:solidFill>
                <a:effectLst/>
                <a:latin typeface="+mn-lt"/>
                <a:ea typeface="+mn-ea"/>
                <a:cs typeface="+mn-cs"/>
              </a:rPr>
              <a:t>blockchain</a:t>
            </a:r>
            <a:r>
              <a:rPr lang="en-GB" sz="1200" kern="1200" dirty="0" smtClean="0">
                <a:solidFill>
                  <a:schemeClr val="tx1"/>
                </a:solidFill>
                <a:effectLst/>
                <a:latin typeface="+mn-lt"/>
                <a:ea typeface="+mn-ea"/>
                <a:cs typeface="+mn-cs"/>
              </a:rPr>
              <a:t> transaction where he joined the game. </a:t>
            </a:r>
            <a:endParaRPr lang="en-GB" dirty="0" smtClean="0"/>
          </a:p>
          <a:p>
            <a:pPr marL="0" marR="0" indent="0" algn="l" defTabSz="914400" rtl="0" eaLnBrk="1" fontAlgn="auto" latinLnBrk="0" hangingPunct="1">
              <a:lnSpc>
                <a:spcPct val="100000"/>
              </a:lnSpc>
              <a:spcBef>
                <a:spcPts val="0"/>
              </a:spcBef>
              <a:spcAft>
                <a:spcPts val="0"/>
              </a:spcAft>
              <a:buClrTx/>
              <a:buSzTx/>
              <a:buFont typeface="+mj-lt"/>
              <a:buNone/>
              <a:tabLst/>
              <a:defRPr/>
            </a:pPr>
            <a:r>
              <a:rPr lang="en-GB" dirty="0" smtClean="0"/>
              <a:t>3. </a:t>
            </a:r>
            <a:r>
              <a:rPr lang="en-GB" sz="1200" kern="1200" dirty="0" smtClean="0">
                <a:solidFill>
                  <a:schemeClr val="tx1"/>
                </a:solidFill>
                <a:effectLst/>
                <a:latin typeface="+mn-lt"/>
                <a:ea typeface="+mn-ea"/>
                <a:cs typeface="+mn-cs"/>
                <a:sym typeface="Wingdings"/>
              </a:rPr>
              <a:t></a:t>
            </a:r>
            <a:r>
              <a:rPr lang="en-GB" sz="1200" kern="1200" dirty="0" smtClean="0">
                <a:solidFill>
                  <a:schemeClr val="tx1"/>
                </a:solidFill>
                <a:effectLst/>
                <a:latin typeface="+mn-lt"/>
                <a:ea typeface="+mn-ea"/>
                <a:cs typeface="+mn-cs"/>
              </a:rPr>
              <a:t>the adversary can win the game by invoking play with a suitable bet19. </a:t>
            </a:r>
            <a:endParaRPr lang="en-GB" dirty="0" smtClean="0"/>
          </a:p>
          <a:p>
            <a:pPr marL="0" marR="0" indent="0" algn="l" defTabSz="914400" rtl="0" eaLnBrk="1" fontAlgn="auto" latinLnBrk="0" hangingPunct="1">
              <a:lnSpc>
                <a:spcPct val="100000"/>
              </a:lnSpc>
              <a:spcBef>
                <a:spcPts val="0"/>
              </a:spcBef>
              <a:spcAft>
                <a:spcPts val="0"/>
              </a:spcAft>
              <a:buClrTx/>
              <a:buSzTx/>
              <a:buFont typeface="+mj-lt"/>
              <a:buNone/>
              <a:tabLst/>
              <a:defRPr/>
            </a:pPr>
            <a:endParaRPr lang="en-GB" dirty="0" smtClean="0"/>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endParaRPr lang="en-GB" dirty="0" smtClean="0"/>
          </a:p>
          <a:p>
            <a:pPr marL="0" indent="0">
              <a:buNone/>
            </a:pPr>
            <a:endParaRPr lang="en-GB" baseline="0" dirty="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29</a:t>
            </a:fld>
            <a:endParaRPr lang="en-GB"/>
          </a:p>
        </p:txBody>
      </p:sp>
    </p:spTree>
    <p:extLst>
      <p:ext uri="{BB962C8B-B14F-4D97-AF65-F5344CB8AC3E}">
        <p14:creationId xmlns:p14="http://schemas.microsoft.com/office/powerpoint/2010/main" val="18048388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smtClean="0"/>
              <a:t>ILE</a:t>
            </a:r>
            <a:endParaRPr lang="it-IT" dirty="0"/>
          </a:p>
        </p:txBody>
      </p:sp>
      <p:sp>
        <p:nvSpPr>
          <p:cNvPr id="4" name="Segnaposto numero diapositiva 3"/>
          <p:cNvSpPr>
            <a:spLocks noGrp="1"/>
          </p:cNvSpPr>
          <p:nvPr>
            <p:ph type="sldNum" sz="quarter" idx="10"/>
          </p:nvPr>
        </p:nvSpPr>
        <p:spPr/>
        <p:txBody>
          <a:bodyPr/>
          <a:lstStyle/>
          <a:p>
            <a:fld id="{595F61C2-6B96-DC49-8037-CB49B5317E27}" type="slidenum">
              <a:rPr lang="en-GB" smtClean="0"/>
              <a:t>3</a:t>
            </a:fld>
            <a:endParaRPr lang="en-GB"/>
          </a:p>
        </p:txBody>
      </p:sp>
    </p:spTree>
    <p:extLst>
      <p:ext uri="{BB962C8B-B14F-4D97-AF65-F5344CB8AC3E}">
        <p14:creationId xmlns:p14="http://schemas.microsoft.com/office/powerpoint/2010/main" val="137052029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685800" lvl="1" indent="-228600">
              <a:buAutoNum type="arabicPeriod"/>
            </a:pPr>
            <a:r>
              <a:rPr lang="it-IT" kern="1200" baseline="0" dirty="0" smtClean="0">
                <a:solidFill>
                  <a:schemeClr val="tx1"/>
                </a:solidFill>
                <a:latin typeface="+mn-lt"/>
                <a:ea typeface="+mn-ea"/>
                <a:cs typeface="+mn-cs"/>
              </a:rPr>
              <a:t>The </a:t>
            </a:r>
            <a:r>
              <a:rPr lang="it-IT" kern="1200" baseline="0" dirty="0" err="1" smtClean="0">
                <a:solidFill>
                  <a:schemeClr val="tx1"/>
                </a:solidFill>
                <a:latin typeface="+mn-lt"/>
                <a:ea typeface="+mn-ea"/>
                <a:cs typeface="+mn-cs"/>
              </a:rPr>
              <a:t>vulnerability</a:t>
            </a:r>
            <a:r>
              <a:rPr lang="it-IT" kern="1200" baseline="0" dirty="0" smtClean="0">
                <a:solidFill>
                  <a:schemeClr val="tx1"/>
                </a:solidFill>
                <a:latin typeface="+mn-lt"/>
                <a:ea typeface="+mn-ea"/>
                <a:cs typeface="+mn-cs"/>
              </a:rPr>
              <a:t> </a:t>
            </a:r>
            <a:r>
              <a:rPr lang="it-IT" kern="1200" baseline="0" dirty="0" err="1" smtClean="0">
                <a:solidFill>
                  <a:schemeClr val="tx1"/>
                </a:solidFill>
                <a:latin typeface="+mn-lt"/>
                <a:ea typeface="+mn-ea"/>
                <a:cs typeface="+mn-cs"/>
              </a:rPr>
              <a:t>expolited</a:t>
            </a:r>
            <a:r>
              <a:rPr lang="it-IT" kern="1200" baseline="0" dirty="0" smtClean="0">
                <a:solidFill>
                  <a:schemeClr val="tx1"/>
                </a:solidFill>
                <a:latin typeface="+mn-lt"/>
                <a:ea typeface="+mn-ea"/>
                <a:cs typeface="+mn-cs"/>
              </a:rPr>
              <a:t> in </a:t>
            </a:r>
            <a:r>
              <a:rPr lang="it-IT" kern="1200" baseline="0" dirty="0" err="1" smtClean="0">
                <a:solidFill>
                  <a:schemeClr val="tx1"/>
                </a:solidFill>
                <a:latin typeface="+mn-lt"/>
                <a:ea typeface="+mn-ea"/>
                <a:cs typeface="+mn-cs"/>
              </a:rPr>
              <a:t>this</a:t>
            </a:r>
            <a:r>
              <a:rPr lang="it-IT" kern="1200" baseline="0" dirty="0" smtClean="0">
                <a:solidFill>
                  <a:schemeClr val="tx1"/>
                </a:solidFill>
                <a:latin typeface="+mn-lt"/>
                <a:ea typeface="+mn-ea"/>
                <a:cs typeface="+mn-cs"/>
              </a:rPr>
              <a:t> </a:t>
            </a:r>
            <a:r>
              <a:rPr lang="it-IT" kern="1200" baseline="0" dirty="0" err="1" smtClean="0">
                <a:solidFill>
                  <a:schemeClr val="tx1"/>
                </a:solidFill>
                <a:latin typeface="+mn-lt"/>
                <a:ea typeface="+mn-ea"/>
                <a:cs typeface="+mn-cs"/>
              </a:rPr>
              <a:t>contract</a:t>
            </a:r>
            <a:r>
              <a:rPr lang="it-IT" kern="1200" baseline="0" dirty="0" smtClean="0">
                <a:solidFill>
                  <a:schemeClr val="tx1"/>
                </a:solidFill>
                <a:latin typeface="+mn-lt"/>
                <a:ea typeface="+mn-ea"/>
                <a:cs typeface="+mn-cs"/>
              </a:rPr>
              <a:t> </a:t>
            </a:r>
            <a:r>
              <a:rPr lang="it-IT" kern="1200" baseline="0" dirty="0" err="1" smtClean="0">
                <a:solidFill>
                  <a:schemeClr val="tx1"/>
                </a:solidFill>
                <a:latin typeface="+mn-lt"/>
                <a:ea typeface="+mn-ea"/>
                <a:cs typeface="+mn-cs"/>
              </a:rPr>
              <a:t>it</a:t>
            </a:r>
            <a:r>
              <a:rPr lang="it-IT" kern="1200" baseline="0" dirty="0" smtClean="0">
                <a:solidFill>
                  <a:schemeClr val="tx1"/>
                </a:solidFill>
                <a:latin typeface="+mn-lt"/>
                <a:ea typeface="+mn-ea"/>
                <a:cs typeface="+mn-cs"/>
              </a:rPr>
              <a:t> </a:t>
            </a:r>
            <a:r>
              <a:rPr lang="it-IT" kern="1200" baseline="0" dirty="0" err="1" smtClean="0">
                <a:solidFill>
                  <a:schemeClr val="tx1"/>
                </a:solidFill>
                <a:latin typeface="+mn-lt"/>
                <a:ea typeface="+mn-ea"/>
                <a:cs typeface="+mn-cs"/>
              </a:rPr>
              <a:t>called</a:t>
            </a:r>
            <a:r>
              <a:rPr lang="it-IT" kern="1200" baseline="0" dirty="0" smtClean="0">
                <a:solidFill>
                  <a:schemeClr val="tx1"/>
                </a:solidFill>
                <a:latin typeface="+mn-lt"/>
                <a:ea typeface="+mn-ea"/>
                <a:cs typeface="+mn-cs"/>
              </a:rPr>
              <a:t> "KEEPING SECRETS"</a:t>
            </a:r>
          </a:p>
          <a:p>
            <a:pPr marL="685800" lvl="1" indent="-228600">
              <a:buAutoNum type="arabicPeriod"/>
            </a:pPr>
            <a:r>
              <a:rPr lang="it-IT" kern="1200" baseline="0" dirty="0" err="1" smtClean="0">
                <a:solidFill>
                  <a:schemeClr val="tx1"/>
                </a:solidFill>
                <a:latin typeface="+mn-lt"/>
                <a:ea typeface="+mn-ea"/>
                <a:cs typeface="+mn-cs"/>
              </a:rPr>
              <a:t>As</a:t>
            </a:r>
            <a:r>
              <a:rPr lang="it-IT" kern="1200" baseline="0" dirty="0" smtClean="0">
                <a:solidFill>
                  <a:schemeClr val="tx1"/>
                </a:solidFill>
                <a:latin typeface="+mn-lt"/>
                <a:ea typeface="+mn-ea"/>
                <a:cs typeface="+mn-cs"/>
              </a:rPr>
              <a:t> </a:t>
            </a:r>
            <a:r>
              <a:rPr lang="it-IT" kern="1200" baseline="0" dirty="0" err="1" smtClean="0">
                <a:solidFill>
                  <a:schemeClr val="tx1"/>
                </a:solidFill>
                <a:latin typeface="+mn-lt"/>
                <a:ea typeface="+mn-ea"/>
                <a:cs typeface="+mn-cs"/>
              </a:rPr>
              <a:t>said</a:t>
            </a:r>
            <a:r>
              <a:rPr lang="it-IT" kern="1200" baseline="0" dirty="0" smtClean="0">
                <a:solidFill>
                  <a:schemeClr val="tx1"/>
                </a:solidFill>
                <a:latin typeface="+mn-lt"/>
                <a:ea typeface="+mn-ea"/>
                <a:cs typeface="+mn-cs"/>
              </a:rPr>
              <a:t> </a:t>
            </a:r>
            <a:r>
              <a:rPr lang="it-IT" kern="1200" baseline="0" dirty="0" err="1" smtClean="0">
                <a:solidFill>
                  <a:schemeClr val="tx1"/>
                </a:solidFill>
                <a:latin typeface="+mn-lt"/>
                <a:ea typeface="+mn-ea"/>
                <a:cs typeface="+mn-cs"/>
              </a:rPr>
              <a:t>beofre</a:t>
            </a:r>
            <a:r>
              <a:rPr lang="it-IT" kern="1200" baseline="0" dirty="0" smtClean="0">
                <a:solidFill>
                  <a:schemeClr val="tx1"/>
                </a:solidFill>
                <a:latin typeface="+mn-lt"/>
                <a:ea typeface="+mn-ea"/>
                <a:cs typeface="+mn-cs"/>
              </a:rPr>
              <a:t>, </a:t>
            </a:r>
            <a:r>
              <a:rPr lang="it-IT" kern="1200" baseline="0" dirty="0" err="1" smtClean="0">
                <a:solidFill>
                  <a:schemeClr val="tx1"/>
                </a:solidFill>
                <a:latin typeface="+mn-lt"/>
                <a:ea typeface="+mn-ea"/>
                <a:cs typeface="+mn-cs"/>
              </a:rPr>
              <a:t>making</a:t>
            </a:r>
            <a:r>
              <a:rPr lang="it-IT" kern="1200" baseline="0" dirty="0" smtClean="0">
                <a:solidFill>
                  <a:schemeClr val="tx1"/>
                </a:solidFill>
                <a:latin typeface="+mn-lt"/>
                <a:ea typeface="+mn-ea"/>
                <a:cs typeface="+mn-cs"/>
              </a:rPr>
              <a:t> a </a:t>
            </a:r>
            <a:r>
              <a:rPr lang="it-IT" kern="1200" baseline="0" dirty="0" err="1" smtClean="0">
                <a:solidFill>
                  <a:schemeClr val="tx1"/>
                </a:solidFill>
                <a:latin typeface="+mn-lt"/>
                <a:ea typeface="+mn-ea"/>
                <a:cs typeface="+mn-cs"/>
              </a:rPr>
              <a:t>value</a:t>
            </a:r>
            <a:r>
              <a:rPr lang="it-IT" kern="1200" baseline="0" dirty="0" smtClean="0">
                <a:solidFill>
                  <a:schemeClr val="tx1"/>
                </a:solidFill>
                <a:latin typeface="+mn-lt"/>
                <a:ea typeface="+mn-ea"/>
                <a:cs typeface="+mn-cs"/>
              </a:rPr>
              <a:t> private </a:t>
            </a:r>
            <a:r>
              <a:rPr lang="it-IT" kern="1200" baseline="0" dirty="0" err="1" smtClean="0">
                <a:solidFill>
                  <a:schemeClr val="tx1"/>
                </a:solidFill>
                <a:latin typeface="+mn-lt"/>
                <a:ea typeface="+mn-ea"/>
                <a:cs typeface="+mn-cs"/>
              </a:rPr>
              <a:t>does</a:t>
            </a:r>
            <a:r>
              <a:rPr lang="it-IT" kern="1200" baseline="0" dirty="0" smtClean="0">
                <a:solidFill>
                  <a:schemeClr val="tx1"/>
                </a:solidFill>
                <a:latin typeface="+mn-lt"/>
                <a:ea typeface="+mn-ea"/>
                <a:cs typeface="+mn-cs"/>
              </a:rPr>
              <a:t> </a:t>
            </a:r>
            <a:r>
              <a:rPr lang="it-IT" kern="1200" baseline="0" dirty="0" err="1" smtClean="0">
                <a:solidFill>
                  <a:schemeClr val="tx1"/>
                </a:solidFill>
                <a:latin typeface="+mn-lt"/>
                <a:ea typeface="+mn-ea"/>
                <a:cs typeface="+mn-cs"/>
              </a:rPr>
              <a:t>not</a:t>
            </a:r>
            <a:r>
              <a:rPr lang="it-IT" kern="1200" baseline="0" dirty="0" smtClean="0">
                <a:solidFill>
                  <a:schemeClr val="tx1"/>
                </a:solidFill>
                <a:latin typeface="+mn-lt"/>
                <a:ea typeface="+mn-ea"/>
                <a:cs typeface="+mn-cs"/>
              </a:rPr>
              <a:t> </a:t>
            </a:r>
            <a:r>
              <a:rPr lang="it-IT" kern="1200" baseline="0" dirty="0" err="1" smtClean="0">
                <a:solidFill>
                  <a:schemeClr val="tx1"/>
                </a:solidFill>
                <a:latin typeface="+mn-lt"/>
                <a:ea typeface="+mn-ea"/>
                <a:cs typeface="+mn-cs"/>
              </a:rPr>
              <a:t>guarantee</a:t>
            </a:r>
            <a:r>
              <a:rPr lang="it-IT" kern="1200" baseline="0" dirty="0" smtClean="0">
                <a:solidFill>
                  <a:schemeClr val="tx1"/>
                </a:solidFill>
                <a:latin typeface="+mn-lt"/>
                <a:ea typeface="+mn-ea"/>
                <a:cs typeface="+mn-cs"/>
              </a:rPr>
              <a:t> </a:t>
            </a:r>
            <a:r>
              <a:rPr lang="it-IT" kern="1200" baseline="0" dirty="0" err="1" smtClean="0">
                <a:solidFill>
                  <a:schemeClr val="tx1"/>
                </a:solidFill>
                <a:latin typeface="+mn-lt"/>
                <a:ea typeface="+mn-ea"/>
                <a:cs typeface="+mn-cs"/>
              </a:rPr>
              <a:t>its</a:t>
            </a:r>
            <a:r>
              <a:rPr lang="it-IT" kern="1200" baseline="0" dirty="0" smtClean="0">
                <a:solidFill>
                  <a:schemeClr val="tx1"/>
                </a:solidFill>
                <a:latin typeface="+mn-lt"/>
                <a:ea typeface="+mn-ea"/>
                <a:cs typeface="+mn-cs"/>
              </a:rPr>
              <a:t> </a:t>
            </a:r>
            <a:r>
              <a:rPr lang="it-IT" kern="1200" baseline="0" dirty="0" err="1" smtClean="0">
                <a:solidFill>
                  <a:schemeClr val="tx1"/>
                </a:solidFill>
                <a:latin typeface="+mn-lt"/>
                <a:ea typeface="+mn-ea"/>
                <a:cs typeface="+mn-cs"/>
              </a:rPr>
              <a:t>secrecy</a:t>
            </a:r>
            <a:endParaRPr lang="it-IT" kern="1200" baseline="0" dirty="0" smtClean="0">
              <a:solidFill>
                <a:schemeClr val="tx1"/>
              </a:solidFill>
              <a:latin typeface="+mn-lt"/>
              <a:ea typeface="+mn-ea"/>
              <a:cs typeface="+mn-cs"/>
            </a:endParaRPr>
          </a:p>
          <a:p>
            <a:pPr marL="685800" lvl="1" indent="-228600">
              <a:buAutoNum type="arabicPeriod"/>
            </a:pPr>
            <a:r>
              <a:rPr lang="it-IT" kern="1200" baseline="0" dirty="0" err="1" smtClean="0">
                <a:solidFill>
                  <a:schemeClr val="tx1"/>
                </a:solidFill>
                <a:latin typeface="+mn-lt"/>
                <a:ea typeface="+mn-ea"/>
                <a:cs typeface="+mn-cs"/>
              </a:rPr>
              <a:t>Since</a:t>
            </a:r>
            <a:r>
              <a:rPr lang="it-IT" kern="1200" baseline="0" dirty="0" smtClean="0">
                <a:solidFill>
                  <a:schemeClr val="tx1"/>
                </a:solidFill>
                <a:latin typeface="+mn-lt"/>
                <a:ea typeface="+mn-ea"/>
                <a:cs typeface="+mn-cs"/>
              </a:rPr>
              <a:t> the </a:t>
            </a:r>
            <a:r>
              <a:rPr lang="it-IT" kern="1200" baseline="0" dirty="0" err="1" smtClean="0">
                <a:solidFill>
                  <a:schemeClr val="tx1"/>
                </a:solidFill>
                <a:latin typeface="+mn-lt"/>
                <a:ea typeface="+mn-ea"/>
                <a:cs typeface="+mn-cs"/>
              </a:rPr>
              <a:t>blockchain</a:t>
            </a:r>
            <a:r>
              <a:rPr lang="it-IT" kern="1200" baseline="0" dirty="0" smtClean="0">
                <a:solidFill>
                  <a:schemeClr val="tx1"/>
                </a:solidFill>
                <a:latin typeface="+mn-lt"/>
                <a:ea typeface="+mn-ea"/>
                <a:cs typeface="+mn-cs"/>
              </a:rPr>
              <a:t> </a:t>
            </a:r>
            <a:r>
              <a:rPr lang="it-IT" kern="1200" baseline="0" dirty="0" err="1" smtClean="0">
                <a:solidFill>
                  <a:schemeClr val="tx1"/>
                </a:solidFill>
                <a:latin typeface="+mn-lt"/>
                <a:ea typeface="+mn-ea"/>
                <a:cs typeface="+mn-cs"/>
              </a:rPr>
              <a:t>is</a:t>
            </a:r>
            <a:r>
              <a:rPr lang="it-IT" kern="1200" baseline="0" dirty="0" smtClean="0">
                <a:solidFill>
                  <a:schemeClr val="tx1"/>
                </a:solidFill>
                <a:latin typeface="+mn-lt"/>
                <a:ea typeface="+mn-ea"/>
                <a:cs typeface="+mn-cs"/>
              </a:rPr>
              <a:t> public, </a:t>
            </a:r>
            <a:r>
              <a:rPr lang="it-IT" kern="1200" baseline="0" dirty="0" err="1" smtClean="0">
                <a:solidFill>
                  <a:schemeClr val="tx1"/>
                </a:solidFill>
                <a:latin typeface="+mn-lt"/>
                <a:ea typeface="+mn-ea"/>
                <a:cs typeface="+mn-cs"/>
              </a:rPr>
              <a:t>everybody</a:t>
            </a:r>
            <a:r>
              <a:rPr lang="it-IT" kern="1200" baseline="0" dirty="0" smtClean="0">
                <a:solidFill>
                  <a:schemeClr val="tx1"/>
                </a:solidFill>
                <a:latin typeface="+mn-lt"/>
                <a:ea typeface="+mn-ea"/>
                <a:cs typeface="+mn-cs"/>
              </a:rPr>
              <a:t> can </a:t>
            </a:r>
            <a:r>
              <a:rPr lang="it-IT" kern="1200" baseline="0" dirty="0" err="1" smtClean="0">
                <a:solidFill>
                  <a:schemeClr val="tx1"/>
                </a:solidFill>
                <a:latin typeface="+mn-lt"/>
                <a:ea typeface="+mn-ea"/>
                <a:cs typeface="+mn-cs"/>
              </a:rPr>
              <a:t>inspect</a:t>
            </a:r>
            <a:r>
              <a:rPr lang="it-IT" kern="1200" baseline="0" dirty="0" smtClean="0">
                <a:solidFill>
                  <a:schemeClr val="tx1"/>
                </a:solidFill>
                <a:latin typeface="+mn-lt"/>
                <a:ea typeface="+mn-ea"/>
                <a:cs typeface="+mn-cs"/>
              </a:rPr>
              <a:t> the </a:t>
            </a:r>
            <a:r>
              <a:rPr lang="it-IT" kern="1200" baseline="0" dirty="0" err="1" smtClean="0">
                <a:solidFill>
                  <a:schemeClr val="tx1"/>
                </a:solidFill>
                <a:latin typeface="+mn-lt"/>
                <a:ea typeface="+mn-ea"/>
                <a:cs typeface="+mn-cs"/>
              </a:rPr>
              <a:t>content</a:t>
            </a:r>
            <a:r>
              <a:rPr lang="it-IT" kern="1200" baseline="0" dirty="0" smtClean="0">
                <a:solidFill>
                  <a:schemeClr val="tx1"/>
                </a:solidFill>
                <a:latin typeface="+mn-lt"/>
                <a:ea typeface="+mn-ea"/>
                <a:cs typeface="+mn-cs"/>
              </a:rPr>
              <a:t> of the </a:t>
            </a:r>
            <a:r>
              <a:rPr lang="it-IT" kern="1200" baseline="0" dirty="0" err="1" smtClean="0">
                <a:solidFill>
                  <a:schemeClr val="tx1"/>
                </a:solidFill>
                <a:latin typeface="+mn-lt"/>
                <a:ea typeface="+mn-ea"/>
                <a:cs typeface="+mn-cs"/>
              </a:rPr>
              <a:t>transaction</a:t>
            </a:r>
            <a:endParaRPr lang="it-IT" kern="1200" baseline="0" dirty="0" smtClean="0">
              <a:solidFill>
                <a:schemeClr val="tx1"/>
              </a:solidFill>
              <a:latin typeface="+mn-lt"/>
              <a:ea typeface="+mn-ea"/>
              <a:cs typeface="+mn-cs"/>
            </a:endParaRPr>
          </a:p>
          <a:p>
            <a:pPr marL="685800" lvl="1" indent="-228600">
              <a:buAutoNum type="arabicPeriod"/>
            </a:pPr>
            <a:endParaRPr lang="it-IT" kern="1200" baseline="0" dirty="0" smtClean="0">
              <a:solidFill>
                <a:schemeClr val="tx1"/>
              </a:solidFill>
              <a:latin typeface="+mn-lt"/>
              <a:ea typeface="+mn-ea"/>
              <a:cs typeface="+mn-cs"/>
            </a:endParaRPr>
          </a:p>
          <a:p>
            <a:pPr marL="685800" lvl="1" indent="-228600">
              <a:buAutoNum type="arabicPeriod"/>
            </a:pPr>
            <a:r>
              <a:rPr lang="it-IT" kern="1200" baseline="0" dirty="0" smtClean="0">
                <a:solidFill>
                  <a:schemeClr val="tx1"/>
                </a:solidFill>
                <a:latin typeface="+mn-lt"/>
                <a:ea typeface="+mn-ea"/>
                <a:cs typeface="+mn-cs"/>
              </a:rPr>
              <a:t>To </a:t>
            </a:r>
            <a:r>
              <a:rPr lang="it-IT" kern="1200" baseline="0" dirty="0" err="1" smtClean="0">
                <a:solidFill>
                  <a:schemeClr val="tx1"/>
                </a:solidFill>
                <a:latin typeface="+mn-lt"/>
                <a:ea typeface="+mn-ea"/>
                <a:cs typeface="+mn-cs"/>
              </a:rPr>
              <a:t>avoid</a:t>
            </a:r>
            <a:r>
              <a:rPr lang="it-IT" kern="1200" baseline="0" dirty="0" smtClean="0">
                <a:solidFill>
                  <a:schemeClr val="tx1"/>
                </a:solidFill>
                <a:latin typeface="+mn-lt"/>
                <a:ea typeface="+mn-ea"/>
                <a:cs typeface="+mn-cs"/>
              </a:rPr>
              <a:t> </a:t>
            </a:r>
            <a:r>
              <a:rPr lang="it-IT" kern="1200" baseline="0" dirty="0" err="1" smtClean="0">
                <a:solidFill>
                  <a:schemeClr val="tx1"/>
                </a:solidFill>
                <a:latin typeface="+mn-lt"/>
                <a:ea typeface="+mn-ea"/>
                <a:cs typeface="+mn-cs"/>
              </a:rPr>
              <a:t>it</a:t>
            </a:r>
            <a:r>
              <a:rPr lang="it-IT" kern="1200" baseline="0" dirty="0" smtClean="0">
                <a:solidFill>
                  <a:schemeClr val="tx1"/>
                </a:solidFill>
                <a:latin typeface="+mn-lt"/>
                <a:ea typeface="+mn-ea"/>
                <a:cs typeface="+mn-cs"/>
              </a:rPr>
              <a:t>, some </a:t>
            </a:r>
            <a:r>
              <a:rPr lang="it-IT" kern="1200" baseline="0" dirty="0" err="1" smtClean="0">
                <a:solidFill>
                  <a:schemeClr val="tx1"/>
                </a:solidFill>
                <a:latin typeface="+mn-lt"/>
                <a:ea typeface="+mn-ea"/>
                <a:cs typeface="+mn-cs"/>
              </a:rPr>
              <a:t>techniques</a:t>
            </a:r>
            <a:r>
              <a:rPr lang="it-IT" kern="1200" baseline="0" dirty="0" smtClean="0">
                <a:solidFill>
                  <a:schemeClr val="tx1"/>
                </a:solidFill>
                <a:latin typeface="+mn-lt"/>
                <a:ea typeface="+mn-ea"/>
                <a:cs typeface="+mn-cs"/>
              </a:rPr>
              <a:t> can be </a:t>
            </a:r>
            <a:r>
              <a:rPr lang="it-IT" kern="1200" baseline="0" dirty="0" err="1" smtClean="0">
                <a:solidFill>
                  <a:schemeClr val="tx1"/>
                </a:solidFill>
                <a:latin typeface="+mn-lt"/>
                <a:ea typeface="+mn-ea"/>
                <a:cs typeface="+mn-cs"/>
              </a:rPr>
              <a:t>applied</a:t>
            </a:r>
            <a:r>
              <a:rPr lang="it-IT" kern="1200" baseline="0" dirty="0" smtClean="0">
                <a:solidFill>
                  <a:schemeClr val="tx1"/>
                </a:solidFill>
                <a:latin typeface="+mn-lt"/>
                <a:ea typeface="+mn-ea"/>
                <a:cs typeface="+mn-cs"/>
              </a:rPr>
              <a:t>, </a:t>
            </a:r>
            <a:r>
              <a:rPr lang="it-IT" kern="1200" baseline="0" dirty="0" err="1" smtClean="0">
                <a:solidFill>
                  <a:schemeClr val="tx1"/>
                </a:solidFill>
                <a:latin typeface="+mn-lt"/>
                <a:ea typeface="+mn-ea"/>
                <a:cs typeface="+mn-cs"/>
              </a:rPr>
              <a:t>like</a:t>
            </a:r>
            <a:r>
              <a:rPr lang="it-IT" kern="1200" baseline="0" dirty="0" smtClean="0">
                <a:solidFill>
                  <a:schemeClr val="tx1"/>
                </a:solidFill>
                <a:latin typeface="+mn-lt"/>
                <a:ea typeface="+mn-ea"/>
                <a:cs typeface="+mn-cs"/>
              </a:rPr>
              <a:t> </a:t>
            </a:r>
            <a:r>
              <a:rPr lang="it-IT" kern="1200" baseline="0" dirty="0" err="1" smtClean="0">
                <a:solidFill>
                  <a:schemeClr val="tx1"/>
                </a:solidFill>
                <a:latin typeface="+mn-lt"/>
                <a:ea typeface="+mn-ea"/>
                <a:cs typeface="+mn-cs"/>
              </a:rPr>
              <a:t>Timmed-Commitments</a:t>
            </a:r>
            <a:endParaRPr lang="it-IT" kern="1200" baseline="0" dirty="0" smtClean="0">
              <a:solidFill>
                <a:schemeClr val="tx1"/>
              </a:solidFill>
              <a:latin typeface="+mn-lt"/>
              <a:ea typeface="+mn-ea"/>
              <a:cs typeface="+mn-cs"/>
            </a:endParaRPr>
          </a:p>
          <a:p>
            <a:pPr marL="1143000" lvl="2" indent="-228600">
              <a:buAutoNum type="arabicPeriod"/>
            </a:pPr>
            <a:r>
              <a:rPr lang="it-IT" kern="1200" baseline="0" dirty="0" smtClean="0">
                <a:solidFill>
                  <a:schemeClr val="tx1"/>
                </a:solidFill>
                <a:latin typeface="+mn-lt"/>
                <a:ea typeface="+mn-ea"/>
                <a:cs typeface="+mn-cs"/>
              </a:rPr>
              <a:t>The </a:t>
            </a:r>
            <a:r>
              <a:rPr lang="it-IT" kern="1200" baseline="0" dirty="0" err="1" smtClean="0">
                <a:solidFill>
                  <a:schemeClr val="tx1"/>
                </a:solidFill>
                <a:latin typeface="+mn-lt"/>
                <a:ea typeface="+mn-ea"/>
                <a:cs typeface="+mn-cs"/>
              </a:rPr>
              <a:t>next</a:t>
            </a:r>
            <a:r>
              <a:rPr lang="it-IT" kern="1200" baseline="0" dirty="0" smtClean="0">
                <a:solidFill>
                  <a:schemeClr val="tx1"/>
                </a:solidFill>
                <a:latin typeface="+mn-lt"/>
                <a:ea typeface="+mn-ea"/>
                <a:cs typeface="+mn-cs"/>
              </a:rPr>
              <a:t> player </a:t>
            </a:r>
            <a:r>
              <a:rPr lang="it-IT" kern="1200" baseline="0" dirty="0" err="1" smtClean="0">
                <a:solidFill>
                  <a:schemeClr val="tx1"/>
                </a:solidFill>
                <a:latin typeface="+mn-lt"/>
                <a:ea typeface="+mn-ea"/>
                <a:cs typeface="+mn-cs"/>
              </a:rPr>
              <a:t>has</a:t>
            </a:r>
            <a:r>
              <a:rPr lang="it-IT" kern="1200" baseline="0" dirty="0" smtClean="0">
                <a:solidFill>
                  <a:schemeClr val="tx1"/>
                </a:solidFill>
                <a:latin typeface="+mn-lt"/>
                <a:ea typeface="+mn-ea"/>
                <a:cs typeface="+mn-cs"/>
              </a:rPr>
              <a:t> to play </a:t>
            </a:r>
            <a:r>
              <a:rPr lang="it-IT" kern="1200" baseline="0" dirty="0" err="1" smtClean="0">
                <a:solidFill>
                  <a:schemeClr val="tx1"/>
                </a:solidFill>
                <a:latin typeface="+mn-lt"/>
                <a:ea typeface="+mn-ea"/>
                <a:cs typeface="+mn-cs"/>
              </a:rPr>
              <a:t>his</a:t>
            </a:r>
            <a:r>
              <a:rPr lang="it-IT" kern="1200" baseline="0" dirty="0" smtClean="0">
                <a:solidFill>
                  <a:schemeClr val="tx1"/>
                </a:solidFill>
                <a:latin typeface="+mn-lt"/>
                <a:ea typeface="+mn-ea"/>
                <a:cs typeface="+mn-cs"/>
              </a:rPr>
              <a:t> </a:t>
            </a:r>
            <a:r>
              <a:rPr lang="it-IT" kern="1200" baseline="0" dirty="0" err="1" smtClean="0">
                <a:solidFill>
                  <a:schemeClr val="tx1"/>
                </a:solidFill>
                <a:latin typeface="+mn-lt"/>
                <a:ea typeface="+mn-ea"/>
                <a:cs typeface="+mn-cs"/>
              </a:rPr>
              <a:t>move</a:t>
            </a:r>
            <a:r>
              <a:rPr lang="it-IT" kern="1200" baseline="0" dirty="0" smtClean="0">
                <a:solidFill>
                  <a:schemeClr val="tx1"/>
                </a:solidFill>
                <a:latin typeface="+mn-lt"/>
                <a:ea typeface="+mn-ea"/>
                <a:cs typeface="+mn-cs"/>
              </a:rPr>
              <a:t> </a:t>
            </a:r>
            <a:r>
              <a:rPr lang="it-IT" kern="1200" baseline="0" dirty="0" err="1" smtClean="0">
                <a:solidFill>
                  <a:schemeClr val="tx1"/>
                </a:solidFill>
                <a:latin typeface="+mn-lt"/>
                <a:ea typeface="+mn-ea"/>
                <a:cs typeface="+mn-cs"/>
              </a:rPr>
              <a:t>within</a:t>
            </a:r>
            <a:r>
              <a:rPr lang="it-IT" kern="1200" baseline="0" dirty="0" smtClean="0">
                <a:solidFill>
                  <a:schemeClr val="tx1"/>
                </a:solidFill>
                <a:latin typeface="+mn-lt"/>
                <a:ea typeface="+mn-ea"/>
                <a:cs typeface="+mn-cs"/>
              </a:rPr>
              <a:t> a set time </a:t>
            </a:r>
            <a:r>
              <a:rPr lang="it-IT" kern="1200" baseline="0" dirty="0" err="1" smtClean="0">
                <a:solidFill>
                  <a:schemeClr val="tx1"/>
                </a:solidFill>
                <a:latin typeface="+mn-lt"/>
                <a:ea typeface="+mn-ea"/>
                <a:cs typeface="+mn-cs"/>
              </a:rPr>
              <a:t>period</a:t>
            </a:r>
            <a:r>
              <a:rPr lang="it-IT" kern="1200" baseline="0" dirty="0" smtClean="0">
                <a:solidFill>
                  <a:schemeClr val="tx1"/>
                </a:solidFill>
                <a:latin typeface="+mn-lt"/>
                <a:ea typeface="+mn-ea"/>
                <a:cs typeface="+mn-cs"/>
              </a:rPr>
              <a:t>, </a:t>
            </a:r>
            <a:r>
              <a:rPr lang="it-IT" kern="1200" baseline="0" dirty="0" err="1" smtClean="0">
                <a:solidFill>
                  <a:schemeClr val="tx1"/>
                </a:solidFill>
                <a:latin typeface="+mn-lt"/>
                <a:ea typeface="+mn-ea"/>
                <a:cs typeface="+mn-cs"/>
              </a:rPr>
              <a:t>otherwise</a:t>
            </a:r>
            <a:r>
              <a:rPr lang="it-IT" kern="1200" baseline="0" dirty="0" smtClean="0">
                <a:solidFill>
                  <a:schemeClr val="tx1"/>
                </a:solidFill>
                <a:latin typeface="+mn-lt"/>
                <a:ea typeface="+mn-ea"/>
                <a:cs typeface="+mn-cs"/>
              </a:rPr>
              <a:t> he </a:t>
            </a:r>
            <a:r>
              <a:rPr lang="it-IT" kern="1200" baseline="0" dirty="0" err="1" smtClean="0">
                <a:solidFill>
                  <a:schemeClr val="tx1"/>
                </a:solidFill>
                <a:latin typeface="+mn-lt"/>
                <a:ea typeface="+mn-ea"/>
                <a:cs typeface="+mn-cs"/>
              </a:rPr>
              <a:t>will</a:t>
            </a:r>
            <a:r>
              <a:rPr lang="it-IT" kern="1200" baseline="0" dirty="0" smtClean="0">
                <a:solidFill>
                  <a:schemeClr val="tx1"/>
                </a:solidFill>
                <a:latin typeface="+mn-lt"/>
                <a:ea typeface="+mn-ea"/>
                <a:cs typeface="+mn-cs"/>
              </a:rPr>
              <a:t> </a:t>
            </a:r>
            <a:r>
              <a:rPr lang="it-IT" kern="1200" baseline="0" dirty="0" err="1" smtClean="0">
                <a:solidFill>
                  <a:schemeClr val="tx1"/>
                </a:solidFill>
                <a:latin typeface="+mn-lt"/>
                <a:ea typeface="+mn-ea"/>
                <a:cs typeface="+mn-cs"/>
              </a:rPr>
              <a:t>get</a:t>
            </a:r>
            <a:r>
              <a:rPr lang="it-IT" kern="1200" baseline="0" dirty="0" smtClean="0">
                <a:solidFill>
                  <a:schemeClr val="tx1"/>
                </a:solidFill>
                <a:latin typeface="+mn-lt"/>
                <a:ea typeface="+mn-ea"/>
                <a:cs typeface="+mn-cs"/>
              </a:rPr>
              <a:t> a penalty</a:t>
            </a:r>
          </a:p>
          <a:p>
            <a:pPr marL="685800" lvl="1" indent="-228600">
              <a:buAutoNum type="arabicPeriod"/>
            </a:pPr>
            <a:endParaRPr lang="en-GB" baseline="0" dirty="0" smtClean="0"/>
          </a:p>
          <a:p>
            <a:pPr marL="685800" lvl="1" indent="-228600">
              <a:buAutoNum type="arabicPeriod"/>
            </a:pPr>
            <a:r>
              <a:rPr lang="en-GB" baseline="0" dirty="0" smtClean="0"/>
              <a:t>https://</a:t>
            </a:r>
            <a:r>
              <a:rPr lang="en-GB" baseline="0" dirty="0" err="1" smtClean="0"/>
              <a:t>books.google.ch</a:t>
            </a:r>
            <a:r>
              <a:rPr lang="en-GB" baseline="0" dirty="0" smtClean="0"/>
              <a:t>/</a:t>
            </a:r>
            <a:r>
              <a:rPr lang="en-GB" baseline="0" dirty="0" err="1" smtClean="0"/>
              <a:t>books?id</a:t>
            </a:r>
            <a:r>
              <a:rPr lang="en-GB" baseline="0" dirty="0" smtClean="0"/>
              <a:t>=7YGBCgAAQBAJ&amp;pg=PA14&amp;lpg=PA14&amp;dq=</a:t>
            </a:r>
            <a:r>
              <a:rPr lang="en-GB" baseline="0" dirty="0" err="1" smtClean="0"/>
              <a:t>timed+commitments+blockchain&amp;source</a:t>
            </a:r>
            <a:r>
              <a:rPr lang="en-GB" baseline="0" dirty="0" smtClean="0"/>
              <a:t>=</a:t>
            </a:r>
            <a:r>
              <a:rPr lang="en-GB" baseline="0" dirty="0" err="1" smtClean="0"/>
              <a:t>bl&amp;ots</a:t>
            </a:r>
            <a:r>
              <a:rPr lang="en-GB" baseline="0" dirty="0" smtClean="0"/>
              <a:t>=jpTIFT8fFx&amp;sig=x9lTOEaQH5K1aU8ipaj1f8dTSO8&amp;hl=</a:t>
            </a:r>
            <a:r>
              <a:rPr lang="en-GB" baseline="0" dirty="0" err="1" smtClean="0"/>
              <a:t>it&amp;sa</a:t>
            </a:r>
            <a:r>
              <a:rPr lang="en-GB" baseline="0" dirty="0" smtClean="0"/>
              <a:t>=</a:t>
            </a:r>
            <a:r>
              <a:rPr lang="en-GB" baseline="0" dirty="0" err="1" smtClean="0"/>
              <a:t>X&amp;ved</a:t>
            </a:r>
            <a:r>
              <a:rPr lang="en-GB" baseline="0" dirty="0" smtClean="0"/>
              <a:t>=0ahUKEwiWraz8x-rSAhVG72MKHZZ6A7gQ6AEIJTAB#v=</a:t>
            </a:r>
            <a:r>
              <a:rPr lang="en-GB" baseline="0" dirty="0" err="1" smtClean="0"/>
              <a:t>onepage&amp;q</a:t>
            </a:r>
            <a:r>
              <a:rPr lang="en-GB" baseline="0" dirty="0" smtClean="0"/>
              <a:t>=timed%20commitments%20blockchain&amp;f=false</a:t>
            </a:r>
          </a:p>
        </p:txBody>
      </p:sp>
      <p:sp>
        <p:nvSpPr>
          <p:cNvPr id="4" name="Segnaposto numero diapositiva 3"/>
          <p:cNvSpPr>
            <a:spLocks noGrp="1"/>
          </p:cNvSpPr>
          <p:nvPr>
            <p:ph type="sldNum" sz="quarter" idx="10"/>
          </p:nvPr>
        </p:nvSpPr>
        <p:spPr/>
        <p:txBody>
          <a:bodyPr/>
          <a:lstStyle/>
          <a:p>
            <a:fld id="{595F61C2-6B96-DC49-8037-CB49B5317E27}" type="slidenum">
              <a:rPr lang="en-GB" smtClean="0"/>
              <a:t>30</a:t>
            </a:fld>
            <a:endParaRPr lang="en-GB"/>
          </a:p>
        </p:txBody>
      </p:sp>
    </p:spTree>
    <p:extLst>
      <p:ext uri="{BB962C8B-B14F-4D97-AF65-F5344CB8AC3E}">
        <p14:creationId xmlns:p14="http://schemas.microsoft.com/office/powerpoint/2010/main" val="77723742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indent="0">
              <a:buNone/>
            </a:pPr>
            <a:r>
              <a:rPr lang="en-GB" baseline="0" dirty="0" smtClean="0"/>
              <a:t>Let’s have a look at another attack: called RUBIXI </a:t>
            </a:r>
          </a:p>
          <a:p>
            <a:pPr marL="0" indent="0">
              <a:buNone/>
            </a:pPr>
            <a:r>
              <a:rPr lang="en-GB" baseline="0" dirty="0" err="1" smtClean="0"/>
              <a:t>Rubixi</a:t>
            </a:r>
            <a:r>
              <a:rPr lang="en-GB" baseline="0" dirty="0" smtClean="0"/>
              <a:t> is another game and it works as follows: </a:t>
            </a:r>
          </a:p>
          <a:p>
            <a:pPr marL="0" indent="0">
              <a:buNone/>
            </a:pPr>
            <a:endParaRPr lang="en-GB" baseline="0" dirty="0" smtClean="0"/>
          </a:p>
          <a:p>
            <a:pPr marL="0" indent="0">
              <a:buNone/>
            </a:pPr>
            <a:r>
              <a:rPr lang="en-GB" baseline="0" dirty="0" smtClean="0"/>
              <a:t>The game implements a so called </a:t>
            </a:r>
            <a:r>
              <a:rPr lang="en-GB" baseline="0" dirty="0" err="1" smtClean="0"/>
              <a:t>ponzi</a:t>
            </a:r>
            <a:r>
              <a:rPr lang="en-GB" baseline="0" dirty="0" smtClean="0"/>
              <a:t> scheme: </a:t>
            </a:r>
          </a:p>
          <a:p>
            <a:pPr marL="0" indent="0">
              <a:buNone/>
            </a:pPr>
            <a:r>
              <a:rPr lang="en-GB" baseline="0" dirty="0" smtClean="0"/>
              <a:t>This scheme works as follows: </a:t>
            </a:r>
          </a:p>
          <a:p>
            <a:pPr marL="1143000" lvl="2" indent="-228600">
              <a:buFont typeface="+mj-lt"/>
              <a:buAutoNum type="arabicPeriod"/>
            </a:pPr>
            <a:r>
              <a:rPr lang="en-GB" baseline="0" dirty="0" smtClean="0"/>
              <a:t>Just imagine: there is some kind of investment, for example a hedge fund </a:t>
            </a:r>
          </a:p>
          <a:p>
            <a:pPr marL="1143000" lvl="2" indent="-228600">
              <a:buFont typeface="+mj-lt"/>
              <a:buAutoNum type="arabicPeriod"/>
            </a:pPr>
            <a:r>
              <a:rPr lang="en-GB" baseline="0" dirty="0" smtClean="0"/>
              <a:t>The owner of the scheme guarantees (GARANTIES) you, that if you would invest your money you would be have a very very high RETURN OF INVESTMENT (such like 50%). Therefore you invest your money </a:t>
            </a:r>
          </a:p>
          <a:p>
            <a:pPr marL="1143000" lvl="2" indent="-228600">
              <a:buFont typeface="+mj-lt"/>
              <a:buAutoNum type="arabicPeriod"/>
            </a:pPr>
            <a:r>
              <a:rPr lang="en-GB" baseline="0" dirty="0" smtClean="0"/>
              <a:t>At the beginning, the scheme’s owner will keep his promise and he will return you your invested money</a:t>
            </a:r>
          </a:p>
          <a:p>
            <a:pPr marL="1143000" lvl="2" indent="-228600">
              <a:buFont typeface="+mj-lt"/>
              <a:buAutoNum type="arabicPeriod"/>
            </a:pPr>
            <a:r>
              <a:rPr lang="en-GB" baseline="0" dirty="0" err="1" smtClean="0"/>
              <a:t>Indoing</a:t>
            </a:r>
            <a:r>
              <a:rPr lang="en-GB" baseline="0" dirty="0" smtClean="0"/>
              <a:t> so, you will invest again, with a greater amount of money and you will tell your friend how much profitable (PROFITABLE) it is. </a:t>
            </a:r>
          </a:p>
          <a:p>
            <a:pPr marL="1143000" lvl="2" indent="-228600">
              <a:buFont typeface="+mj-lt"/>
              <a:buAutoNum type="arabicPeriod"/>
            </a:pPr>
            <a:r>
              <a:rPr lang="en-GB" baseline="0" dirty="0" smtClean="0"/>
              <a:t>As a consequence, a lot of people will invest in this fraudulent scheme </a:t>
            </a:r>
          </a:p>
          <a:p>
            <a:pPr marL="1143000" lvl="2" indent="-228600">
              <a:buFont typeface="+mj-lt"/>
              <a:buAutoNum type="arabicPeriod"/>
            </a:pPr>
            <a:r>
              <a:rPr lang="en-GB" baseline="0" dirty="0" smtClean="0"/>
              <a:t>The money  invested from the newcomers, will be used to pay the fee of the participants </a:t>
            </a:r>
          </a:p>
          <a:p>
            <a:pPr marL="1143000" lvl="2" indent="-228600">
              <a:buFont typeface="+mj-lt"/>
              <a:buAutoNum type="arabicPeriod"/>
            </a:pPr>
            <a:r>
              <a:rPr lang="en-GB" baseline="0" dirty="0" smtClean="0"/>
              <a:t>As soon as the owner reaches a big amount of money, he will escape the game keeping the money </a:t>
            </a:r>
          </a:p>
          <a:p>
            <a:pPr marL="1143000" lvl="2" indent="-228600">
              <a:buFont typeface="+mj-lt"/>
              <a:buAutoNum type="arabicPeriod"/>
            </a:pPr>
            <a:endParaRPr lang="en-GB" baseline="0" dirty="0" smtClean="0"/>
          </a:p>
          <a:p>
            <a:pPr marL="1143000" lvl="2" indent="-228600">
              <a:buFont typeface="+mj-lt"/>
              <a:buAutoNum type="arabicPeriod"/>
            </a:pPr>
            <a:endParaRPr lang="en-GB" baseline="0" dirty="0" smtClean="0"/>
          </a:p>
          <a:p>
            <a:pPr marL="0" indent="0">
              <a:buNone/>
            </a:pPr>
            <a:endParaRPr lang="en-GB" baseline="0" dirty="0" smtClean="0"/>
          </a:p>
          <a:p>
            <a:pPr marL="0" indent="0">
              <a:buNone/>
            </a:pPr>
            <a:endParaRPr lang="en-GB" baseline="0" dirty="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31</a:t>
            </a:fld>
            <a:endParaRPr lang="en-GB"/>
          </a:p>
        </p:txBody>
      </p:sp>
    </p:spTree>
    <p:extLst>
      <p:ext uri="{BB962C8B-B14F-4D97-AF65-F5344CB8AC3E}">
        <p14:creationId xmlns:p14="http://schemas.microsoft.com/office/powerpoint/2010/main" val="34227753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it-IT" sz="1200" kern="1200" dirty="0" smtClean="0">
                <a:solidFill>
                  <a:schemeClr val="tx1"/>
                </a:solidFill>
                <a:effectLst/>
                <a:latin typeface="+mn-lt"/>
                <a:ea typeface="+mn-ea"/>
                <a:cs typeface="+mn-cs"/>
              </a:rPr>
              <a:t>So</a:t>
            </a: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now</a:t>
            </a: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please</a:t>
            </a: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have</a:t>
            </a:r>
            <a:r>
              <a:rPr lang="it-IT" sz="1200" kern="1200" baseline="0" dirty="0" smtClean="0">
                <a:solidFill>
                  <a:schemeClr val="tx1"/>
                </a:solidFill>
                <a:effectLst/>
                <a:latin typeface="+mn-lt"/>
                <a:ea typeface="+mn-ea"/>
                <a:cs typeface="+mn-cs"/>
              </a:rPr>
              <a:t> a look </a:t>
            </a:r>
            <a:r>
              <a:rPr lang="it-IT" sz="1200" kern="1200" baseline="0" dirty="0" err="1" smtClean="0">
                <a:solidFill>
                  <a:schemeClr val="tx1"/>
                </a:solidFill>
                <a:effectLst/>
                <a:latin typeface="+mn-lt"/>
                <a:ea typeface="+mn-ea"/>
                <a:cs typeface="+mn-cs"/>
              </a:rPr>
              <a:t>at</a:t>
            </a:r>
            <a:r>
              <a:rPr lang="it-IT" sz="1200" kern="1200" baseline="0" dirty="0" smtClean="0">
                <a:solidFill>
                  <a:schemeClr val="tx1"/>
                </a:solidFill>
                <a:effectLst/>
                <a:latin typeface="+mn-lt"/>
                <a:ea typeface="+mn-ea"/>
                <a:cs typeface="+mn-cs"/>
              </a:rPr>
              <a:t> the </a:t>
            </a:r>
            <a:r>
              <a:rPr lang="it-IT" sz="1200" kern="1200" baseline="0" dirty="0" err="1" smtClean="0">
                <a:solidFill>
                  <a:schemeClr val="tx1"/>
                </a:solidFill>
                <a:effectLst/>
                <a:latin typeface="+mn-lt"/>
                <a:ea typeface="+mn-ea"/>
                <a:cs typeface="+mn-cs"/>
              </a:rPr>
              <a:t>contract</a:t>
            </a:r>
            <a:r>
              <a:rPr lang="it-IT" sz="1200" kern="1200" baseline="0" dirty="0" smtClean="0">
                <a:solidFill>
                  <a:schemeClr val="tx1"/>
                </a:solidFill>
                <a:effectLst/>
                <a:latin typeface="+mn-lt"/>
                <a:ea typeface="+mn-ea"/>
                <a:cs typeface="+mn-cs"/>
              </a:rPr>
              <a:t> by </a:t>
            </a:r>
            <a:r>
              <a:rPr lang="it-IT" sz="1200" kern="1200" baseline="0" dirty="0" err="1" smtClean="0">
                <a:solidFill>
                  <a:schemeClr val="tx1"/>
                </a:solidFill>
                <a:effectLst/>
                <a:latin typeface="+mn-lt"/>
                <a:ea typeface="+mn-ea"/>
                <a:cs typeface="+mn-cs"/>
              </a:rPr>
              <a:t>your</a:t>
            </a: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own</a:t>
            </a:r>
            <a:r>
              <a:rPr lang="it-IT" sz="1200" kern="1200" baseline="0" dirty="0" smtClean="0">
                <a:solidFill>
                  <a:schemeClr val="tx1"/>
                </a:solidFill>
                <a:effectLst/>
                <a:latin typeface="+mn-lt"/>
                <a:ea typeface="+mn-ea"/>
                <a:cs typeface="+mn-cs"/>
              </a:rPr>
              <a:t>. Do </a:t>
            </a:r>
            <a:r>
              <a:rPr lang="it-IT" sz="1200" kern="1200" baseline="0" dirty="0" err="1" smtClean="0">
                <a:solidFill>
                  <a:schemeClr val="tx1"/>
                </a:solidFill>
                <a:effectLst/>
                <a:latin typeface="+mn-lt"/>
                <a:ea typeface="+mn-ea"/>
                <a:cs typeface="+mn-cs"/>
              </a:rPr>
              <a:t>see</a:t>
            </a: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anything</a:t>
            </a: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wrong</a:t>
            </a:r>
            <a:r>
              <a:rPr lang="it-IT" sz="1200" kern="1200" baseline="0" dirty="0" smtClean="0">
                <a:solidFill>
                  <a:schemeClr val="tx1"/>
                </a:solidFill>
                <a:effectLst/>
                <a:latin typeface="+mn-lt"/>
                <a:ea typeface="+mn-ea"/>
                <a:cs typeface="+mn-cs"/>
              </a:rPr>
              <a:t> with </a:t>
            </a:r>
            <a:r>
              <a:rPr lang="it-IT" sz="1200" kern="1200" baseline="0" dirty="0" err="1" smtClean="0">
                <a:solidFill>
                  <a:schemeClr val="tx1"/>
                </a:solidFill>
                <a:effectLst/>
                <a:latin typeface="+mn-lt"/>
                <a:ea typeface="+mn-ea"/>
                <a:cs typeface="+mn-cs"/>
              </a:rPr>
              <a:t>it</a:t>
            </a:r>
            <a:r>
              <a:rPr lang="it-IT" sz="1200" kern="1200" baseline="0" dirty="0" smtClean="0">
                <a:solidFill>
                  <a:schemeClr val="tx1"/>
                </a:solidFill>
                <a:effectLst/>
                <a:latin typeface="+mn-lt"/>
                <a:ea typeface="+mn-ea"/>
                <a:cs typeface="+mn-cs"/>
              </a:rPr>
              <a:t>?</a:t>
            </a:r>
            <a:endParaRPr lang="it-IT" sz="1200" kern="1200" dirty="0" smtClean="0">
              <a:solidFill>
                <a:schemeClr val="tx1"/>
              </a:solidFill>
              <a:effectLst/>
              <a:latin typeface="+mn-lt"/>
              <a:ea typeface="+mn-ea"/>
              <a:cs typeface="+mn-cs"/>
            </a:endParaRP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endParaRPr lang="it-IT" sz="1200" kern="1200" dirty="0" smtClean="0">
              <a:solidFill>
                <a:schemeClr val="tx1"/>
              </a:solidFill>
              <a:effectLst/>
              <a:latin typeface="+mn-lt"/>
              <a:ea typeface="+mn-ea"/>
              <a:cs typeface="+mn-cs"/>
            </a:endParaRP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it-IT" sz="1200" kern="1200" dirty="0" smtClean="0">
                <a:solidFill>
                  <a:schemeClr val="tx1"/>
                </a:solidFill>
                <a:effectLst/>
                <a:latin typeface="+mn-lt"/>
                <a:ea typeface="+mn-ea"/>
                <a:cs typeface="+mn-cs"/>
              </a:rPr>
              <a:t>At some </a:t>
            </a:r>
            <a:r>
              <a:rPr lang="it-IT" sz="1200" kern="1200" dirty="0" err="1" smtClean="0">
                <a:solidFill>
                  <a:schemeClr val="tx1"/>
                </a:solidFill>
                <a:effectLst/>
                <a:latin typeface="+mn-lt"/>
                <a:ea typeface="+mn-ea"/>
                <a:cs typeface="+mn-cs"/>
              </a:rPr>
              <a:t>point</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during</a:t>
            </a:r>
            <a:r>
              <a:rPr lang="it-IT" sz="1200" kern="1200" dirty="0" smtClean="0">
                <a:solidFill>
                  <a:schemeClr val="tx1"/>
                </a:solidFill>
                <a:effectLst/>
                <a:latin typeface="+mn-lt"/>
                <a:ea typeface="+mn-ea"/>
                <a:cs typeface="+mn-cs"/>
              </a:rPr>
              <a:t> the </a:t>
            </a:r>
            <a:r>
              <a:rPr lang="it-IT" sz="1200" kern="1200" dirty="0" err="1" smtClean="0">
                <a:solidFill>
                  <a:schemeClr val="tx1"/>
                </a:solidFill>
                <a:effectLst/>
                <a:latin typeface="+mn-lt"/>
                <a:ea typeface="+mn-ea"/>
                <a:cs typeface="+mn-cs"/>
              </a:rPr>
              <a:t>development</a:t>
            </a:r>
            <a:r>
              <a:rPr lang="it-IT" sz="1200" kern="1200" dirty="0" smtClean="0">
                <a:solidFill>
                  <a:schemeClr val="tx1"/>
                </a:solidFill>
                <a:effectLst/>
                <a:latin typeface="+mn-lt"/>
                <a:ea typeface="+mn-ea"/>
                <a:cs typeface="+mn-cs"/>
              </a:rPr>
              <a:t> of the </a:t>
            </a:r>
            <a:r>
              <a:rPr lang="it-IT" sz="1200" kern="1200" dirty="0" err="1" smtClean="0">
                <a:solidFill>
                  <a:schemeClr val="tx1"/>
                </a:solidFill>
                <a:effectLst/>
                <a:latin typeface="+mn-lt"/>
                <a:ea typeface="+mn-ea"/>
                <a:cs typeface="+mn-cs"/>
              </a:rPr>
              <a:t>contract</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its</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name</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was</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changed</a:t>
            </a:r>
            <a:r>
              <a:rPr lang="it-IT" sz="1200" kern="1200" dirty="0" smtClean="0">
                <a:solidFill>
                  <a:schemeClr val="tx1"/>
                </a:solidFill>
                <a:effectLst/>
                <a:latin typeface="+mn-lt"/>
                <a:ea typeface="+mn-ea"/>
                <a:cs typeface="+mn-cs"/>
              </a:rPr>
              <a:t> from </a:t>
            </a:r>
            <a:r>
              <a:rPr lang="it-IT" sz="1200" kern="1200" dirty="0" err="1" smtClean="0">
                <a:solidFill>
                  <a:schemeClr val="tx1"/>
                </a:solidFill>
                <a:effectLst/>
                <a:latin typeface="+mn-lt"/>
                <a:ea typeface="+mn-ea"/>
                <a:cs typeface="+mn-cs"/>
              </a:rPr>
              <a:t>DynamicPyramid</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into</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Rubixi</a:t>
            </a:r>
            <a:r>
              <a:rPr lang="it-IT" sz="1200" kern="1200" dirty="0" smtClean="0">
                <a:solidFill>
                  <a:schemeClr val="tx1"/>
                </a:solidFill>
                <a:effectLst/>
                <a:latin typeface="+mn-lt"/>
                <a:ea typeface="+mn-ea"/>
                <a:cs typeface="+mn-cs"/>
              </a:rPr>
              <a:t>. </a:t>
            </a:r>
            <a:endParaRPr lang="it-IT" dirty="0" smtClean="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GB" baseline="0" dirty="0" smtClean="0"/>
              <a:t>Programmers forgot to change the name of the constructor, which then became </a:t>
            </a:r>
            <a:r>
              <a:rPr lang="en-GB" sz="1200" kern="1200" dirty="0" smtClean="0">
                <a:solidFill>
                  <a:schemeClr val="tx1"/>
                </a:solidFill>
                <a:effectLst/>
                <a:latin typeface="+mn-lt"/>
                <a:ea typeface="+mn-ea"/>
                <a:cs typeface="+mn-cs"/>
              </a:rPr>
              <a:t>a function </a:t>
            </a:r>
            <a:r>
              <a:rPr lang="en-GB" sz="1200" kern="1200" dirty="0" err="1" smtClean="0">
                <a:solidFill>
                  <a:schemeClr val="tx1"/>
                </a:solidFill>
                <a:effectLst/>
                <a:latin typeface="+mn-lt"/>
                <a:ea typeface="+mn-ea"/>
                <a:cs typeface="+mn-cs"/>
              </a:rPr>
              <a:t>invokable</a:t>
            </a:r>
            <a:r>
              <a:rPr lang="en-GB" sz="1200" kern="1200" dirty="0" smtClean="0">
                <a:solidFill>
                  <a:schemeClr val="tx1"/>
                </a:solidFill>
                <a:effectLst/>
                <a:latin typeface="+mn-lt"/>
                <a:ea typeface="+mn-ea"/>
                <a:cs typeface="+mn-cs"/>
              </a:rPr>
              <a:t> by anyone </a:t>
            </a:r>
            <a:endParaRPr lang="en-GB" dirty="0" smtClean="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GB" sz="1200" kern="1200" dirty="0" smtClean="0">
                <a:solidFill>
                  <a:schemeClr val="tx1"/>
                </a:solidFill>
                <a:effectLst/>
                <a:latin typeface="+mn-lt"/>
                <a:ea typeface="+mn-ea"/>
                <a:cs typeface="+mn-cs"/>
              </a:rPr>
              <a:t>After this bug became public, users started to invoke </a:t>
            </a:r>
            <a:r>
              <a:rPr lang="en-GB" sz="1200" kern="1200" dirty="0" err="1" smtClean="0">
                <a:solidFill>
                  <a:schemeClr val="tx1"/>
                </a:solidFill>
                <a:effectLst/>
                <a:latin typeface="+mn-lt"/>
                <a:ea typeface="+mn-ea"/>
                <a:cs typeface="+mn-cs"/>
              </a:rPr>
              <a:t>DynamicPyramid</a:t>
            </a:r>
            <a:r>
              <a:rPr lang="en-GB" sz="1200" kern="1200" dirty="0" smtClean="0">
                <a:solidFill>
                  <a:schemeClr val="tx1"/>
                </a:solidFill>
                <a:effectLst/>
                <a:latin typeface="+mn-lt"/>
                <a:ea typeface="+mn-ea"/>
                <a:cs typeface="+mn-cs"/>
              </a:rPr>
              <a:t> in order to become the owner, and so to withdraw the fees. </a:t>
            </a:r>
            <a:endParaRPr lang="en-GB" dirty="0" smtClean="0"/>
          </a:p>
          <a:p>
            <a:pPr marL="228600" indent="-228600">
              <a:buAutoNum type="arabicPeriod"/>
            </a:pPr>
            <a:endParaRPr lang="en-GB" baseline="0" dirty="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32</a:t>
            </a:fld>
            <a:endParaRPr lang="en-GB"/>
          </a:p>
        </p:txBody>
      </p:sp>
    </p:spTree>
    <p:extLst>
      <p:ext uri="{BB962C8B-B14F-4D97-AF65-F5344CB8AC3E}">
        <p14:creationId xmlns:p14="http://schemas.microsoft.com/office/powerpoint/2010/main" val="68831570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685800" lvl="1" indent="-228600">
              <a:buAutoNum type="arabicPeriod"/>
            </a:pPr>
            <a:endParaRPr lang="it-IT" kern="1200" baseline="0" dirty="0" smtClean="0">
              <a:solidFill>
                <a:schemeClr val="tx1"/>
              </a:solidFill>
              <a:latin typeface="+mn-lt"/>
              <a:ea typeface="+mn-ea"/>
              <a:cs typeface="+mn-cs"/>
            </a:endParaRPr>
          </a:p>
          <a:p>
            <a:pPr marL="685800" lvl="1" indent="-228600">
              <a:buAutoNum type="arabicPeriod"/>
            </a:pPr>
            <a:endParaRPr lang="it-IT" kern="1200" baseline="0" dirty="0" smtClean="0">
              <a:solidFill>
                <a:schemeClr val="tx1"/>
              </a:solidFill>
              <a:latin typeface="+mn-lt"/>
              <a:ea typeface="+mn-ea"/>
              <a:cs typeface="+mn-cs"/>
            </a:endParaRPr>
          </a:p>
          <a:p>
            <a:pPr marL="685800" lvl="1" indent="-228600">
              <a:buAutoNum type="arabicPeriod"/>
            </a:pPr>
            <a:endParaRPr lang="en-GB" baseline="0" dirty="0" smtClean="0"/>
          </a:p>
          <a:p>
            <a:pPr marL="685800" lvl="1" indent="-228600">
              <a:buAutoNum type="arabicPeriod"/>
            </a:pPr>
            <a:endParaRPr lang="en-GB" baseline="0" dirty="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33</a:t>
            </a:fld>
            <a:endParaRPr lang="en-GB"/>
          </a:p>
        </p:txBody>
      </p:sp>
    </p:spTree>
    <p:extLst>
      <p:ext uri="{BB962C8B-B14F-4D97-AF65-F5344CB8AC3E}">
        <p14:creationId xmlns:p14="http://schemas.microsoft.com/office/powerpoint/2010/main" val="43135404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it-IT" sz="1200" kern="1200" dirty="0" smtClean="0">
                <a:solidFill>
                  <a:schemeClr val="tx1"/>
                </a:solidFill>
                <a:effectLst/>
                <a:latin typeface="+mn-lt"/>
                <a:ea typeface="+mn-ea"/>
                <a:cs typeface="+mn-cs"/>
              </a:rPr>
              <a:t>The </a:t>
            </a:r>
            <a:r>
              <a:rPr lang="it-IT" sz="1200" kern="1200" dirty="0" err="1" smtClean="0">
                <a:solidFill>
                  <a:schemeClr val="tx1"/>
                </a:solidFill>
                <a:effectLst/>
                <a:latin typeface="+mn-lt"/>
                <a:ea typeface="+mn-ea"/>
                <a:cs typeface="+mn-cs"/>
              </a:rPr>
              <a:t>Governmental</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attack</a:t>
            </a: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is</a:t>
            </a: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based</a:t>
            </a:r>
            <a:r>
              <a:rPr lang="it-IT" sz="1200" kern="1200" baseline="0" dirty="0" smtClean="0">
                <a:solidFill>
                  <a:schemeClr val="tx1"/>
                </a:solidFill>
                <a:effectLst/>
                <a:latin typeface="+mn-lt"/>
                <a:ea typeface="+mn-ea"/>
                <a:cs typeface="+mn-cs"/>
              </a:rPr>
              <a:t> on the ponzi </a:t>
            </a:r>
            <a:r>
              <a:rPr lang="it-IT" sz="1200" kern="1200" baseline="0" dirty="0" err="1" smtClean="0">
                <a:solidFill>
                  <a:schemeClr val="tx1"/>
                </a:solidFill>
                <a:effectLst/>
                <a:latin typeface="+mn-lt"/>
                <a:ea typeface="+mn-ea"/>
                <a:cs typeface="+mn-cs"/>
              </a:rPr>
              <a:t>scheme</a:t>
            </a:r>
            <a:r>
              <a:rPr lang="it-IT" sz="1200" kern="1200" baseline="0" dirty="0" smtClean="0">
                <a:solidFill>
                  <a:schemeClr val="tx1"/>
                </a:solidFill>
                <a:effectLst/>
                <a:latin typeface="+mn-lt"/>
                <a:ea typeface="+mn-ea"/>
                <a:cs typeface="+mn-cs"/>
              </a:rPr>
              <a:t>.</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it-IT" sz="1200" kern="1200" baseline="0" dirty="0" smtClean="0">
                <a:solidFill>
                  <a:schemeClr val="tx1"/>
                </a:solidFill>
                <a:effectLst/>
                <a:latin typeface="+mn-lt"/>
                <a:ea typeface="+mn-ea"/>
                <a:cs typeface="+mn-cs"/>
              </a:rPr>
              <a:t>To join </a:t>
            </a:r>
            <a:r>
              <a:rPr lang="it-IT" sz="1200" kern="1200" baseline="0" dirty="0" err="1" smtClean="0">
                <a:solidFill>
                  <a:schemeClr val="tx1"/>
                </a:solidFill>
                <a:effectLst/>
                <a:latin typeface="+mn-lt"/>
                <a:ea typeface="+mn-ea"/>
                <a:cs typeface="+mn-cs"/>
              </a:rPr>
              <a:t>it</a:t>
            </a:r>
            <a:r>
              <a:rPr lang="it-IT" sz="1200" kern="1200" baseline="0" dirty="0" smtClean="0">
                <a:solidFill>
                  <a:schemeClr val="tx1"/>
                </a:solidFill>
                <a:effectLst/>
                <a:latin typeface="+mn-lt"/>
                <a:ea typeface="+mn-ea"/>
                <a:cs typeface="+mn-cs"/>
              </a:rPr>
              <a:t>, a </a:t>
            </a:r>
            <a:r>
              <a:rPr lang="it-IT" sz="1200" kern="1200" baseline="0" dirty="0" err="1" smtClean="0">
                <a:solidFill>
                  <a:schemeClr val="tx1"/>
                </a:solidFill>
                <a:effectLst/>
                <a:latin typeface="+mn-lt"/>
                <a:ea typeface="+mn-ea"/>
                <a:cs typeface="+mn-cs"/>
              </a:rPr>
              <a:t>participant</a:t>
            </a:r>
            <a:r>
              <a:rPr lang="it-IT" sz="1200" kern="1200" baseline="0" dirty="0" smtClean="0">
                <a:solidFill>
                  <a:schemeClr val="tx1"/>
                </a:solidFill>
                <a:effectLst/>
                <a:latin typeface="+mn-lt"/>
                <a:ea typeface="+mn-ea"/>
                <a:cs typeface="+mn-cs"/>
              </a:rPr>
              <a:t> must </a:t>
            </a:r>
            <a:r>
              <a:rPr lang="it-IT" sz="1200" kern="1200" baseline="0" dirty="0" err="1" smtClean="0">
                <a:solidFill>
                  <a:schemeClr val="tx1"/>
                </a:solidFill>
                <a:effectLst/>
                <a:latin typeface="+mn-lt"/>
                <a:ea typeface="+mn-ea"/>
                <a:cs typeface="+mn-cs"/>
              </a:rPr>
              <a:t>send</a:t>
            </a:r>
            <a:r>
              <a:rPr lang="it-IT" sz="1200" kern="1200" baseline="0" dirty="0" smtClean="0">
                <a:solidFill>
                  <a:schemeClr val="tx1"/>
                </a:solidFill>
                <a:effectLst/>
                <a:latin typeface="+mn-lt"/>
                <a:ea typeface="+mn-ea"/>
                <a:cs typeface="+mn-cs"/>
              </a:rPr>
              <a:t> a </a:t>
            </a:r>
            <a:r>
              <a:rPr lang="it-IT" sz="1200" kern="1200" baseline="0" dirty="0" err="1" smtClean="0">
                <a:solidFill>
                  <a:schemeClr val="tx1"/>
                </a:solidFill>
                <a:effectLst/>
                <a:latin typeface="+mn-lt"/>
                <a:ea typeface="+mn-ea"/>
                <a:cs typeface="+mn-cs"/>
              </a:rPr>
              <a:t>certain</a:t>
            </a: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amount</a:t>
            </a:r>
            <a:r>
              <a:rPr lang="it-IT" sz="1200" kern="1200" baseline="0" dirty="0" smtClean="0">
                <a:solidFill>
                  <a:schemeClr val="tx1"/>
                </a:solidFill>
                <a:effectLst/>
                <a:latin typeface="+mn-lt"/>
                <a:ea typeface="+mn-ea"/>
                <a:cs typeface="+mn-cs"/>
              </a:rPr>
              <a:t> of </a:t>
            </a:r>
            <a:r>
              <a:rPr lang="it-IT" sz="1200" kern="1200" baseline="0" dirty="0" err="1" smtClean="0">
                <a:solidFill>
                  <a:schemeClr val="tx1"/>
                </a:solidFill>
                <a:effectLst/>
                <a:latin typeface="+mn-lt"/>
                <a:ea typeface="+mn-ea"/>
                <a:cs typeface="+mn-cs"/>
              </a:rPr>
              <a:t>ether</a:t>
            </a:r>
            <a:r>
              <a:rPr lang="it-IT" sz="1200" kern="1200" baseline="0" dirty="0" smtClean="0">
                <a:solidFill>
                  <a:schemeClr val="tx1"/>
                </a:solidFill>
                <a:effectLst/>
                <a:latin typeface="+mn-lt"/>
                <a:ea typeface="+mn-ea"/>
                <a:cs typeface="+mn-cs"/>
              </a:rPr>
              <a:t> to the </a:t>
            </a:r>
            <a:r>
              <a:rPr lang="it-IT" sz="1200" kern="1200" baseline="0" dirty="0" err="1" smtClean="0">
                <a:solidFill>
                  <a:schemeClr val="tx1"/>
                </a:solidFill>
                <a:effectLst/>
                <a:latin typeface="+mn-lt"/>
                <a:ea typeface="+mn-ea"/>
                <a:cs typeface="+mn-cs"/>
              </a:rPr>
              <a:t>contract</a:t>
            </a:r>
            <a:endParaRPr lang="it-IT" sz="1200" kern="1200" baseline="0" dirty="0" smtClean="0">
              <a:solidFill>
                <a:schemeClr val="tx1"/>
              </a:solidFill>
              <a:effectLst/>
              <a:latin typeface="+mn-lt"/>
              <a:ea typeface="+mn-ea"/>
              <a:cs typeface="+mn-cs"/>
            </a:endParaRP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it-IT" sz="1200" kern="1200" baseline="0" dirty="0" smtClean="0">
                <a:solidFill>
                  <a:schemeClr val="tx1"/>
                </a:solidFill>
                <a:effectLst/>
                <a:latin typeface="+mn-lt"/>
                <a:ea typeface="+mn-ea"/>
                <a:cs typeface="+mn-cs"/>
              </a:rPr>
              <a:t>And </a:t>
            </a:r>
            <a:r>
              <a:rPr lang="it-IT" sz="1200" kern="1200" baseline="0" dirty="0" err="1" smtClean="0">
                <a:solidFill>
                  <a:schemeClr val="tx1"/>
                </a:solidFill>
                <a:effectLst/>
                <a:latin typeface="+mn-lt"/>
                <a:ea typeface="+mn-ea"/>
                <a:cs typeface="+mn-cs"/>
              </a:rPr>
              <a:t>if</a:t>
            </a: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nobody</a:t>
            </a: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joins</a:t>
            </a:r>
            <a:r>
              <a:rPr lang="it-IT" sz="1200" kern="1200" baseline="0" dirty="0" smtClean="0">
                <a:solidFill>
                  <a:schemeClr val="tx1"/>
                </a:solidFill>
                <a:effectLst/>
                <a:latin typeface="+mn-lt"/>
                <a:ea typeface="+mn-ea"/>
                <a:cs typeface="+mn-cs"/>
              </a:rPr>
              <a:t> the </a:t>
            </a:r>
            <a:r>
              <a:rPr lang="it-IT" sz="1200" kern="1200" baseline="0" dirty="0" err="1" smtClean="0">
                <a:solidFill>
                  <a:schemeClr val="tx1"/>
                </a:solidFill>
                <a:effectLst/>
                <a:latin typeface="+mn-lt"/>
                <a:ea typeface="+mn-ea"/>
                <a:cs typeface="+mn-cs"/>
              </a:rPr>
              <a:t>scheme</a:t>
            </a:r>
            <a:r>
              <a:rPr lang="it-IT" sz="1200" kern="1200" baseline="0" dirty="0" smtClean="0">
                <a:solidFill>
                  <a:schemeClr val="tx1"/>
                </a:solidFill>
                <a:effectLst/>
                <a:latin typeface="+mn-lt"/>
                <a:ea typeface="+mn-ea"/>
                <a:cs typeface="+mn-cs"/>
              </a:rPr>
              <a:t> for 12 hours, the last </a:t>
            </a:r>
            <a:r>
              <a:rPr lang="it-IT" sz="1200" kern="1200" baseline="0" dirty="0" err="1" smtClean="0">
                <a:solidFill>
                  <a:schemeClr val="tx1"/>
                </a:solidFill>
                <a:effectLst/>
                <a:latin typeface="+mn-lt"/>
                <a:ea typeface="+mn-ea"/>
                <a:cs typeface="+mn-cs"/>
              </a:rPr>
              <a:t>participant</a:t>
            </a: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will</a:t>
            </a: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get</a:t>
            </a: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all</a:t>
            </a:r>
            <a:r>
              <a:rPr lang="it-IT" sz="1200" kern="1200" baseline="0" dirty="0" smtClean="0">
                <a:solidFill>
                  <a:schemeClr val="tx1"/>
                </a:solidFill>
                <a:effectLst/>
                <a:latin typeface="+mn-lt"/>
                <a:ea typeface="+mn-ea"/>
                <a:cs typeface="+mn-cs"/>
              </a:rPr>
              <a:t> the </a:t>
            </a:r>
            <a:r>
              <a:rPr lang="it-IT" sz="1200" kern="1200" baseline="0" dirty="0" err="1" smtClean="0">
                <a:solidFill>
                  <a:schemeClr val="tx1"/>
                </a:solidFill>
                <a:effectLst/>
                <a:latin typeface="+mn-lt"/>
                <a:ea typeface="+mn-ea"/>
                <a:cs typeface="+mn-cs"/>
              </a:rPr>
              <a:t>ether</a:t>
            </a:r>
            <a:r>
              <a:rPr lang="it-IT" sz="1200" kern="1200" baseline="0" dirty="0" smtClean="0">
                <a:solidFill>
                  <a:schemeClr val="tx1"/>
                </a:solidFill>
                <a:effectLst/>
                <a:latin typeface="+mn-lt"/>
                <a:ea typeface="+mn-ea"/>
                <a:cs typeface="+mn-cs"/>
              </a:rPr>
              <a:t> in the </a:t>
            </a:r>
            <a:r>
              <a:rPr lang="it-IT" sz="1200" kern="1200" baseline="0" dirty="0" err="1" smtClean="0">
                <a:solidFill>
                  <a:schemeClr val="tx1"/>
                </a:solidFill>
                <a:effectLst/>
                <a:latin typeface="+mn-lt"/>
                <a:ea typeface="+mn-ea"/>
                <a:cs typeface="+mn-cs"/>
              </a:rPr>
              <a:t>contract</a:t>
            </a: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except</a:t>
            </a:r>
            <a:r>
              <a:rPr lang="it-IT" sz="1200" kern="1200" baseline="0" dirty="0" smtClean="0">
                <a:solidFill>
                  <a:schemeClr val="tx1"/>
                </a:solidFill>
                <a:effectLst/>
                <a:latin typeface="+mn-lt"/>
                <a:ea typeface="+mn-ea"/>
                <a:cs typeface="+mn-cs"/>
              </a:rPr>
              <a:t> for a small </a:t>
            </a:r>
            <a:r>
              <a:rPr lang="it-IT" sz="1200" kern="1200" baseline="0" dirty="0" err="1" smtClean="0">
                <a:solidFill>
                  <a:schemeClr val="tx1"/>
                </a:solidFill>
                <a:effectLst/>
                <a:latin typeface="+mn-lt"/>
                <a:ea typeface="+mn-ea"/>
                <a:cs typeface="+mn-cs"/>
              </a:rPr>
              <a:t>fee</a:t>
            </a: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that</a:t>
            </a: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is</a:t>
            </a: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kept</a:t>
            </a:r>
            <a:r>
              <a:rPr lang="it-IT" sz="1200" kern="1200" baseline="0" dirty="0" smtClean="0">
                <a:solidFill>
                  <a:schemeClr val="tx1"/>
                </a:solidFill>
                <a:effectLst/>
                <a:latin typeface="+mn-lt"/>
                <a:ea typeface="+mn-ea"/>
                <a:cs typeface="+mn-cs"/>
              </a:rPr>
              <a:t> by the </a:t>
            </a:r>
            <a:r>
              <a:rPr lang="it-IT" sz="1200" kern="1200" baseline="0" dirty="0" err="1" smtClean="0">
                <a:solidFill>
                  <a:schemeClr val="tx1"/>
                </a:solidFill>
                <a:effectLst/>
                <a:latin typeface="+mn-lt"/>
                <a:ea typeface="+mn-ea"/>
                <a:cs typeface="+mn-cs"/>
              </a:rPr>
              <a:t>owner</a:t>
            </a:r>
            <a:r>
              <a:rPr lang="it-IT" sz="1200" kern="1200" baseline="0" dirty="0" smtClean="0">
                <a:solidFill>
                  <a:schemeClr val="tx1"/>
                </a:solidFill>
                <a:effectLst/>
                <a:latin typeface="+mn-lt"/>
                <a:ea typeface="+mn-ea"/>
                <a:cs typeface="+mn-cs"/>
              </a:rPr>
              <a:t> of the </a:t>
            </a:r>
            <a:r>
              <a:rPr lang="it-IT" sz="1200" kern="1200" baseline="0" dirty="0" err="1" smtClean="0">
                <a:solidFill>
                  <a:schemeClr val="tx1"/>
                </a:solidFill>
                <a:effectLst/>
                <a:latin typeface="+mn-lt"/>
                <a:ea typeface="+mn-ea"/>
                <a:cs typeface="+mn-cs"/>
              </a:rPr>
              <a:t>contract</a:t>
            </a:r>
            <a:endParaRPr lang="it-IT" sz="1200" kern="1200" baseline="0" dirty="0" smtClean="0">
              <a:solidFill>
                <a:schemeClr val="tx1"/>
              </a:solidFill>
              <a:effectLst/>
              <a:latin typeface="+mn-lt"/>
              <a:ea typeface="+mn-ea"/>
              <a:cs typeface="+mn-cs"/>
            </a:endParaRP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it-IT" sz="1200" kern="1200" dirty="0" smtClean="0">
                <a:solidFill>
                  <a:schemeClr val="tx1"/>
                </a:solidFill>
                <a:effectLst/>
                <a:latin typeface="+mn-lt"/>
                <a:ea typeface="+mn-ea"/>
                <a:cs typeface="+mn-cs"/>
              </a:rPr>
              <a:t>¨</a:t>
            </a:r>
            <a:r>
              <a:rPr lang="it-IT" sz="1200" kern="1200" dirty="0" err="1" smtClean="0">
                <a:solidFill>
                  <a:schemeClr val="tx1"/>
                </a:solidFill>
                <a:effectLst/>
                <a:latin typeface="+mn-lt"/>
                <a:ea typeface="+mn-ea"/>
                <a:cs typeface="+mn-cs"/>
              </a:rPr>
              <a:t>When</a:t>
            </a:r>
            <a:r>
              <a:rPr lang="it-IT" sz="1200" kern="1200" dirty="0" smtClean="0">
                <a:solidFill>
                  <a:schemeClr val="tx1"/>
                </a:solidFill>
                <a:effectLst/>
                <a:latin typeface="+mn-lt"/>
                <a:ea typeface="+mn-ea"/>
                <a:cs typeface="+mn-cs"/>
              </a:rPr>
              <a:t> the 12 hours are </a:t>
            </a:r>
            <a:r>
              <a:rPr lang="it-IT" sz="1200" kern="1200" dirty="0" err="1" smtClean="0">
                <a:solidFill>
                  <a:schemeClr val="tx1"/>
                </a:solidFill>
                <a:effectLst/>
                <a:latin typeface="+mn-lt"/>
                <a:ea typeface="+mn-ea"/>
                <a:cs typeface="+mn-cs"/>
              </a:rPr>
              <a:t>expired</a:t>
            </a:r>
            <a:r>
              <a:rPr lang="it-IT" sz="1200" kern="1200" dirty="0" smtClean="0">
                <a:solidFill>
                  <a:schemeClr val="tx1"/>
                </a:solidFill>
                <a:effectLst/>
                <a:latin typeface="+mn-lt"/>
                <a:ea typeface="+mn-ea"/>
                <a:cs typeface="+mn-cs"/>
              </a:rPr>
              <a:t>, the </a:t>
            </a:r>
            <a:r>
              <a:rPr lang="it-IT" sz="1200" kern="1200" dirty="0" err="1" smtClean="0">
                <a:solidFill>
                  <a:schemeClr val="tx1"/>
                </a:solidFill>
                <a:effectLst/>
                <a:latin typeface="+mn-lt"/>
                <a:ea typeface="+mn-ea"/>
                <a:cs typeface="+mn-cs"/>
              </a:rPr>
              <a:t>two</a:t>
            </a:r>
            <a:r>
              <a:rPr lang="it-IT" sz="1200" kern="1200" dirty="0" smtClean="0">
                <a:solidFill>
                  <a:schemeClr val="tx1"/>
                </a:solidFill>
                <a:effectLst/>
                <a:latin typeface="+mn-lt"/>
                <a:ea typeface="+mn-ea"/>
                <a:cs typeface="+mn-cs"/>
              </a:rPr>
              <a:t> array are </a:t>
            </a:r>
            <a:r>
              <a:rPr lang="it-IT" sz="1200" kern="1200" dirty="0" err="1" smtClean="0">
                <a:solidFill>
                  <a:schemeClr val="tx1"/>
                </a:solidFill>
                <a:effectLst/>
                <a:latin typeface="+mn-lt"/>
                <a:ea typeface="+mn-ea"/>
                <a:cs typeface="+mn-cs"/>
              </a:rPr>
              <a:t>simply</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cleared</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as</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follows</a:t>
            </a:r>
            <a:r>
              <a:rPr lang="it-IT" sz="1200" kern="1200" dirty="0" smtClean="0">
                <a:solidFill>
                  <a:schemeClr val="tx1"/>
                </a:solidFill>
                <a:effectLst/>
                <a:latin typeface="+mn-lt"/>
                <a:ea typeface="+mn-ea"/>
                <a:cs typeface="+mn-cs"/>
              </a:rPr>
              <a:t>: </a:t>
            </a:r>
            <a:endParaRPr lang="it-IT" dirty="0" smtClean="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endParaRPr lang="it-IT" dirty="0" smtClean="0"/>
          </a:p>
          <a:p>
            <a:pPr marL="228600" indent="-228600">
              <a:buAutoNum type="arabicPeriod"/>
            </a:pPr>
            <a:endParaRPr lang="en-GB" baseline="0" dirty="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34</a:t>
            </a:fld>
            <a:endParaRPr lang="en-GB"/>
          </a:p>
        </p:txBody>
      </p:sp>
    </p:spTree>
    <p:extLst>
      <p:ext uri="{BB962C8B-B14F-4D97-AF65-F5344CB8AC3E}">
        <p14:creationId xmlns:p14="http://schemas.microsoft.com/office/powerpoint/2010/main" val="144426296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228600" indent="-228600">
              <a:buAutoNum type="arabicPeriod"/>
            </a:pPr>
            <a:r>
              <a:rPr lang="en-GB" baseline="0" dirty="0" smtClean="0"/>
              <a:t>One problem was that the list (array) grew too much and the amount of gas required to execute the function to clear them, exceeded the maximum allowed for a single transaction</a:t>
            </a:r>
          </a:p>
        </p:txBody>
      </p:sp>
      <p:sp>
        <p:nvSpPr>
          <p:cNvPr id="4" name="Segnaposto numero diapositiva 3"/>
          <p:cNvSpPr>
            <a:spLocks noGrp="1"/>
          </p:cNvSpPr>
          <p:nvPr>
            <p:ph type="sldNum" sz="quarter" idx="10"/>
          </p:nvPr>
        </p:nvSpPr>
        <p:spPr/>
        <p:txBody>
          <a:bodyPr/>
          <a:lstStyle/>
          <a:p>
            <a:fld id="{595F61C2-6B96-DC49-8037-CB49B5317E27}" type="slidenum">
              <a:rPr lang="en-GB" smtClean="0"/>
              <a:t>35</a:t>
            </a:fld>
            <a:endParaRPr lang="en-GB"/>
          </a:p>
        </p:txBody>
      </p:sp>
    </p:spTree>
    <p:extLst>
      <p:ext uri="{BB962C8B-B14F-4D97-AF65-F5344CB8AC3E}">
        <p14:creationId xmlns:p14="http://schemas.microsoft.com/office/powerpoint/2010/main" val="201420800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it-IT" sz="1200" kern="1200" dirty="0" err="1" smtClean="0">
                <a:solidFill>
                  <a:schemeClr val="tx1"/>
                </a:solidFill>
                <a:effectLst/>
                <a:latin typeface="+mn-lt"/>
                <a:ea typeface="+mn-ea"/>
                <a:cs typeface="+mn-cs"/>
              </a:rPr>
              <a:t>Now</a:t>
            </a: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let’s</a:t>
            </a: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have</a:t>
            </a:r>
            <a:r>
              <a:rPr lang="it-IT" sz="1200" kern="1200" baseline="0" dirty="0" smtClean="0">
                <a:solidFill>
                  <a:schemeClr val="tx1"/>
                </a:solidFill>
                <a:effectLst/>
                <a:latin typeface="+mn-lt"/>
                <a:ea typeface="+mn-ea"/>
                <a:cs typeface="+mn-cs"/>
              </a:rPr>
              <a:t> a look </a:t>
            </a:r>
            <a:r>
              <a:rPr lang="it-IT" sz="1200" kern="1200" baseline="0" dirty="0" err="1" smtClean="0">
                <a:solidFill>
                  <a:schemeClr val="tx1"/>
                </a:solidFill>
                <a:effectLst/>
                <a:latin typeface="+mn-lt"/>
                <a:ea typeface="+mn-ea"/>
                <a:cs typeface="+mn-cs"/>
              </a:rPr>
              <a:t>at</a:t>
            </a:r>
            <a:r>
              <a:rPr lang="it-IT" sz="1200" kern="1200" baseline="0" dirty="0" smtClean="0">
                <a:solidFill>
                  <a:schemeClr val="tx1"/>
                </a:solidFill>
                <a:effectLst/>
                <a:latin typeface="+mn-lt"/>
                <a:ea typeface="+mn-ea"/>
                <a:cs typeface="+mn-cs"/>
              </a:rPr>
              <a:t> the code</a:t>
            </a:r>
            <a:endParaRPr lang="it-IT" sz="1200" kern="1200" dirty="0" smtClean="0">
              <a:solidFill>
                <a:schemeClr val="tx1"/>
              </a:solidFill>
              <a:effectLst/>
              <a:latin typeface="+mn-lt"/>
              <a:ea typeface="+mn-ea"/>
              <a:cs typeface="+mn-cs"/>
            </a:endParaRP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endParaRPr lang="it-IT" sz="1200" kern="1200" dirty="0" smtClean="0">
              <a:solidFill>
                <a:schemeClr val="tx1"/>
              </a:solidFill>
              <a:effectLst/>
              <a:latin typeface="+mn-lt"/>
              <a:ea typeface="+mn-ea"/>
              <a:cs typeface="+mn-cs"/>
            </a:endParaRP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endParaRPr lang="it-IT" sz="1200" kern="1200" dirty="0" smtClean="0">
              <a:solidFill>
                <a:schemeClr val="tx1"/>
              </a:solidFill>
              <a:effectLst/>
              <a:latin typeface="+mn-lt"/>
              <a:ea typeface="+mn-ea"/>
              <a:cs typeface="+mn-cs"/>
            </a:endParaRP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it-IT" sz="1200" kern="1200" dirty="0" smtClean="0">
                <a:solidFill>
                  <a:schemeClr val="tx1"/>
                </a:solidFill>
                <a:effectLst/>
                <a:latin typeface="+mn-lt"/>
                <a:ea typeface="+mn-ea"/>
                <a:cs typeface="+mn-cs"/>
              </a:rPr>
              <a:t>To join the </a:t>
            </a:r>
            <a:r>
              <a:rPr lang="it-IT" sz="1200" kern="1200" dirty="0" err="1" smtClean="0">
                <a:solidFill>
                  <a:schemeClr val="tx1"/>
                </a:solidFill>
                <a:effectLst/>
                <a:latin typeface="+mn-lt"/>
                <a:ea typeface="+mn-ea"/>
                <a:cs typeface="+mn-cs"/>
              </a:rPr>
              <a:t>scheme</a:t>
            </a:r>
            <a:r>
              <a:rPr lang="it-IT" sz="1200" kern="1200" dirty="0" smtClean="0">
                <a:solidFill>
                  <a:schemeClr val="tx1"/>
                </a:solidFill>
                <a:effectLst/>
                <a:latin typeface="+mn-lt"/>
                <a:ea typeface="+mn-ea"/>
                <a:cs typeface="+mn-cs"/>
              </a:rPr>
              <a:t>, a player must </a:t>
            </a:r>
            <a:r>
              <a:rPr lang="it-IT" sz="1200" kern="1200" dirty="0" err="1" smtClean="0">
                <a:solidFill>
                  <a:schemeClr val="tx1"/>
                </a:solidFill>
                <a:effectLst/>
                <a:latin typeface="+mn-lt"/>
                <a:ea typeface="+mn-ea"/>
                <a:cs typeface="+mn-cs"/>
              </a:rPr>
              <a:t>invest</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at</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least</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half</a:t>
            </a:r>
            <a:r>
              <a:rPr lang="it-IT" sz="1200" kern="1200" dirty="0" smtClean="0">
                <a:solidFill>
                  <a:schemeClr val="tx1"/>
                </a:solidFill>
                <a:effectLst/>
                <a:latin typeface="+mn-lt"/>
                <a:ea typeface="+mn-ea"/>
                <a:cs typeface="+mn-cs"/>
              </a:rPr>
              <a:t> of the jackpot (line 14), </a:t>
            </a:r>
            <a:r>
              <a:rPr lang="it-IT" sz="1200" kern="1200" dirty="0" err="1" smtClean="0">
                <a:solidFill>
                  <a:schemeClr val="tx1"/>
                </a:solidFill>
                <a:effectLst/>
                <a:latin typeface="+mn-lt"/>
                <a:ea typeface="+mn-ea"/>
                <a:cs typeface="+mn-cs"/>
              </a:rPr>
              <a:t>otherwise</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it</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will</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throw</a:t>
            </a:r>
            <a:r>
              <a:rPr lang="it-IT" sz="1200" kern="1200" dirty="0" smtClean="0">
                <a:solidFill>
                  <a:schemeClr val="tx1"/>
                </a:solidFill>
                <a:effectLst/>
                <a:latin typeface="+mn-lt"/>
                <a:ea typeface="+mn-ea"/>
                <a:cs typeface="+mn-cs"/>
              </a:rPr>
              <a:t> an </a:t>
            </a:r>
            <a:r>
              <a:rPr lang="it-IT" sz="1200" kern="1200" dirty="0" err="1" smtClean="0">
                <a:solidFill>
                  <a:schemeClr val="tx1"/>
                </a:solidFill>
                <a:effectLst/>
                <a:latin typeface="+mn-lt"/>
                <a:ea typeface="+mn-ea"/>
                <a:cs typeface="+mn-cs"/>
              </a:rPr>
              <a:t>exception</a:t>
            </a:r>
            <a:endParaRPr lang="it-IT" dirty="0" smtClean="0"/>
          </a:p>
          <a:p>
            <a:pPr marL="228600" indent="-228600">
              <a:buAutoNum type="arabicPeriod"/>
            </a:pPr>
            <a:r>
              <a:rPr lang="en-GB" baseline="0" dirty="0" smtClean="0"/>
              <a:t>Anyone can invoke </a:t>
            </a:r>
            <a:r>
              <a:rPr lang="en-GB" baseline="0" dirty="0" err="1" smtClean="0"/>
              <a:t>resetInvestment</a:t>
            </a:r>
            <a:r>
              <a:rPr lang="en-GB" baseline="0" dirty="0" smtClean="0"/>
              <a:t> </a:t>
            </a:r>
          </a:p>
          <a:p>
            <a:pPr marL="228600" indent="-228600">
              <a:buAutoNum type="arabicPeriod"/>
            </a:pPr>
            <a:r>
              <a:rPr lang="en-GB" baseline="0" dirty="0" smtClean="0"/>
              <a:t>To make this contract easier to understand the timestamp the interval is set to ONE_MINUTE instead of 12 Hours	</a:t>
            </a:r>
          </a:p>
          <a:p>
            <a:pPr marL="685800" marR="0" lvl="1" indent="-228600" algn="l" defTabSz="914400" rtl="0" eaLnBrk="1" fontAlgn="auto" latinLnBrk="0" hangingPunct="1">
              <a:lnSpc>
                <a:spcPct val="100000"/>
              </a:lnSpc>
              <a:spcBef>
                <a:spcPts val="0"/>
              </a:spcBef>
              <a:spcAft>
                <a:spcPts val="0"/>
              </a:spcAft>
              <a:buClrTx/>
              <a:buSzTx/>
              <a:buFontTx/>
              <a:buAutoNum type="arabicPeriod"/>
              <a:tabLst/>
              <a:defRPr/>
            </a:pPr>
            <a:r>
              <a:rPr lang="en-GB" sz="1200" kern="1200" dirty="0" smtClean="0">
                <a:solidFill>
                  <a:schemeClr val="tx1"/>
                </a:solidFill>
                <a:effectLst/>
                <a:latin typeface="+mn-lt"/>
                <a:ea typeface="+mn-ea"/>
                <a:cs typeface="+mn-cs"/>
              </a:rPr>
              <a:t>This function pays the jackpot (half of the invested total) to the winner (line 24), and sends the remaining ether to the contract owner. </a:t>
            </a:r>
            <a:endParaRPr lang="en-GB" dirty="0" smtClean="0"/>
          </a:p>
          <a:p>
            <a:pPr marL="685800" lvl="1" indent="-228600">
              <a:buAutoNum type="arabicPeriod"/>
            </a:pPr>
            <a:endParaRPr lang="en-GB" baseline="0" dirty="0" smtClean="0"/>
          </a:p>
          <a:p>
            <a:pPr marL="228600" marR="0" lvl="0" indent="-228600" algn="l" defTabSz="914400" rtl="0" eaLnBrk="1" fontAlgn="auto" latinLnBrk="0" hangingPunct="1">
              <a:lnSpc>
                <a:spcPct val="100000"/>
              </a:lnSpc>
              <a:spcBef>
                <a:spcPts val="0"/>
              </a:spcBef>
              <a:spcAft>
                <a:spcPts val="0"/>
              </a:spcAft>
              <a:buClrTx/>
              <a:buSzTx/>
              <a:buFontTx/>
              <a:buNone/>
              <a:tabLst/>
              <a:defRPr/>
            </a:pPr>
            <a:endParaRPr lang="en-GB" baseline="0" dirty="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36</a:t>
            </a:fld>
            <a:endParaRPr lang="en-GB"/>
          </a:p>
        </p:txBody>
      </p:sp>
    </p:spTree>
    <p:extLst>
      <p:ext uri="{BB962C8B-B14F-4D97-AF65-F5344CB8AC3E}">
        <p14:creationId xmlns:p14="http://schemas.microsoft.com/office/powerpoint/2010/main" val="13452556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lvl="0" indent="0">
              <a:buNone/>
            </a:pPr>
            <a:r>
              <a:rPr lang="en-GB" baseline="0" dirty="0" smtClean="0"/>
              <a:t>The ATTACK works like this:</a:t>
            </a:r>
          </a:p>
          <a:p>
            <a:pPr marL="685800" lvl="1" indent="-228600">
              <a:buAutoNum type="arabicPeriod"/>
            </a:pPr>
            <a:endParaRPr lang="en-GB" baseline="0" dirty="0" smtClean="0"/>
          </a:p>
          <a:p>
            <a:pPr marL="685800" lvl="1" indent="-228600">
              <a:buAutoNum type="arabicPeriod"/>
            </a:pPr>
            <a:r>
              <a:rPr lang="en-GB" baseline="0" dirty="0" smtClean="0"/>
              <a:t>First of all it must be Performed by the owner of the contract</a:t>
            </a:r>
          </a:p>
          <a:p>
            <a:pPr marL="685800" marR="0" lvl="1" indent="-228600" algn="l" defTabSz="914400" rtl="0" eaLnBrk="1" fontAlgn="auto" latinLnBrk="0" hangingPunct="1">
              <a:lnSpc>
                <a:spcPct val="100000"/>
              </a:lnSpc>
              <a:spcBef>
                <a:spcPts val="0"/>
              </a:spcBef>
              <a:spcAft>
                <a:spcPts val="0"/>
              </a:spcAft>
              <a:buClrTx/>
              <a:buSzTx/>
              <a:buFontTx/>
              <a:buAutoNum type="arabicPeriod"/>
              <a:tabLst/>
              <a:defRPr/>
            </a:pPr>
            <a:r>
              <a:rPr lang="en-GB" sz="1200" kern="1200" dirty="0" smtClean="0">
                <a:solidFill>
                  <a:schemeClr val="tx1"/>
                </a:solidFill>
                <a:effectLst/>
                <a:latin typeface="+mn-lt"/>
                <a:ea typeface="+mn-ea"/>
                <a:cs typeface="+mn-cs"/>
              </a:rPr>
              <a:t>And His goal is not to pay the winner, so that the ether is kept by the contract, </a:t>
            </a:r>
            <a:endParaRPr lang="en-GB" dirty="0" smtClean="0"/>
          </a:p>
          <a:p>
            <a:pPr marL="685800" marR="0" lvl="1" indent="-228600" algn="l" defTabSz="914400" rtl="0" eaLnBrk="1" fontAlgn="auto" latinLnBrk="0" hangingPunct="1">
              <a:lnSpc>
                <a:spcPct val="100000"/>
              </a:lnSpc>
              <a:spcBef>
                <a:spcPts val="0"/>
              </a:spcBef>
              <a:spcAft>
                <a:spcPts val="0"/>
              </a:spcAft>
              <a:buClrTx/>
              <a:buSzTx/>
              <a:buFontTx/>
              <a:buAutoNum type="arabicPeriod"/>
              <a:tabLst/>
              <a:defRPr/>
            </a:pPr>
            <a:r>
              <a:rPr lang="en-GB" sz="1200" kern="1200" dirty="0" smtClean="0">
                <a:solidFill>
                  <a:schemeClr val="tx1"/>
                </a:solidFill>
                <a:effectLst/>
                <a:latin typeface="+mn-lt"/>
                <a:ea typeface="+mn-ea"/>
                <a:cs typeface="+mn-cs"/>
              </a:rPr>
              <a:t>To fulfil this goal, the owner has to make the send at line 24 fail. </a:t>
            </a:r>
            <a:endParaRPr lang="en-GB" dirty="0" smtClean="0"/>
          </a:p>
          <a:p>
            <a:pPr marL="685800" lvl="1" indent="-228600">
              <a:buAutoNum type="arabicPeriod"/>
            </a:pPr>
            <a:endParaRPr lang="en-GB" baseline="0" dirty="0" smtClean="0"/>
          </a:p>
          <a:p>
            <a:pPr marL="0" lvl="0" indent="0">
              <a:buNone/>
            </a:pPr>
            <a:r>
              <a:rPr lang="en-GB" baseline="0" dirty="0" smtClean="0"/>
              <a:t>The first thing to do is to is to publish a Mallory contract as follows: </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GB" b="1" baseline="0" dirty="0" smtClean="0"/>
              <a:t>RETTANGOLO</a:t>
            </a:r>
            <a:r>
              <a:rPr lang="en-GB" baseline="0" dirty="0" smtClean="0"/>
              <a:t> --&gt;Mallory</a:t>
            </a:r>
            <a:r>
              <a:rPr lang="en-GB" sz="1200" kern="1200" dirty="0" smtClean="0">
                <a:solidFill>
                  <a:schemeClr val="tx1"/>
                </a:solidFill>
                <a:effectLst/>
                <a:latin typeface="+mn-lt"/>
                <a:ea typeface="+mn-ea"/>
                <a:cs typeface="+mn-cs"/>
              </a:rPr>
              <a:t> starts invoking herself recursively (RECORSIVLY), making the stack grow</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GB" sz="1200" kern="1200" dirty="0" smtClean="0">
                <a:solidFill>
                  <a:schemeClr val="tx1"/>
                </a:solidFill>
                <a:effectLst/>
                <a:latin typeface="+mn-lt"/>
                <a:ea typeface="+mn-ea"/>
                <a:cs typeface="+mn-cs"/>
              </a:rPr>
              <a:t>After 1022 function</a:t>
            </a:r>
            <a:r>
              <a:rPr lang="en-GB" sz="1200" kern="1200" baseline="0" dirty="0" smtClean="0">
                <a:solidFill>
                  <a:schemeClr val="tx1"/>
                </a:solidFill>
                <a:effectLst/>
                <a:latin typeface="+mn-lt"/>
                <a:ea typeface="+mn-ea"/>
                <a:cs typeface="+mn-cs"/>
              </a:rPr>
              <a:t> calls, the else statement is executed with </a:t>
            </a:r>
            <a:r>
              <a:rPr lang="en-GB" sz="1200" kern="1200" baseline="0" dirty="0" err="1" smtClean="0">
                <a:solidFill>
                  <a:schemeClr val="tx1"/>
                </a:solidFill>
                <a:effectLst/>
                <a:latin typeface="+mn-lt"/>
                <a:ea typeface="+mn-ea"/>
                <a:cs typeface="+mn-cs"/>
              </a:rPr>
              <a:t>resetInvestment</a:t>
            </a:r>
            <a:r>
              <a:rPr lang="en-GB" sz="1200" kern="1200" baseline="0" dirty="0" smtClean="0">
                <a:solidFill>
                  <a:schemeClr val="tx1"/>
                </a:solidFill>
                <a:effectLst/>
                <a:latin typeface="+mn-lt"/>
                <a:ea typeface="+mn-ea"/>
                <a:cs typeface="+mn-cs"/>
              </a:rPr>
              <a:t>(). </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GB" sz="1200" kern="1200" baseline="0" dirty="0" smtClean="0">
                <a:solidFill>
                  <a:schemeClr val="tx1"/>
                </a:solidFill>
                <a:effectLst/>
                <a:latin typeface="+mn-lt"/>
                <a:ea typeface="+mn-ea"/>
                <a:cs typeface="+mn-cs"/>
              </a:rPr>
              <a:t>The send at line 24 fails -&gt; which means that the stack limit is reached </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GB" sz="1200" kern="1200" dirty="0" smtClean="0">
                <a:solidFill>
                  <a:schemeClr val="tx1"/>
                </a:solidFill>
                <a:effectLst/>
                <a:latin typeface="+mn-lt"/>
                <a:ea typeface="+mn-ea"/>
                <a:cs typeface="+mn-cs"/>
              </a:rPr>
              <a:t>Since </a:t>
            </a:r>
            <a:r>
              <a:rPr lang="en-GB" sz="1200" kern="1200" dirty="0" err="1" smtClean="0">
                <a:solidFill>
                  <a:schemeClr val="tx1"/>
                </a:solidFill>
                <a:effectLst/>
                <a:latin typeface="+mn-lt"/>
                <a:ea typeface="+mn-ea"/>
                <a:cs typeface="+mn-cs"/>
              </a:rPr>
              <a:t>GovernMental</a:t>
            </a:r>
            <a:r>
              <a:rPr lang="en-GB" sz="1200" kern="1200" dirty="0" smtClean="0">
                <a:solidFill>
                  <a:schemeClr val="tx1"/>
                </a:solidFill>
                <a:effectLst/>
                <a:latin typeface="+mn-lt"/>
                <a:ea typeface="+mn-ea"/>
                <a:cs typeface="+mn-cs"/>
              </a:rPr>
              <a:t> does not check the return code of send (LINE</a:t>
            </a:r>
            <a:r>
              <a:rPr lang="en-GB" sz="1200" kern="1200" baseline="0" dirty="0" smtClean="0">
                <a:solidFill>
                  <a:schemeClr val="tx1"/>
                </a:solidFill>
                <a:effectLst/>
                <a:latin typeface="+mn-lt"/>
                <a:ea typeface="+mn-ea"/>
                <a:cs typeface="+mn-cs"/>
              </a:rPr>
              <a:t> 24)</a:t>
            </a:r>
            <a:r>
              <a:rPr lang="en-GB" sz="1200" kern="1200" dirty="0" smtClean="0">
                <a:solidFill>
                  <a:schemeClr val="tx1"/>
                </a:solidFill>
                <a:effectLst/>
                <a:latin typeface="+mn-lt"/>
                <a:ea typeface="+mn-ea"/>
                <a:cs typeface="+mn-cs"/>
              </a:rPr>
              <a:t>, the execution proceeds, resetting the contract state and starting another round </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GB" sz="1200" kern="1200" dirty="0" smtClean="0">
                <a:solidFill>
                  <a:schemeClr val="tx1"/>
                </a:solidFill>
                <a:effectLst/>
                <a:latin typeface="+mn-lt"/>
                <a:ea typeface="+mn-ea"/>
                <a:cs typeface="+mn-cs"/>
              </a:rPr>
              <a:t>The balance of the contract increases every time this attack is run, because the legit winner is not paid. To collect the ether, the owner only needs to wait for another round to terminate correctly. </a:t>
            </a:r>
            <a:endParaRPr lang="en-GB" dirty="0" smtClean="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GB" dirty="0" smtClean="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GB" dirty="0" smtClean="0"/>
          </a:p>
          <a:p>
            <a:pPr marL="0" lvl="0" indent="0">
              <a:buNone/>
            </a:pPr>
            <a:endParaRPr lang="en-GB" baseline="0" dirty="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37</a:t>
            </a:fld>
            <a:endParaRPr lang="en-GB"/>
          </a:p>
        </p:txBody>
      </p:sp>
    </p:spTree>
    <p:extLst>
      <p:ext uri="{BB962C8B-B14F-4D97-AF65-F5344CB8AC3E}">
        <p14:creationId xmlns:p14="http://schemas.microsoft.com/office/powerpoint/2010/main" val="168316618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685800" lvl="1" indent="-228600">
              <a:buAutoNum type="arabicPeriod"/>
            </a:pPr>
            <a:r>
              <a:rPr lang="en-GB" baseline="0" dirty="0" smtClean="0"/>
              <a:t>The vulnerability which has been used is the  “stack size limits”. This vulnerability has been fixed -&gt; </a:t>
            </a:r>
          </a:p>
          <a:p>
            <a:pPr marL="685800" lvl="1" indent="-228600">
              <a:buAutoNum type="arabicPeriod"/>
            </a:pPr>
            <a:r>
              <a:rPr lang="it-IT" sz="1200" kern="1200" dirty="0" smtClean="0">
                <a:solidFill>
                  <a:schemeClr val="tx1"/>
                </a:solidFill>
                <a:latin typeface="+mn-lt"/>
                <a:ea typeface="+mn-ea"/>
                <a:cs typeface="+mn-cs"/>
              </a:rPr>
              <a:t>By </a:t>
            </a:r>
            <a:r>
              <a:rPr lang="it-IT" sz="1200" kern="1200" dirty="0" err="1" smtClean="0">
                <a:solidFill>
                  <a:schemeClr val="tx1"/>
                </a:solidFill>
                <a:latin typeface="+mn-lt"/>
                <a:ea typeface="+mn-ea"/>
                <a:cs typeface="+mn-cs"/>
              </a:rPr>
              <a:t>increasing</a:t>
            </a:r>
            <a:r>
              <a:rPr lang="it-IT" sz="1200" kern="1200" baseline="0" dirty="0" smtClean="0">
                <a:solidFill>
                  <a:schemeClr val="tx1"/>
                </a:solidFill>
                <a:latin typeface="+mn-lt"/>
                <a:ea typeface="+mn-ea"/>
                <a:cs typeface="+mn-cs"/>
              </a:rPr>
              <a:t> </a:t>
            </a:r>
            <a:r>
              <a:rPr lang="it-IT" sz="1200" kern="1200" dirty="0" smtClean="0">
                <a:solidFill>
                  <a:schemeClr val="tx1"/>
                </a:solidFill>
                <a:latin typeface="+mn-lt"/>
                <a:ea typeface="+mn-ea"/>
                <a:cs typeface="+mn-cs"/>
              </a:rPr>
              <a:t>the </a:t>
            </a:r>
            <a:r>
              <a:rPr lang="it-IT" sz="1200" kern="1200" dirty="0" err="1" smtClean="0">
                <a:solidFill>
                  <a:schemeClr val="tx1"/>
                </a:solidFill>
                <a:latin typeface="+mn-lt"/>
                <a:ea typeface="+mn-ea"/>
                <a:cs typeface="+mn-cs"/>
              </a:rPr>
              <a:t>cost</a:t>
            </a:r>
            <a:r>
              <a:rPr lang="it-IT" sz="1200" kern="1200" dirty="0" smtClean="0">
                <a:solidFill>
                  <a:schemeClr val="tx1"/>
                </a:solidFill>
                <a:latin typeface="+mn-lt"/>
                <a:ea typeface="+mn-ea"/>
                <a:cs typeface="+mn-cs"/>
              </a:rPr>
              <a:t> of the call of </a:t>
            </a:r>
            <a:r>
              <a:rPr lang="it-IT" sz="1200" kern="1200" dirty="0" err="1" smtClean="0">
                <a:solidFill>
                  <a:schemeClr val="tx1"/>
                </a:solidFill>
                <a:latin typeface="+mn-lt"/>
                <a:ea typeface="+mn-ea"/>
                <a:cs typeface="+mn-cs"/>
              </a:rPr>
              <a:t>external</a:t>
            </a:r>
            <a:r>
              <a:rPr lang="it-IT" sz="1200" kern="1200" dirty="0" smtClean="0">
                <a:solidFill>
                  <a:schemeClr val="tx1"/>
                </a:solidFill>
                <a:latin typeface="+mn-lt"/>
                <a:ea typeface="+mn-ea"/>
                <a:cs typeface="+mn-cs"/>
              </a:rPr>
              <a:t> </a:t>
            </a:r>
            <a:r>
              <a:rPr lang="it-IT" sz="1200" kern="1200" dirty="0" err="1" smtClean="0">
                <a:solidFill>
                  <a:schemeClr val="tx1"/>
                </a:solidFill>
                <a:latin typeface="+mn-lt"/>
                <a:ea typeface="+mn-ea"/>
                <a:cs typeface="+mn-cs"/>
              </a:rPr>
              <a:t>function</a:t>
            </a:r>
            <a:r>
              <a:rPr lang="it-IT" sz="1200" kern="1200" baseline="0" dirty="0" smtClean="0">
                <a:solidFill>
                  <a:schemeClr val="tx1"/>
                </a:solidFill>
                <a:latin typeface="+mn-lt"/>
                <a:ea typeface="+mn-ea"/>
                <a:cs typeface="+mn-cs"/>
              </a:rPr>
              <a:t> </a:t>
            </a:r>
            <a:r>
              <a:rPr lang="it-IT" sz="1200" kern="1200" dirty="0" smtClean="0">
                <a:solidFill>
                  <a:schemeClr val="tx1"/>
                </a:solidFill>
                <a:latin typeface="+mn-lt"/>
                <a:ea typeface="+mn-ea"/>
                <a:cs typeface="+mn-cs"/>
              </a:rPr>
              <a:t>so </a:t>
            </a:r>
            <a:r>
              <a:rPr lang="it-IT" sz="1200" kern="1200" dirty="0" err="1" smtClean="0">
                <a:solidFill>
                  <a:schemeClr val="tx1"/>
                </a:solidFill>
                <a:latin typeface="+mn-lt"/>
                <a:ea typeface="+mn-ea"/>
                <a:cs typeface="+mn-cs"/>
              </a:rPr>
              <a:t>that</a:t>
            </a:r>
            <a:r>
              <a:rPr lang="it-IT" sz="1200" kern="1200" dirty="0" smtClean="0">
                <a:solidFill>
                  <a:schemeClr val="tx1"/>
                </a:solidFill>
                <a:latin typeface="+mn-lt"/>
                <a:ea typeface="+mn-ea"/>
                <a:cs typeface="+mn-cs"/>
              </a:rPr>
              <a:t> </a:t>
            </a:r>
            <a:r>
              <a:rPr lang="it-IT" sz="1200" kern="1200" dirty="0" err="1" smtClean="0">
                <a:solidFill>
                  <a:schemeClr val="tx1"/>
                </a:solidFill>
                <a:latin typeface="+mn-lt"/>
                <a:ea typeface="+mn-ea"/>
                <a:cs typeface="+mn-cs"/>
              </a:rPr>
              <a:t>it</a:t>
            </a:r>
            <a:r>
              <a:rPr lang="it-IT" sz="1200" kern="1200" dirty="0" smtClean="0">
                <a:solidFill>
                  <a:schemeClr val="tx1"/>
                </a:solidFill>
                <a:latin typeface="+mn-lt"/>
                <a:ea typeface="+mn-ea"/>
                <a:cs typeface="+mn-cs"/>
              </a:rPr>
              <a:t> </a:t>
            </a:r>
            <a:r>
              <a:rPr lang="it-IT" sz="1200" kern="1200" dirty="0" err="1" smtClean="0">
                <a:solidFill>
                  <a:schemeClr val="tx1"/>
                </a:solidFill>
                <a:latin typeface="+mn-lt"/>
                <a:ea typeface="+mn-ea"/>
                <a:cs typeface="+mn-cs"/>
              </a:rPr>
              <a:t>is</a:t>
            </a:r>
            <a:r>
              <a:rPr lang="it-IT" sz="1200" kern="1200" dirty="0" smtClean="0">
                <a:solidFill>
                  <a:schemeClr val="tx1"/>
                </a:solidFill>
                <a:latin typeface="+mn-lt"/>
                <a:ea typeface="+mn-ea"/>
                <a:cs typeface="+mn-cs"/>
              </a:rPr>
              <a:t> </a:t>
            </a:r>
            <a:r>
              <a:rPr lang="it-IT" sz="1200" kern="1200" dirty="0" err="1" smtClean="0">
                <a:solidFill>
                  <a:schemeClr val="tx1"/>
                </a:solidFill>
                <a:latin typeface="+mn-lt"/>
                <a:ea typeface="+mn-ea"/>
                <a:cs typeface="+mn-cs"/>
              </a:rPr>
              <a:t>impossible</a:t>
            </a:r>
            <a:r>
              <a:rPr lang="it-IT" sz="1200" kern="1200" dirty="0" smtClean="0">
                <a:solidFill>
                  <a:schemeClr val="tx1"/>
                </a:solidFill>
                <a:latin typeface="+mn-lt"/>
                <a:ea typeface="+mn-ea"/>
                <a:cs typeface="+mn-cs"/>
              </a:rPr>
              <a:t> to </a:t>
            </a:r>
            <a:r>
              <a:rPr lang="it-IT" sz="1200" kern="1200" dirty="0" err="1" smtClean="0">
                <a:solidFill>
                  <a:schemeClr val="tx1"/>
                </a:solidFill>
                <a:latin typeface="+mn-lt"/>
                <a:ea typeface="+mn-ea"/>
                <a:cs typeface="+mn-cs"/>
              </a:rPr>
              <a:t>fill</a:t>
            </a:r>
            <a:r>
              <a:rPr lang="it-IT" sz="1200" kern="1200" dirty="0" smtClean="0">
                <a:solidFill>
                  <a:schemeClr val="tx1"/>
                </a:solidFill>
                <a:latin typeface="+mn-lt"/>
                <a:ea typeface="+mn-ea"/>
                <a:cs typeface="+mn-cs"/>
              </a:rPr>
              <a:t> the </a:t>
            </a:r>
            <a:r>
              <a:rPr lang="it-IT" sz="1200" kern="1200" dirty="0" err="1" smtClean="0">
                <a:solidFill>
                  <a:schemeClr val="tx1"/>
                </a:solidFill>
                <a:latin typeface="+mn-lt"/>
                <a:ea typeface="+mn-ea"/>
                <a:cs typeface="+mn-cs"/>
              </a:rPr>
              <a:t>stack</a:t>
            </a:r>
            <a:r>
              <a:rPr lang="it-IT" sz="1200" kern="1200" dirty="0" smtClean="0">
                <a:solidFill>
                  <a:schemeClr val="tx1"/>
                </a:solidFill>
                <a:latin typeface="+mn-lt"/>
                <a:ea typeface="+mn-ea"/>
                <a:cs typeface="+mn-cs"/>
              </a:rPr>
              <a:t>: </a:t>
            </a:r>
          </a:p>
          <a:p>
            <a:pPr marL="685800" lvl="1" indent="-228600">
              <a:buAutoNum type="arabicPeriod"/>
            </a:pPr>
            <a:r>
              <a:rPr lang="it-IT" sz="1200" kern="1200" dirty="0" err="1" smtClean="0">
                <a:solidFill>
                  <a:schemeClr val="tx1"/>
                </a:solidFill>
                <a:latin typeface="+mn-lt"/>
                <a:ea typeface="+mn-ea"/>
                <a:cs typeface="+mn-cs"/>
              </a:rPr>
              <a:t>any</a:t>
            </a:r>
            <a:r>
              <a:rPr lang="it-IT" sz="1200" kern="1200" dirty="0" smtClean="0">
                <a:solidFill>
                  <a:schemeClr val="tx1"/>
                </a:solidFill>
                <a:latin typeface="+mn-lt"/>
                <a:ea typeface="+mn-ea"/>
                <a:cs typeface="+mn-cs"/>
              </a:rPr>
              <a:t> </a:t>
            </a:r>
            <a:r>
              <a:rPr lang="it-IT" sz="1200" kern="1200" dirty="0" err="1" smtClean="0">
                <a:solidFill>
                  <a:schemeClr val="tx1"/>
                </a:solidFill>
                <a:latin typeface="+mn-lt"/>
                <a:ea typeface="+mn-ea"/>
                <a:cs typeface="+mn-cs"/>
              </a:rPr>
              <a:t>attempt</a:t>
            </a:r>
            <a:r>
              <a:rPr lang="it-IT" sz="1200" kern="1200" dirty="0" smtClean="0">
                <a:solidFill>
                  <a:schemeClr val="tx1"/>
                </a:solidFill>
                <a:latin typeface="+mn-lt"/>
                <a:ea typeface="+mn-ea"/>
                <a:cs typeface="+mn-cs"/>
              </a:rPr>
              <a:t> </a:t>
            </a:r>
            <a:r>
              <a:rPr lang="it-IT" sz="1200" kern="1200" dirty="0" err="1" smtClean="0">
                <a:solidFill>
                  <a:schemeClr val="tx1"/>
                </a:solidFill>
                <a:latin typeface="+mn-lt"/>
                <a:ea typeface="+mn-ea"/>
                <a:cs typeface="+mn-cs"/>
              </a:rPr>
              <a:t>will</a:t>
            </a:r>
            <a:r>
              <a:rPr lang="it-IT" sz="1200" kern="1200" dirty="0" smtClean="0">
                <a:solidFill>
                  <a:schemeClr val="tx1"/>
                </a:solidFill>
                <a:latin typeface="+mn-lt"/>
                <a:ea typeface="+mn-ea"/>
                <a:cs typeface="+mn-cs"/>
              </a:rPr>
              <a:t> cause an out-of-gas </a:t>
            </a:r>
            <a:r>
              <a:rPr lang="it-IT" sz="1200" kern="1200" dirty="0" err="1" smtClean="0">
                <a:solidFill>
                  <a:schemeClr val="tx1"/>
                </a:solidFill>
                <a:latin typeface="+mn-lt"/>
                <a:ea typeface="+mn-ea"/>
                <a:cs typeface="+mn-cs"/>
              </a:rPr>
              <a:t>exception</a:t>
            </a:r>
            <a:r>
              <a:rPr lang="it-IT" sz="1200" kern="1200" dirty="0" smtClean="0">
                <a:solidFill>
                  <a:schemeClr val="tx1"/>
                </a:solidFill>
                <a:latin typeface="+mn-lt"/>
                <a:ea typeface="+mn-ea"/>
                <a:cs typeface="+mn-cs"/>
              </a:rPr>
              <a:t>. </a:t>
            </a:r>
          </a:p>
          <a:p>
            <a:pPr marL="685800" lvl="1" indent="-228600">
              <a:buAutoNum type="arabicPeriod"/>
            </a:pPr>
            <a:r>
              <a:rPr lang="it-IT" sz="1200" b="1" kern="1200" dirty="0" err="1" smtClean="0">
                <a:solidFill>
                  <a:schemeClr val="tx1"/>
                </a:solidFill>
                <a:latin typeface="+mn-lt"/>
                <a:ea typeface="+mn-ea"/>
                <a:cs typeface="+mn-cs"/>
              </a:rPr>
              <a:t>This</a:t>
            </a:r>
            <a:r>
              <a:rPr lang="it-IT" sz="1200" b="1" kern="1200" dirty="0" smtClean="0">
                <a:solidFill>
                  <a:schemeClr val="tx1"/>
                </a:solidFill>
                <a:latin typeface="+mn-lt"/>
                <a:ea typeface="+mn-ea"/>
                <a:cs typeface="+mn-cs"/>
              </a:rPr>
              <a:t> </a:t>
            </a:r>
            <a:r>
              <a:rPr lang="it-IT" sz="1200" b="1" kern="1200" dirty="0" err="1" smtClean="0">
                <a:solidFill>
                  <a:schemeClr val="tx1"/>
                </a:solidFill>
                <a:latin typeface="+mn-lt"/>
                <a:ea typeface="+mn-ea"/>
                <a:cs typeface="+mn-cs"/>
              </a:rPr>
              <a:t>makes</a:t>
            </a:r>
            <a:r>
              <a:rPr lang="it-IT" sz="1200" b="1" kern="1200" dirty="0" smtClean="0">
                <a:solidFill>
                  <a:schemeClr val="tx1"/>
                </a:solidFill>
                <a:latin typeface="+mn-lt"/>
                <a:ea typeface="+mn-ea"/>
                <a:cs typeface="+mn-cs"/>
              </a:rPr>
              <a:t> the </a:t>
            </a:r>
            <a:r>
              <a:rPr lang="it-IT" sz="1200" b="1" kern="1200" dirty="0" err="1" smtClean="0">
                <a:solidFill>
                  <a:schemeClr val="tx1"/>
                </a:solidFill>
                <a:latin typeface="+mn-lt"/>
                <a:ea typeface="+mn-ea"/>
                <a:cs typeface="+mn-cs"/>
              </a:rPr>
              <a:t>attack</a:t>
            </a:r>
            <a:r>
              <a:rPr lang="it-IT" sz="1200" b="1" kern="1200" dirty="0" smtClean="0">
                <a:solidFill>
                  <a:schemeClr val="tx1"/>
                </a:solidFill>
                <a:latin typeface="+mn-lt"/>
                <a:ea typeface="+mn-ea"/>
                <a:cs typeface="+mn-cs"/>
              </a:rPr>
              <a:t> no </a:t>
            </a:r>
            <a:r>
              <a:rPr lang="it-IT" sz="1200" b="1" kern="1200" dirty="0" err="1" smtClean="0">
                <a:solidFill>
                  <a:schemeClr val="tx1"/>
                </a:solidFill>
                <a:latin typeface="+mn-lt"/>
                <a:ea typeface="+mn-ea"/>
                <a:cs typeface="+mn-cs"/>
              </a:rPr>
              <a:t>longer</a:t>
            </a:r>
            <a:r>
              <a:rPr lang="it-IT" sz="1200" b="1" kern="1200" dirty="0" smtClean="0">
                <a:solidFill>
                  <a:schemeClr val="tx1"/>
                </a:solidFill>
                <a:latin typeface="+mn-lt"/>
                <a:ea typeface="+mn-ea"/>
                <a:cs typeface="+mn-cs"/>
              </a:rPr>
              <a:t> </a:t>
            </a:r>
            <a:r>
              <a:rPr lang="it-IT" sz="1200" b="1" kern="1200" dirty="0" err="1" smtClean="0">
                <a:solidFill>
                  <a:schemeClr val="tx1"/>
                </a:solidFill>
                <a:latin typeface="+mn-lt"/>
                <a:ea typeface="+mn-ea"/>
                <a:cs typeface="+mn-cs"/>
              </a:rPr>
              <a:t>possible</a:t>
            </a:r>
            <a:r>
              <a:rPr lang="it-IT" sz="1200" b="1" kern="1200" dirty="0" smtClean="0">
                <a:solidFill>
                  <a:schemeClr val="tx1"/>
                </a:solidFill>
                <a:latin typeface="+mn-lt"/>
                <a:ea typeface="+mn-ea"/>
                <a:cs typeface="+mn-cs"/>
              </a:rPr>
              <a:t>.</a:t>
            </a:r>
            <a:endParaRPr lang="en-GB" b="1" baseline="0" dirty="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38</a:t>
            </a:fld>
            <a:endParaRPr lang="en-GB"/>
          </a:p>
        </p:txBody>
      </p:sp>
    </p:spTree>
    <p:extLst>
      <p:ext uri="{BB962C8B-B14F-4D97-AF65-F5344CB8AC3E}">
        <p14:creationId xmlns:p14="http://schemas.microsoft.com/office/powerpoint/2010/main" val="27903237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smtClean="0"/>
              <a:t>Another ATTACK is performed this time by a</a:t>
            </a:r>
            <a:r>
              <a:rPr lang="en-GB" baseline="0" dirty="0" smtClean="0"/>
              <a:t> miner and not the contract owner</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sz="1200" kern="1200" dirty="0" smtClean="0">
                <a:solidFill>
                  <a:schemeClr val="tx1"/>
                </a:solidFill>
                <a:effectLst/>
                <a:latin typeface="+mn-lt"/>
                <a:ea typeface="+mn-ea"/>
                <a:cs typeface="+mn-cs"/>
              </a:rPr>
              <a:t>By</a:t>
            </a:r>
            <a:r>
              <a:rPr lang="en-GB" sz="1200" kern="1200" baseline="0" dirty="0" smtClean="0">
                <a:solidFill>
                  <a:schemeClr val="tx1"/>
                </a:solidFill>
                <a:effectLst/>
                <a:latin typeface="+mn-lt"/>
                <a:ea typeface="+mn-ea"/>
                <a:cs typeface="+mn-cs"/>
              </a:rPr>
              <a:t> b</a:t>
            </a:r>
            <a:r>
              <a:rPr lang="en-GB" sz="1200" kern="1200" dirty="0" smtClean="0">
                <a:solidFill>
                  <a:schemeClr val="tx1"/>
                </a:solidFill>
                <a:effectLst/>
                <a:latin typeface="+mn-lt"/>
                <a:ea typeface="+mn-ea"/>
                <a:cs typeface="+mn-cs"/>
              </a:rPr>
              <a:t>eing a miner, he can choose not to include in blocks the transactions directed to </a:t>
            </a:r>
            <a:r>
              <a:rPr lang="en-GB" sz="1200" kern="1200" dirty="0" err="1" smtClean="0">
                <a:solidFill>
                  <a:schemeClr val="tx1"/>
                </a:solidFill>
                <a:effectLst/>
                <a:latin typeface="+mn-lt"/>
                <a:ea typeface="+mn-ea"/>
                <a:cs typeface="+mn-cs"/>
              </a:rPr>
              <a:t>GovernMental</a:t>
            </a:r>
            <a:r>
              <a:rPr lang="en-GB" sz="1200" kern="1200" dirty="0" smtClean="0">
                <a:solidFill>
                  <a:schemeClr val="tx1"/>
                </a:solidFill>
                <a:effectLst/>
                <a:latin typeface="+mn-lt"/>
                <a:ea typeface="+mn-ea"/>
                <a:cs typeface="+mn-cs"/>
              </a:rPr>
              <a:t>, except for her own, in order to be the last player in the round. </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GB" sz="1200" kern="1200" dirty="0" smtClean="0">
                <a:solidFill>
                  <a:schemeClr val="tx1"/>
                </a:solidFill>
                <a:effectLst/>
                <a:latin typeface="+mn-lt"/>
                <a:ea typeface="+mn-ea"/>
                <a:cs typeface="+mn-cs"/>
              </a:rPr>
              <a:t>the attacker can reorder the transactions, such that her one will appear first </a:t>
            </a:r>
            <a:endParaRPr lang="en-GB" dirty="0" smtClean="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GB" dirty="0"/>
          </a:p>
        </p:txBody>
      </p:sp>
      <p:sp>
        <p:nvSpPr>
          <p:cNvPr id="4" name="Segnaposto numero diapositiva 3"/>
          <p:cNvSpPr>
            <a:spLocks noGrp="1"/>
          </p:cNvSpPr>
          <p:nvPr>
            <p:ph type="sldNum" sz="quarter" idx="10"/>
          </p:nvPr>
        </p:nvSpPr>
        <p:spPr/>
        <p:txBody>
          <a:bodyPr/>
          <a:lstStyle/>
          <a:p>
            <a:fld id="{595F61C2-6B96-DC49-8037-CB49B5317E27}" type="slidenum">
              <a:rPr lang="en-GB" smtClean="0"/>
              <a:t>39</a:t>
            </a:fld>
            <a:endParaRPr lang="en-GB"/>
          </a:p>
        </p:txBody>
      </p:sp>
    </p:spTree>
    <p:extLst>
      <p:ext uri="{BB962C8B-B14F-4D97-AF65-F5344CB8AC3E}">
        <p14:creationId xmlns:p14="http://schemas.microsoft.com/office/powerpoint/2010/main" val="9347689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171450" indent="-171450">
              <a:buFontTx/>
              <a:buChar char="-"/>
            </a:pPr>
            <a:endParaRPr lang="en-GB" baseline="0" dirty="0" smtClean="0"/>
          </a:p>
          <a:p>
            <a:pPr marL="171450" indent="-171450">
              <a:buFontTx/>
              <a:buChar char="-"/>
            </a:pPr>
            <a:r>
              <a:rPr lang="en-GB" baseline="0" dirty="0" smtClean="0"/>
              <a:t>ILE</a:t>
            </a:r>
          </a:p>
          <a:p>
            <a:pPr marL="171450" indent="-171450">
              <a:buFontTx/>
              <a:buChar char="-"/>
            </a:pPr>
            <a:endParaRPr lang="en-GB" baseline="0" dirty="0" smtClean="0"/>
          </a:p>
          <a:p>
            <a:pPr marL="171450" indent="-171450">
              <a:buFontTx/>
              <a:buChar char="-"/>
            </a:pPr>
            <a:r>
              <a:rPr lang="en-GB" baseline="0" dirty="0" smtClean="0"/>
              <a:t>DISTRIBUTED DB</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GB" baseline="0" dirty="0" smtClean="0"/>
              <a:t>You can see BLOCKCHAIN as an open distributed database which keeps track of every transaction involving values and maintained by the nodes of a P2P network (miners) (Money, goods, property word or even votes)</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GB" baseline="0" dirty="0" smtClean="0"/>
              <a:t>Thanks to the decentralized database, there is no longer the need of a thirty part trust organisation</a:t>
            </a:r>
          </a:p>
          <a:p>
            <a:pPr marL="171450" indent="-171450">
              <a:buFontTx/>
              <a:buChar char="-"/>
            </a:pPr>
            <a:endParaRPr lang="en-GB" baseline="0" dirty="0" smtClean="0"/>
          </a:p>
          <a:p>
            <a:pPr marL="171450" indent="-171450">
              <a:buFontTx/>
              <a:buChar char="-"/>
            </a:pPr>
            <a:r>
              <a:rPr lang="en-GB" baseline="0" dirty="0" smtClean="0"/>
              <a:t>PUBLIC LEDGER</a:t>
            </a:r>
          </a:p>
          <a:p>
            <a:pPr marL="171450" indent="-171450">
              <a:buFontTx/>
              <a:buChar char="-"/>
            </a:pPr>
            <a:r>
              <a:rPr lang="en-GB" baseline="0" dirty="0" smtClean="0"/>
              <a:t>Every transaction will be recorded on a public and distributed ledger </a:t>
            </a:r>
          </a:p>
          <a:p>
            <a:pPr marL="171450" indent="-171450">
              <a:buFontTx/>
              <a:buChar char="-"/>
            </a:pPr>
            <a:r>
              <a:rPr lang="en-GB" baseline="0" dirty="0" smtClean="0"/>
              <a:t>YOU CAN SEE THIS DATABSE AS A PL accessible to everybody</a:t>
            </a:r>
          </a:p>
          <a:p>
            <a:pPr marL="171450" indent="-171450">
              <a:buFontTx/>
              <a:buChar char="-"/>
            </a:pPr>
            <a:endParaRPr lang="en-GB" baseline="0" dirty="0" smtClean="0"/>
          </a:p>
          <a:p>
            <a:pPr marL="171450" indent="-171450">
              <a:buFontTx/>
              <a:buChar char="-"/>
            </a:pPr>
            <a:endParaRPr lang="en-GB" baseline="0" dirty="0" smtClean="0"/>
          </a:p>
          <a:p>
            <a:pPr marL="171450" indent="-171450">
              <a:buFontTx/>
              <a:buChar char="-"/>
            </a:pPr>
            <a:r>
              <a:rPr lang="en-GB" baseline="0" dirty="0" smtClean="0"/>
              <a:t>SOURCE OF TRUST</a:t>
            </a:r>
          </a:p>
          <a:p>
            <a:pPr marL="171450" indent="-171450">
              <a:buFontTx/>
              <a:buChar char="-"/>
            </a:pPr>
            <a:r>
              <a:rPr lang="en-GB" baseline="0" dirty="0" err="1" smtClean="0"/>
              <a:t>Blockchain</a:t>
            </a:r>
            <a:r>
              <a:rPr lang="en-GB" baseline="0" dirty="0" smtClean="0"/>
              <a:t> will become a global decentralised source of trust </a:t>
            </a:r>
          </a:p>
          <a:p>
            <a:pPr marL="171450" indent="-171450">
              <a:buFontTx/>
              <a:buChar char="-"/>
            </a:pPr>
            <a:r>
              <a:rPr lang="en-GB" baseline="0" dirty="0" smtClean="0"/>
              <a:t>Because nowadays, </a:t>
            </a:r>
            <a:r>
              <a:rPr lang="en-GB" sz="1200" kern="1200" dirty="0" smtClean="0">
                <a:solidFill>
                  <a:schemeClr val="tx1"/>
                </a:solidFill>
                <a:latin typeface="+mn-lt"/>
                <a:ea typeface="+mn-ea"/>
                <a:cs typeface="+mn-cs"/>
              </a:rPr>
              <a:t>, most people use a trusted middleman such as a bank to make a transaction</a:t>
            </a:r>
            <a:r>
              <a:rPr lang="en-GB" sz="1200" kern="1200" baseline="0" dirty="0" smtClean="0">
                <a:solidFill>
                  <a:schemeClr val="tx1"/>
                </a:solidFill>
                <a:latin typeface="+mn-lt"/>
                <a:ea typeface="+mn-ea"/>
                <a:cs typeface="+mn-cs"/>
              </a:rPr>
              <a:t> which makes it easier to attack, whereas the </a:t>
            </a:r>
            <a:r>
              <a:rPr lang="en-GB" sz="1200" kern="1200" baseline="0" dirty="0" err="1" smtClean="0">
                <a:solidFill>
                  <a:schemeClr val="tx1"/>
                </a:solidFill>
                <a:latin typeface="+mn-lt"/>
                <a:ea typeface="+mn-ea"/>
                <a:cs typeface="+mn-cs"/>
              </a:rPr>
              <a:t>blockchain</a:t>
            </a:r>
            <a:r>
              <a:rPr lang="en-GB" sz="1200" kern="1200" baseline="0" dirty="0" smtClean="0">
                <a:solidFill>
                  <a:schemeClr val="tx1"/>
                </a:solidFill>
                <a:latin typeface="+mn-lt"/>
                <a:ea typeface="+mn-ea"/>
                <a:cs typeface="+mn-cs"/>
              </a:rPr>
              <a:t> allows consumers and supplier to connect directly</a:t>
            </a:r>
          </a:p>
          <a:p>
            <a:pPr marL="171450" indent="-171450">
              <a:buFontTx/>
              <a:buChar char="-"/>
            </a:pPr>
            <a:endParaRPr lang="en-GB" sz="1200" kern="1200" baseline="0" dirty="0" smtClean="0">
              <a:solidFill>
                <a:schemeClr val="tx1"/>
              </a:solidFill>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Tx/>
              <a:buChar char="-"/>
              <a:tabLst/>
              <a:defRPr/>
            </a:pPr>
            <a:endParaRPr lang="en-GB" sz="1200" kern="1200" dirty="0" smtClean="0">
              <a:solidFill>
                <a:schemeClr val="tx1"/>
              </a:solidFill>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Tx/>
              <a:buChar char="-"/>
              <a:tabLst/>
              <a:defRPr/>
            </a:pPr>
            <a:endParaRPr lang="en-GB" sz="1200" kern="1200" dirty="0" smtClean="0">
              <a:solidFill>
                <a:schemeClr val="tx1"/>
              </a:solidFill>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Tx/>
              <a:buChar char="-"/>
              <a:tabLst/>
              <a:defRPr/>
            </a:pPr>
            <a:endParaRPr lang="en-GB" sz="1200" kern="1200" dirty="0" smtClean="0">
              <a:solidFill>
                <a:schemeClr val="tx1"/>
              </a:solidFill>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Tx/>
              <a:buChar char="-"/>
              <a:tabLst/>
              <a:defRPr/>
            </a:pPr>
            <a:endParaRPr lang="en-GB" sz="1200" kern="1200" dirty="0" smtClean="0">
              <a:solidFill>
                <a:schemeClr val="tx1"/>
              </a:solidFill>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Tx/>
              <a:buChar char="-"/>
              <a:tabLst/>
              <a:defRPr/>
            </a:pPr>
            <a:endParaRPr lang="en-GB" sz="1200" kern="1200" dirty="0" smtClean="0">
              <a:solidFill>
                <a:schemeClr val="tx1"/>
              </a:solidFill>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Tx/>
              <a:buChar char="-"/>
              <a:tabLst/>
              <a:defRPr/>
            </a:pPr>
            <a:endParaRPr lang="en-GB" sz="1200" kern="1200" dirty="0" smtClean="0">
              <a:solidFill>
                <a:schemeClr val="tx1"/>
              </a:solidFill>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Tx/>
              <a:buChar char="-"/>
              <a:tabLst/>
              <a:defRPr/>
            </a:pPr>
            <a:endParaRPr lang="en-GB" sz="1200" kern="1200" dirty="0" smtClean="0">
              <a:solidFill>
                <a:schemeClr val="tx1"/>
              </a:solidFill>
              <a:latin typeface="+mn-lt"/>
              <a:ea typeface="+mn-ea"/>
              <a:cs typeface="+mn-cs"/>
            </a:endParaRPr>
          </a:p>
          <a:p>
            <a:pPr marL="171450" indent="-171450">
              <a:buFontTx/>
              <a:buChar char="-"/>
            </a:pPr>
            <a:endParaRPr lang="en-GB" baseline="0" dirty="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4</a:t>
            </a:fld>
            <a:endParaRPr lang="en-GB"/>
          </a:p>
        </p:txBody>
      </p:sp>
    </p:spTree>
    <p:extLst>
      <p:ext uri="{BB962C8B-B14F-4D97-AF65-F5344CB8AC3E}">
        <p14:creationId xmlns:p14="http://schemas.microsoft.com/office/powerpoint/2010/main" val="65381388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it-IT" sz="1200" kern="1200" err="1" smtClean="0">
                <a:solidFill>
                  <a:schemeClr val="tx1"/>
                </a:solidFill>
                <a:effectLst/>
                <a:latin typeface="+mn-lt"/>
                <a:ea typeface="+mn-ea"/>
                <a:cs typeface="+mn-cs"/>
              </a:rPr>
              <a:t>Also</a:t>
            </a:r>
            <a:r>
              <a:rPr lang="it-IT" sz="1200" kern="1200" smtClean="0">
                <a:solidFill>
                  <a:schemeClr val="tx1"/>
                </a:solidFill>
                <a:effectLst/>
                <a:latin typeface="+mn-lt"/>
                <a:ea typeface="+mn-ea"/>
                <a:cs typeface="+mn-cs"/>
              </a:rPr>
              <a:t> in </a:t>
            </a:r>
            <a:r>
              <a:rPr lang="it-IT" sz="1200" kern="1200" err="1" smtClean="0">
                <a:solidFill>
                  <a:schemeClr val="tx1"/>
                </a:solidFill>
                <a:effectLst/>
                <a:latin typeface="+mn-lt"/>
                <a:ea typeface="+mn-ea"/>
                <a:cs typeface="+mn-cs"/>
              </a:rPr>
              <a:t>this</a:t>
            </a:r>
            <a:r>
              <a:rPr lang="it-IT" sz="1200" kern="1200" smtClean="0">
                <a:solidFill>
                  <a:schemeClr val="tx1"/>
                </a:solidFill>
                <a:effectLst/>
                <a:latin typeface="+mn-lt"/>
                <a:ea typeface="+mn-ea"/>
                <a:cs typeface="+mn-cs"/>
              </a:rPr>
              <a:t> case the </a:t>
            </a:r>
            <a:r>
              <a:rPr lang="it-IT" sz="1200" kern="1200" err="1" smtClean="0">
                <a:solidFill>
                  <a:schemeClr val="tx1"/>
                </a:solidFill>
                <a:effectLst/>
                <a:latin typeface="+mn-lt"/>
                <a:ea typeface="+mn-ea"/>
                <a:cs typeface="+mn-cs"/>
              </a:rPr>
              <a:t>attacker</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is</a:t>
            </a:r>
            <a:r>
              <a:rPr lang="it-IT" sz="1200" kern="1200" smtClean="0">
                <a:solidFill>
                  <a:schemeClr val="tx1"/>
                </a:solidFill>
                <a:effectLst/>
                <a:latin typeface="+mn-lt"/>
                <a:ea typeface="+mn-ea"/>
                <a:cs typeface="+mn-cs"/>
              </a:rPr>
              <a:t> a </a:t>
            </a:r>
            <a:r>
              <a:rPr lang="it-IT" sz="1200" kern="1200" err="1" smtClean="0">
                <a:solidFill>
                  <a:schemeClr val="tx1"/>
                </a:solidFill>
                <a:effectLst/>
                <a:latin typeface="+mn-lt"/>
                <a:ea typeface="+mn-ea"/>
                <a:cs typeface="+mn-cs"/>
              </a:rPr>
              <a:t>miner</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impersonating</a:t>
            </a:r>
            <a:r>
              <a:rPr lang="it-IT" sz="1200" kern="1200" smtClean="0">
                <a:solidFill>
                  <a:schemeClr val="tx1"/>
                </a:solidFill>
                <a:effectLst/>
                <a:latin typeface="+mn-lt"/>
                <a:ea typeface="+mn-ea"/>
                <a:cs typeface="+mn-cs"/>
              </a:rPr>
              <a:t> a player. </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it-IT" sz="1200" kern="1200" smtClean="0">
                <a:solidFill>
                  <a:schemeClr val="tx1"/>
                </a:solidFill>
                <a:effectLst/>
                <a:latin typeface="+mn-lt"/>
                <a:ea typeface="+mn-ea"/>
                <a:cs typeface="+mn-cs"/>
              </a:rPr>
              <a:t>Assume </a:t>
            </a:r>
            <a:r>
              <a:rPr lang="it-IT" sz="1200" kern="1200" err="1" smtClean="0">
                <a:solidFill>
                  <a:schemeClr val="tx1"/>
                </a:solidFill>
                <a:effectLst/>
                <a:latin typeface="+mn-lt"/>
                <a:ea typeface="+mn-ea"/>
                <a:cs typeface="+mn-cs"/>
              </a:rPr>
              <a:t>that</a:t>
            </a:r>
            <a:r>
              <a:rPr lang="it-IT" sz="1200" kern="1200" smtClean="0">
                <a:solidFill>
                  <a:schemeClr val="tx1"/>
                </a:solidFill>
                <a:effectLst/>
                <a:latin typeface="+mn-lt"/>
                <a:ea typeface="+mn-ea"/>
                <a:cs typeface="+mn-cs"/>
              </a:rPr>
              <a:t> the </a:t>
            </a:r>
            <a:r>
              <a:rPr lang="it-IT" sz="1200" kern="1200" err="1" smtClean="0">
                <a:solidFill>
                  <a:schemeClr val="tx1"/>
                </a:solidFill>
                <a:effectLst/>
                <a:latin typeface="+mn-lt"/>
                <a:ea typeface="+mn-ea"/>
                <a:cs typeface="+mn-cs"/>
              </a:rPr>
              <a:t>attacker</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manages</a:t>
            </a:r>
            <a:r>
              <a:rPr lang="it-IT" sz="1200" kern="1200" smtClean="0">
                <a:solidFill>
                  <a:schemeClr val="tx1"/>
                </a:solidFill>
                <a:effectLst/>
                <a:latin typeface="+mn-lt"/>
                <a:ea typeface="+mn-ea"/>
                <a:cs typeface="+mn-cs"/>
              </a:rPr>
              <a:t> to join the </a:t>
            </a:r>
            <a:r>
              <a:rPr lang="it-IT" sz="1200" kern="1200" err="1" smtClean="0">
                <a:solidFill>
                  <a:schemeClr val="tx1"/>
                </a:solidFill>
                <a:effectLst/>
                <a:latin typeface="+mn-lt"/>
                <a:ea typeface="+mn-ea"/>
                <a:cs typeface="+mn-cs"/>
              </a:rPr>
              <a:t>scheme</a:t>
            </a:r>
            <a:r>
              <a:rPr lang="it-IT" sz="1200" kern="1200" smtClean="0">
                <a:solidFill>
                  <a:schemeClr val="tx1"/>
                </a:solidFill>
                <a:effectLst/>
                <a:latin typeface="+mn-lt"/>
                <a:ea typeface="+mn-ea"/>
                <a:cs typeface="+mn-cs"/>
              </a:rPr>
              <a:t>. To be the last player in a round for a minute, </a:t>
            </a:r>
            <a:r>
              <a:rPr lang="it-IT" sz="1200" kern="1200" err="1" smtClean="0">
                <a:solidFill>
                  <a:schemeClr val="tx1"/>
                </a:solidFill>
                <a:effectLst/>
                <a:latin typeface="+mn-lt"/>
                <a:ea typeface="+mn-ea"/>
                <a:cs typeface="+mn-cs"/>
              </a:rPr>
              <a:t>she</a:t>
            </a:r>
            <a:r>
              <a:rPr lang="it-IT" sz="1200" kern="1200" smtClean="0">
                <a:solidFill>
                  <a:schemeClr val="tx1"/>
                </a:solidFill>
                <a:effectLst/>
                <a:latin typeface="+mn-lt"/>
                <a:ea typeface="+mn-ea"/>
                <a:cs typeface="+mn-cs"/>
              </a:rPr>
              <a:t> can play with the </a:t>
            </a:r>
            <a:r>
              <a:rPr lang="it-IT" sz="1200" kern="1200" err="1" smtClean="0">
                <a:solidFill>
                  <a:schemeClr val="tx1"/>
                </a:solidFill>
                <a:effectLst/>
                <a:latin typeface="+mn-lt"/>
                <a:ea typeface="+mn-ea"/>
                <a:cs typeface="+mn-cs"/>
              </a:rPr>
              <a:t>block</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timestamp</a:t>
            </a:r>
            <a:r>
              <a:rPr lang="it-IT" sz="1200" kern="1200" smtClean="0">
                <a:solidFill>
                  <a:schemeClr val="tx1"/>
                </a:solidFill>
                <a:effectLst/>
                <a:latin typeface="+mn-lt"/>
                <a:ea typeface="+mn-ea"/>
                <a:cs typeface="+mn-cs"/>
              </a:rPr>
              <a:t>. </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it-IT" sz="1200" kern="1200" smtClean="0">
                <a:solidFill>
                  <a:schemeClr val="tx1"/>
                </a:solidFill>
                <a:effectLst/>
                <a:latin typeface="+mn-lt"/>
                <a:ea typeface="+mn-ea"/>
                <a:cs typeface="+mn-cs"/>
              </a:rPr>
              <a:t>More </a:t>
            </a:r>
            <a:r>
              <a:rPr lang="it-IT" sz="1200" kern="1200" err="1" smtClean="0">
                <a:solidFill>
                  <a:schemeClr val="tx1"/>
                </a:solidFill>
                <a:effectLst/>
                <a:latin typeface="+mn-lt"/>
                <a:ea typeface="+mn-ea"/>
                <a:cs typeface="+mn-cs"/>
              </a:rPr>
              <a:t>specifically</a:t>
            </a:r>
            <a:r>
              <a:rPr lang="it-IT" sz="1200" kern="1200" smtClean="0">
                <a:solidFill>
                  <a:schemeClr val="tx1"/>
                </a:solidFill>
                <a:effectLst/>
                <a:latin typeface="+mn-lt"/>
                <a:ea typeface="+mn-ea"/>
                <a:cs typeface="+mn-cs"/>
              </a:rPr>
              <a:t>, the </a:t>
            </a:r>
            <a:r>
              <a:rPr lang="it-IT" sz="1200" kern="1200" err="1" smtClean="0">
                <a:solidFill>
                  <a:schemeClr val="tx1"/>
                </a:solidFill>
                <a:effectLst/>
                <a:latin typeface="+mn-lt"/>
                <a:ea typeface="+mn-ea"/>
                <a:cs typeface="+mn-cs"/>
              </a:rPr>
              <a:t>attacker</a:t>
            </a:r>
            <a:r>
              <a:rPr lang="it-IT" sz="1200" kern="1200" smtClean="0">
                <a:solidFill>
                  <a:schemeClr val="tx1"/>
                </a:solidFill>
                <a:effectLst/>
                <a:latin typeface="+mn-lt"/>
                <a:ea typeface="+mn-ea"/>
                <a:cs typeface="+mn-cs"/>
              </a:rPr>
              <a:t> sets the </a:t>
            </a:r>
            <a:r>
              <a:rPr lang="it-IT" sz="1200" kern="1200" err="1" smtClean="0">
                <a:solidFill>
                  <a:schemeClr val="tx1"/>
                </a:solidFill>
                <a:effectLst/>
                <a:latin typeface="+mn-lt"/>
                <a:ea typeface="+mn-ea"/>
                <a:cs typeface="+mn-cs"/>
              </a:rPr>
              <a:t>timestamp</a:t>
            </a:r>
            <a:r>
              <a:rPr lang="it-IT" sz="1200" kern="1200" smtClean="0">
                <a:solidFill>
                  <a:schemeClr val="tx1"/>
                </a:solidFill>
                <a:effectLst/>
                <a:latin typeface="+mn-lt"/>
                <a:ea typeface="+mn-ea"/>
                <a:cs typeface="+mn-cs"/>
              </a:rPr>
              <a:t> of the new </a:t>
            </a:r>
            <a:r>
              <a:rPr lang="it-IT" sz="1200" kern="1200" err="1" smtClean="0">
                <a:solidFill>
                  <a:schemeClr val="tx1"/>
                </a:solidFill>
                <a:effectLst/>
                <a:latin typeface="+mn-lt"/>
                <a:ea typeface="+mn-ea"/>
                <a:cs typeface="+mn-cs"/>
              </a:rPr>
              <a:t>block</a:t>
            </a:r>
            <a:r>
              <a:rPr lang="it-IT" sz="1200" kern="1200" smtClean="0">
                <a:solidFill>
                  <a:schemeClr val="tx1"/>
                </a:solidFill>
                <a:effectLst/>
                <a:latin typeface="+mn-lt"/>
                <a:ea typeface="+mn-ea"/>
                <a:cs typeface="+mn-cs"/>
              </a:rPr>
              <a:t> so </a:t>
            </a:r>
            <a:r>
              <a:rPr lang="it-IT" sz="1200" kern="1200" err="1" smtClean="0">
                <a:solidFill>
                  <a:schemeClr val="tx1"/>
                </a:solidFill>
                <a:effectLst/>
                <a:latin typeface="+mn-lt"/>
                <a:ea typeface="+mn-ea"/>
                <a:cs typeface="+mn-cs"/>
              </a:rPr>
              <a:t>that</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it</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is</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at</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least</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one</a:t>
            </a:r>
            <a:r>
              <a:rPr lang="it-IT" sz="1200" kern="1200" smtClean="0">
                <a:solidFill>
                  <a:schemeClr val="tx1"/>
                </a:solidFill>
                <a:effectLst/>
                <a:latin typeface="+mn-lt"/>
                <a:ea typeface="+mn-ea"/>
                <a:cs typeface="+mn-cs"/>
              </a:rPr>
              <a:t> minute </a:t>
            </a:r>
            <a:r>
              <a:rPr lang="it-IT" sz="1200" kern="1200" err="1" smtClean="0">
                <a:solidFill>
                  <a:schemeClr val="tx1"/>
                </a:solidFill>
                <a:effectLst/>
                <a:latin typeface="+mn-lt"/>
                <a:ea typeface="+mn-ea"/>
                <a:cs typeface="+mn-cs"/>
              </a:rPr>
              <a:t>later</a:t>
            </a:r>
            <a:r>
              <a:rPr lang="it-IT" sz="1200" kern="1200" smtClean="0">
                <a:solidFill>
                  <a:schemeClr val="tx1"/>
                </a:solidFill>
                <a:effectLst/>
                <a:latin typeface="+mn-lt"/>
                <a:ea typeface="+mn-ea"/>
                <a:cs typeface="+mn-cs"/>
              </a:rPr>
              <a:t> the </a:t>
            </a:r>
            <a:r>
              <a:rPr lang="it-IT" sz="1200" kern="1200" err="1" smtClean="0">
                <a:solidFill>
                  <a:schemeClr val="tx1"/>
                </a:solidFill>
                <a:effectLst/>
                <a:latin typeface="+mn-lt"/>
                <a:ea typeface="+mn-ea"/>
                <a:cs typeface="+mn-cs"/>
              </a:rPr>
              <a:t>timestamp</a:t>
            </a:r>
            <a:r>
              <a:rPr lang="it-IT" sz="1200" kern="1200" smtClean="0">
                <a:solidFill>
                  <a:schemeClr val="tx1"/>
                </a:solidFill>
                <a:effectLst/>
                <a:latin typeface="+mn-lt"/>
                <a:ea typeface="+mn-ea"/>
                <a:cs typeface="+mn-cs"/>
              </a:rPr>
              <a:t> of the </a:t>
            </a:r>
            <a:r>
              <a:rPr lang="it-IT" sz="1200" kern="1200" err="1" smtClean="0">
                <a:solidFill>
                  <a:schemeClr val="tx1"/>
                </a:solidFill>
                <a:effectLst/>
                <a:latin typeface="+mn-lt"/>
                <a:ea typeface="+mn-ea"/>
                <a:cs typeface="+mn-cs"/>
              </a:rPr>
              <a:t>current</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block</a:t>
            </a:r>
            <a:r>
              <a:rPr lang="it-IT" sz="1200" kern="1200" smtClean="0">
                <a:solidFill>
                  <a:schemeClr val="tx1"/>
                </a:solidFill>
                <a:effectLst/>
                <a:latin typeface="+mn-lt"/>
                <a:ea typeface="+mn-ea"/>
                <a:cs typeface="+mn-cs"/>
              </a:rPr>
              <a:t>. </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it-IT" sz="1200" kern="1200" err="1" smtClean="0">
                <a:solidFill>
                  <a:schemeClr val="tx1"/>
                </a:solidFill>
                <a:effectLst/>
                <a:latin typeface="+mn-lt"/>
                <a:ea typeface="+mn-ea"/>
                <a:cs typeface="+mn-cs"/>
              </a:rPr>
              <a:t>As</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discussed</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along</a:t>
            </a:r>
            <a:r>
              <a:rPr lang="it-IT" sz="1200" kern="1200" smtClean="0">
                <a:solidFill>
                  <a:schemeClr val="tx1"/>
                </a:solidFill>
                <a:effectLst/>
                <a:latin typeface="+mn-lt"/>
                <a:ea typeface="+mn-ea"/>
                <a:cs typeface="+mn-cs"/>
              </a:rPr>
              <a:t> with the “time </a:t>
            </a:r>
            <a:r>
              <a:rPr lang="it-IT" sz="1200" kern="1200" err="1" smtClean="0">
                <a:solidFill>
                  <a:schemeClr val="tx1"/>
                </a:solidFill>
                <a:effectLst/>
                <a:latin typeface="+mn-lt"/>
                <a:ea typeface="+mn-ea"/>
                <a:cs typeface="+mn-cs"/>
              </a:rPr>
              <a:t>constraints</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vulnerability</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there</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is</a:t>
            </a:r>
            <a:r>
              <a:rPr lang="it-IT" sz="1200" kern="1200" smtClean="0">
                <a:solidFill>
                  <a:schemeClr val="tx1"/>
                </a:solidFill>
                <a:effectLst/>
                <a:latin typeface="+mn-lt"/>
                <a:ea typeface="+mn-ea"/>
                <a:cs typeface="+mn-cs"/>
              </a:rPr>
              <a:t> a </a:t>
            </a:r>
            <a:r>
              <a:rPr lang="it-IT" sz="1200" kern="1200" err="1" smtClean="0">
                <a:solidFill>
                  <a:schemeClr val="tx1"/>
                </a:solidFill>
                <a:effectLst/>
                <a:latin typeface="+mn-lt"/>
                <a:ea typeface="+mn-ea"/>
                <a:cs typeface="+mn-cs"/>
              </a:rPr>
              <a:t>tolerance</a:t>
            </a:r>
            <a:r>
              <a:rPr lang="it-IT" sz="1200" kern="1200" smtClean="0">
                <a:solidFill>
                  <a:schemeClr val="tx1"/>
                </a:solidFill>
                <a:effectLst/>
                <a:latin typeface="+mn-lt"/>
                <a:ea typeface="+mn-ea"/>
                <a:cs typeface="+mn-cs"/>
              </a:rPr>
              <a:t> on the </a:t>
            </a:r>
            <a:r>
              <a:rPr lang="it-IT" sz="1200" kern="1200" err="1" smtClean="0">
                <a:solidFill>
                  <a:schemeClr val="tx1"/>
                </a:solidFill>
                <a:effectLst/>
                <a:latin typeface="+mn-lt"/>
                <a:ea typeface="+mn-ea"/>
                <a:cs typeface="+mn-cs"/>
              </a:rPr>
              <a:t>choice</a:t>
            </a:r>
            <a:r>
              <a:rPr lang="it-IT" sz="1200" kern="1200" smtClean="0">
                <a:solidFill>
                  <a:schemeClr val="tx1"/>
                </a:solidFill>
                <a:effectLst/>
                <a:latin typeface="+mn-lt"/>
                <a:ea typeface="+mn-ea"/>
                <a:cs typeface="+mn-cs"/>
              </a:rPr>
              <a:t> of the </a:t>
            </a:r>
            <a:r>
              <a:rPr lang="it-IT" sz="1200" kern="1200" err="1" smtClean="0">
                <a:solidFill>
                  <a:schemeClr val="tx1"/>
                </a:solidFill>
                <a:effectLst/>
                <a:latin typeface="+mn-lt"/>
                <a:ea typeface="+mn-ea"/>
                <a:cs typeface="+mn-cs"/>
              </a:rPr>
              <a:t>timestamp</a:t>
            </a:r>
            <a:r>
              <a:rPr lang="it-IT" sz="1200" kern="1200" smtClean="0">
                <a:solidFill>
                  <a:schemeClr val="tx1"/>
                </a:solidFill>
                <a:effectLst/>
                <a:latin typeface="+mn-lt"/>
                <a:ea typeface="+mn-ea"/>
                <a:cs typeface="+mn-cs"/>
              </a:rPr>
              <a:t>. </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it-IT" sz="1200" kern="1200" err="1" smtClean="0">
                <a:solidFill>
                  <a:schemeClr val="tx1"/>
                </a:solidFill>
                <a:effectLst/>
                <a:latin typeface="+mn-lt"/>
                <a:ea typeface="+mn-ea"/>
                <a:cs typeface="+mn-cs"/>
              </a:rPr>
              <a:t>If</a:t>
            </a:r>
            <a:r>
              <a:rPr lang="it-IT" sz="1200" kern="1200" smtClean="0">
                <a:solidFill>
                  <a:schemeClr val="tx1"/>
                </a:solidFill>
                <a:effectLst/>
                <a:latin typeface="+mn-lt"/>
                <a:ea typeface="+mn-ea"/>
                <a:cs typeface="+mn-cs"/>
              </a:rPr>
              <a:t> the </a:t>
            </a:r>
            <a:r>
              <a:rPr lang="it-IT" sz="1200" kern="1200" err="1" smtClean="0">
                <a:solidFill>
                  <a:schemeClr val="tx1"/>
                </a:solidFill>
                <a:effectLst/>
                <a:latin typeface="+mn-lt"/>
                <a:ea typeface="+mn-ea"/>
                <a:cs typeface="+mn-cs"/>
              </a:rPr>
              <a:t>attacker</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manages</a:t>
            </a:r>
            <a:r>
              <a:rPr lang="it-IT" sz="1200" kern="1200" smtClean="0">
                <a:solidFill>
                  <a:schemeClr val="tx1"/>
                </a:solidFill>
                <a:effectLst/>
                <a:latin typeface="+mn-lt"/>
                <a:ea typeface="+mn-ea"/>
                <a:cs typeface="+mn-cs"/>
              </a:rPr>
              <a:t> to </a:t>
            </a:r>
            <a:r>
              <a:rPr lang="it-IT" sz="1200" kern="1200" err="1" smtClean="0">
                <a:solidFill>
                  <a:schemeClr val="tx1"/>
                </a:solidFill>
                <a:effectLst/>
                <a:latin typeface="+mn-lt"/>
                <a:ea typeface="+mn-ea"/>
                <a:cs typeface="+mn-cs"/>
              </a:rPr>
              <a:t>publish</a:t>
            </a:r>
            <a:r>
              <a:rPr lang="it-IT" sz="1200" kern="1200" smtClean="0">
                <a:solidFill>
                  <a:schemeClr val="tx1"/>
                </a:solidFill>
                <a:effectLst/>
                <a:latin typeface="+mn-lt"/>
                <a:ea typeface="+mn-ea"/>
                <a:cs typeface="+mn-cs"/>
              </a:rPr>
              <a:t> the new </a:t>
            </a:r>
            <a:r>
              <a:rPr lang="it-IT" sz="1200" kern="1200" err="1" smtClean="0">
                <a:solidFill>
                  <a:schemeClr val="tx1"/>
                </a:solidFill>
                <a:effectLst/>
                <a:latin typeface="+mn-lt"/>
                <a:ea typeface="+mn-ea"/>
                <a:cs typeface="+mn-cs"/>
              </a:rPr>
              <a:t>block</a:t>
            </a:r>
            <a:r>
              <a:rPr lang="it-IT" sz="1200" kern="1200" smtClean="0">
                <a:solidFill>
                  <a:schemeClr val="tx1"/>
                </a:solidFill>
                <a:effectLst/>
                <a:latin typeface="+mn-lt"/>
                <a:ea typeface="+mn-ea"/>
                <a:cs typeface="+mn-cs"/>
              </a:rPr>
              <a:t> with the </a:t>
            </a:r>
            <a:r>
              <a:rPr lang="it-IT" sz="1200" kern="1200" err="1" smtClean="0">
                <a:solidFill>
                  <a:schemeClr val="tx1"/>
                </a:solidFill>
                <a:effectLst/>
                <a:latin typeface="+mn-lt"/>
                <a:ea typeface="+mn-ea"/>
                <a:cs typeface="+mn-cs"/>
              </a:rPr>
              <a:t>delayed</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timestamp</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she</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will</a:t>
            </a:r>
            <a:r>
              <a:rPr lang="it-IT" sz="1200" kern="1200" smtClean="0">
                <a:solidFill>
                  <a:schemeClr val="tx1"/>
                </a:solidFill>
                <a:effectLst/>
                <a:latin typeface="+mn-lt"/>
                <a:ea typeface="+mn-ea"/>
                <a:cs typeface="+mn-cs"/>
              </a:rPr>
              <a:t> be the last player in the round, and </a:t>
            </a:r>
            <a:r>
              <a:rPr lang="it-IT" sz="1200" kern="1200" err="1" smtClean="0">
                <a:solidFill>
                  <a:schemeClr val="tx1"/>
                </a:solidFill>
                <a:effectLst/>
                <a:latin typeface="+mn-lt"/>
                <a:ea typeface="+mn-ea"/>
                <a:cs typeface="+mn-cs"/>
              </a:rPr>
              <a:t>will</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win</a:t>
            </a:r>
            <a:r>
              <a:rPr lang="it-IT" sz="1200" kern="1200" smtClean="0">
                <a:solidFill>
                  <a:schemeClr val="tx1"/>
                </a:solidFill>
                <a:effectLst/>
                <a:latin typeface="+mn-lt"/>
                <a:ea typeface="+mn-ea"/>
                <a:cs typeface="+mn-cs"/>
              </a:rPr>
              <a:t> the jackpot. </a:t>
            </a:r>
            <a:endParaRPr lang="it-IT" smtClean="0"/>
          </a:p>
          <a:p>
            <a:pPr marL="228600" indent="-228600">
              <a:buAutoNum type="arabicPeriod"/>
            </a:pPr>
            <a:endParaRPr lang="en-GB" baseline="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40</a:t>
            </a:fld>
            <a:endParaRPr lang="en-GB"/>
          </a:p>
        </p:txBody>
      </p:sp>
    </p:spTree>
    <p:extLst>
      <p:ext uri="{BB962C8B-B14F-4D97-AF65-F5344CB8AC3E}">
        <p14:creationId xmlns:p14="http://schemas.microsoft.com/office/powerpoint/2010/main" val="103374387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lvl="0" indent="0">
              <a:buNone/>
            </a:pPr>
            <a:r>
              <a:rPr lang="it-IT" kern="1200" baseline="0" dirty="0" smtClean="0">
                <a:solidFill>
                  <a:schemeClr val="tx1"/>
                </a:solidFill>
                <a:latin typeface="+mn-lt"/>
                <a:ea typeface="+mn-ea"/>
                <a:cs typeface="+mn-cs"/>
              </a:rPr>
              <a:t>The </a:t>
            </a:r>
            <a:r>
              <a:rPr lang="it-IT" kern="1200" baseline="0" dirty="0" err="1" smtClean="0">
                <a:solidFill>
                  <a:schemeClr val="tx1"/>
                </a:solidFill>
                <a:latin typeface="+mn-lt"/>
                <a:ea typeface="+mn-ea"/>
                <a:cs typeface="+mn-cs"/>
              </a:rPr>
              <a:t>following</a:t>
            </a:r>
            <a:r>
              <a:rPr lang="it-IT" kern="1200" baseline="0" dirty="0" smtClean="0">
                <a:solidFill>
                  <a:schemeClr val="tx1"/>
                </a:solidFill>
                <a:latin typeface="+mn-lt"/>
                <a:ea typeface="+mn-ea"/>
                <a:cs typeface="+mn-cs"/>
              </a:rPr>
              <a:t> </a:t>
            </a:r>
            <a:r>
              <a:rPr lang="it-IT" kern="1200" baseline="0" dirty="0" err="1" smtClean="0">
                <a:solidFill>
                  <a:schemeClr val="tx1"/>
                </a:solidFill>
                <a:latin typeface="+mn-lt"/>
                <a:ea typeface="+mn-ea"/>
                <a:cs typeface="+mn-cs"/>
              </a:rPr>
              <a:t>vulnerabilities</a:t>
            </a:r>
            <a:r>
              <a:rPr lang="it-IT" kern="1200" baseline="0" dirty="0" smtClean="0">
                <a:solidFill>
                  <a:schemeClr val="tx1"/>
                </a:solidFill>
                <a:latin typeface="+mn-lt"/>
                <a:ea typeface="+mn-ea"/>
                <a:cs typeface="+mn-cs"/>
              </a:rPr>
              <a:t> </a:t>
            </a:r>
            <a:r>
              <a:rPr lang="it-IT" kern="1200" baseline="0" dirty="0" err="1" smtClean="0">
                <a:solidFill>
                  <a:schemeClr val="tx1"/>
                </a:solidFill>
                <a:latin typeface="+mn-lt"/>
                <a:ea typeface="+mn-ea"/>
                <a:cs typeface="+mn-cs"/>
              </a:rPr>
              <a:t>were</a:t>
            </a:r>
            <a:r>
              <a:rPr lang="it-IT" kern="1200" baseline="0" dirty="0" smtClean="0">
                <a:solidFill>
                  <a:schemeClr val="tx1"/>
                </a:solidFill>
                <a:latin typeface="+mn-lt"/>
                <a:ea typeface="+mn-ea"/>
                <a:cs typeface="+mn-cs"/>
              </a:rPr>
              <a:t> </a:t>
            </a:r>
            <a:r>
              <a:rPr lang="it-IT" kern="1200" baseline="0" dirty="0" err="1" smtClean="0">
                <a:solidFill>
                  <a:schemeClr val="tx1"/>
                </a:solidFill>
                <a:latin typeface="+mn-lt"/>
                <a:ea typeface="+mn-ea"/>
                <a:cs typeface="+mn-cs"/>
              </a:rPr>
              <a:t>exploited</a:t>
            </a:r>
            <a:r>
              <a:rPr lang="it-IT" kern="1200" baseline="0" dirty="0" smtClean="0">
                <a:solidFill>
                  <a:schemeClr val="tx1"/>
                </a:solidFill>
                <a:latin typeface="+mn-lt"/>
                <a:ea typeface="+mn-ea"/>
                <a:cs typeface="+mn-cs"/>
              </a:rPr>
              <a:t> in </a:t>
            </a:r>
            <a:r>
              <a:rPr lang="it-IT" kern="1200" baseline="0" dirty="0" err="1" smtClean="0">
                <a:solidFill>
                  <a:schemeClr val="tx1"/>
                </a:solidFill>
                <a:latin typeface="+mn-lt"/>
                <a:ea typeface="+mn-ea"/>
                <a:cs typeface="+mn-cs"/>
              </a:rPr>
              <a:t>these</a:t>
            </a:r>
            <a:r>
              <a:rPr lang="it-IT" kern="1200" baseline="0" dirty="0" smtClean="0">
                <a:solidFill>
                  <a:schemeClr val="tx1"/>
                </a:solidFill>
                <a:latin typeface="+mn-lt"/>
                <a:ea typeface="+mn-ea"/>
                <a:cs typeface="+mn-cs"/>
              </a:rPr>
              <a:t> </a:t>
            </a:r>
            <a:r>
              <a:rPr lang="it-IT" kern="1200" baseline="0" dirty="0" err="1" smtClean="0">
                <a:solidFill>
                  <a:schemeClr val="tx1"/>
                </a:solidFill>
                <a:latin typeface="+mn-lt"/>
                <a:ea typeface="+mn-ea"/>
                <a:cs typeface="+mn-cs"/>
              </a:rPr>
              <a:t>attacks</a:t>
            </a:r>
            <a:r>
              <a:rPr lang="it-IT" kern="1200" baseline="0" dirty="0" smtClean="0">
                <a:solidFill>
                  <a:schemeClr val="tx1"/>
                </a:solidFill>
                <a:latin typeface="+mn-lt"/>
                <a:ea typeface="+mn-ea"/>
                <a:cs typeface="+mn-cs"/>
              </a:rPr>
              <a:t>:</a:t>
            </a:r>
          </a:p>
          <a:p>
            <a:pPr marL="0" lvl="0" indent="0">
              <a:buNone/>
            </a:pPr>
            <a:endParaRPr lang="it-IT" kern="1200" baseline="0" dirty="0" smtClean="0">
              <a:solidFill>
                <a:schemeClr val="tx1"/>
              </a:solidFill>
              <a:latin typeface="+mn-lt"/>
              <a:ea typeface="+mn-ea"/>
              <a:cs typeface="+mn-cs"/>
            </a:endParaRPr>
          </a:p>
          <a:p>
            <a:pPr marL="0" lvl="0" indent="0">
              <a:buNone/>
            </a:pPr>
            <a:r>
              <a:rPr lang="it-IT" kern="1200" baseline="0" dirty="0" err="1" smtClean="0">
                <a:solidFill>
                  <a:schemeClr val="tx1"/>
                </a:solidFill>
                <a:latin typeface="+mn-lt"/>
                <a:ea typeface="+mn-ea"/>
                <a:cs typeface="+mn-cs"/>
              </a:rPr>
              <a:t>Stack</a:t>
            </a:r>
            <a:r>
              <a:rPr lang="it-IT" kern="1200" baseline="0" dirty="0" smtClean="0">
                <a:solidFill>
                  <a:schemeClr val="tx1"/>
                </a:solidFill>
                <a:latin typeface="+mn-lt"/>
                <a:ea typeface="+mn-ea"/>
                <a:cs typeface="+mn-cs"/>
              </a:rPr>
              <a:t> </a:t>
            </a:r>
            <a:r>
              <a:rPr lang="it-IT" kern="1200" baseline="0" dirty="0" err="1" smtClean="0">
                <a:solidFill>
                  <a:schemeClr val="tx1"/>
                </a:solidFill>
                <a:latin typeface="+mn-lt"/>
                <a:ea typeface="+mn-ea"/>
                <a:cs typeface="+mn-cs"/>
              </a:rPr>
              <a:t>size</a:t>
            </a:r>
            <a:r>
              <a:rPr lang="it-IT" kern="1200" baseline="0" dirty="0" smtClean="0">
                <a:solidFill>
                  <a:schemeClr val="tx1"/>
                </a:solidFill>
                <a:latin typeface="+mn-lt"/>
                <a:ea typeface="+mn-ea"/>
                <a:cs typeface="+mn-cs"/>
              </a:rPr>
              <a:t> </a:t>
            </a:r>
            <a:r>
              <a:rPr lang="it-IT" kern="1200" baseline="0" dirty="0" err="1" smtClean="0">
                <a:solidFill>
                  <a:schemeClr val="tx1"/>
                </a:solidFill>
                <a:latin typeface="+mn-lt"/>
                <a:ea typeface="+mn-ea"/>
                <a:cs typeface="+mn-cs"/>
              </a:rPr>
              <a:t>limits</a:t>
            </a:r>
            <a:r>
              <a:rPr lang="it-IT" kern="1200" baseline="0" dirty="0" smtClean="0">
                <a:solidFill>
                  <a:schemeClr val="tx1"/>
                </a:solidFill>
                <a:latin typeface="+mn-lt"/>
                <a:ea typeface="+mn-ea"/>
                <a:cs typeface="+mn-cs"/>
              </a:rPr>
              <a:t> for the first </a:t>
            </a:r>
            <a:r>
              <a:rPr lang="it-IT" kern="1200" baseline="0" dirty="0" err="1" smtClean="0">
                <a:solidFill>
                  <a:schemeClr val="tx1"/>
                </a:solidFill>
                <a:latin typeface="+mn-lt"/>
                <a:ea typeface="+mn-ea"/>
                <a:cs typeface="+mn-cs"/>
              </a:rPr>
              <a:t>attack</a:t>
            </a:r>
            <a:endParaRPr lang="it-IT" kern="1200" baseline="0" dirty="0" smtClean="0">
              <a:solidFill>
                <a:schemeClr val="tx1"/>
              </a:solidFill>
              <a:latin typeface="+mn-lt"/>
              <a:ea typeface="+mn-ea"/>
              <a:cs typeface="+mn-cs"/>
            </a:endParaRPr>
          </a:p>
          <a:p>
            <a:pPr marL="0" lvl="0" indent="0">
              <a:buNone/>
            </a:pPr>
            <a:r>
              <a:rPr lang="it-IT" kern="1200" baseline="0" dirty="0" err="1" smtClean="0">
                <a:solidFill>
                  <a:schemeClr val="tx1"/>
                </a:solidFill>
                <a:latin typeface="+mn-lt"/>
                <a:ea typeface="+mn-ea"/>
                <a:cs typeface="+mn-cs"/>
              </a:rPr>
              <a:t>Unpredictable</a:t>
            </a:r>
            <a:r>
              <a:rPr lang="it-IT" kern="1200" baseline="0" dirty="0" smtClean="0">
                <a:solidFill>
                  <a:schemeClr val="tx1"/>
                </a:solidFill>
                <a:latin typeface="+mn-lt"/>
                <a:ea typeface="+mn-ea"/>
                <a:cs typeface="+mn-cs"/>
              </a:rPr>
              <a:t> state for the </a:t>
            </a:r>
            <a:r>
              <a:rPr lang="it-IT" kern="1200" baseline="0" dirty="0" err="1" smtClean="0">
                <a:solidFill>
                  <a:schemeClr val="tx1"/>
                </a:solidFill>
                <a:latin typeface="+mn-lt"/>
                <a:ea typeface="+mn-ea"/>
                <a:cs typeface="+mn-cs"/>
              </a:rPr>
              <a:t>second</a:t>
            </a:r>
            <a:r>
              <a:rPr lang="it-IT" kern="1200" baseline="0" dirty="0" smtClean="0">
                <a:solidFill>
                  <a:schemeClr val="tx1"/>
                </a:solidFill>
                <a:latin typeface="+mn-lt"/>
                <a:ea typeface="+mn-ea"/>
                <a:cs typeface="+mn-cs"/>
              </a:rPr>
              <a:t> </a:t>
            </a:r>
            <a:r>
              <a:rPr lang="it-IT" kern="1200" baseline="0" dirty="0" err="1" smtClean="0">
                <a:solidFill>
                  <a:schemeClr val="tx1"/>
                </a:solidFill>
                <a:latin typeface="+mn-lt"/>
                <a:ea typeface="+mn-ea"/>
                <a:cs typeface="+mn-cs"/>
              </a:rPr>
              <a:t>one</a:t>
            </a:r>
            <a:endParaRPr lang="it-IT" kern="1200" baseline="0" dirty="0" smtClean="0">
              <a:solidFill>
                <a:schemeClr val="tx1"/>
              </a:solidFill>
              <a:latin typeface="+mn-lt"/>
              <a:ea typeface="+mn-ea"/>
              <a:cs typeface="+mn-cs"/>
            </a:endParaRPr>
          </a:p>
          <a:p>
            <a:pPr marL="0" lvl="0" indent="0">
              <a:buNone/>
            </a:pPr>
            <a:r>
              <a:rPr lang="it-IT" kern="1200" baseline="0" dirty="0" smtClean="0">
                <a:solidFill>
                  <a:schemeClr val="tx1"/>
                </a:solidFill>
                <a:latin typeface="+mn-lt"/>
                <a:ea typeface="+mn-ea"/>
                <a:cs typeface="+mn-cs"/>
              </a:rPr>
              <a:t>And time </a:t>
            </a:r>
            <a:r>
              <a:rPr lang="it-IT" kern="1200" baseline="0" dirty="0" err="1" smtClean="0">
                <a:solidFill>
                  <a:schemeClr val="tx1"/>
                </a:solidFill>
                <a:latin typeface="+mn-lt"/>
                <a:ea typeface="+mn-ea"/>
                <a:cs typeface="+mn-cs"/>
              </a:rPr>
              <a:t>constraints</a:t>
            </a:r>
            <a:r>
              <a:rPr lang="it-IT" kern="1200" baseline="0" dirty="0" smtClean="0">
                <a:solidFill>
                  <a:schemeClr val="tx1"/>
                </a:solidFill>
                <a:latin typeface="+mn-lt"/>
                <a:ea typeface="+mn-ea"/>
                <a:cs typeface="+mn-cs"/>
              </a:rPr>
              <a:t> for the last </a:t>
            </a:r>
            <a:r>
              <a:rPr lang="it-IT" kern="1200" baseline="0" dirty="0" err="1" smtClean="0">
                <a:solidFill>
                  <a:schemeClr val="tx1"/>
                </a:solidFill>
                <a:latin typeface="+mn-lt"/>
                <a:ea typeface="+mn-ea"/>
                <a:cs typeface="+mn-cs"/>
              </a:rPr>
              <a:t>one</a:t>
            </a:r>
            <a:endParaRPr lang="it-IT" kern="1200" baseline="0" dirty="0" smtClean="0">
              <a:solidFill>
                <a:schemeClr val="tx1"/>
              </a:solidFill>
              <a:latin typeface="+mn-lt"/>
              <a:ea typeface="+mn-ea"/>
              <a:cs typeface="+mn-cs"/>
            </a:endParaRPr>
          </a:p>
          <a:p>
            <a:pPr marL="685800" lvl="1" indent="-228600">
              <a:buAutoNum type="arabicPeriod"/>
            </a:pPr>
            <a:endParaRPr lang="en-GB" baseline="0" dirty="0" smtClean="0"/>
          </a:p>
          <a:p>
            <a:pPr marL="685800" lvl="1" indent="-228600">
              <a:buAutoNum type="arabicPeriod"/>
            </a:pPr>
            <a:endParaRPr lang="en-GB" baseline="0" dirty="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41</a:t>
            </a:fld>
            <a:endParaRPr lang="en-GB"/>
          </a:p>
        </p:txBody>
      </p:sp>
    </p:spTree>
    <p:extLst>
      <p:ext uri="{BB962C8B-B14F-4D97-AF65-F5344CB8AC3E}">
        <p14:creationId xmlns:p14="http://schemas.microsoft.com/office/powerpoint/2010/main" val="11397066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228600" indent="-228600">
              <a:buAutoNum type="arabicPeriod"/>
            </a:pPr>
            <a:r>
              <a:rPr lang="it-IT" sz="1200" kern="1200" dirty="0" err="1" smtClean="0">
                <a:solidFill>
                  <a:schemeClr val="tx1"/>
                </a:solidFill>
                <a:latin typeface="+mn-lt"/>
                <a:ea typeface="+mn-ea"/>
                <a:cs typeface="+mn-cs"/>
              </a:rPr>
              <a:t>There</a:t>
            </a:r>
            <a:r>
              <a:rPr lang="it-IT" sz="1200" kern="1200" dirty="0" smtClean="0">
                <a:solidFill>
                  <a:schemeClr val="tx1"/>
                </a:solidFill>
                <a:latin typeface="+mn-lt"/>
                <a:ea typeface="+mn-ea"/>
                <a:cs typeface="+mn-cs"/>
              </a:rPr>
              <a:t> </a:t>
            </a:r>
            <a:r>
              <a:rPr lang="it-IT" sz="1200" kern="1200" dirty="0" err="1" smtClean="0">
                <a:solidFill>
                  <a:schemeClr val="tx1"/>
                </a:solidFill>
                <a:latin typeface="+mn-lt"/>
                <a:ea typeface="+mn-ea"/>
                <a:cs typeface="+mn-cs"/>
              </a:rPr>
              <a:t>is</a:t>
            </a:r>
            <a:r>
              <a:rPr lang="it-IT" sz="1200" kern="1200" dirty="0" smtClean="0">
                <a:solidFill>
                  <a:schemeClr val="tx1"/>
                </a:solidFill>
                <a:latin typeface="+mn-lt"/>
                <a:ea typeface="+mn-ea"/>
                <a:cs typeface="+mn-cs"/>
              </a:rPr>
              <a:t> no </a:t>
            </a:r>
            <a:r>
              <a:rPr lang="it-IT" sz="1200" kern="1200" dirty="0" err="1" smtClean="0">
                <a:solidFill>
                  <a:schemeClr val="tx1"/>
                </a:solidFill>
                <a:latin typeface="+mn-lt"/>
                <a:ea typeface="+mn-ea"/>
                <a:cs typeface="+mn-cs"/>
              </a:rPr>
              <a:t>contractual</a:t>
            </a:r>
            <a:r>
              <a:rPr lang="it-IT" sz="1200" kern="1200" dirty="0" smtClean="0">
                <a:solidFill>
                  <a:schemeClr val="tx1"/>
                </a:solidFill>
                <a:latin typeface="+mn-lt"/>
                <a:ea typeface="+mn-ea"/>
                <a:cs typeface="+mn-cs"/>
              </a:rPr>
              <a:t> </a:t>
            </a:r>
            <a:r>
              <a:rPr lang="it-IT" sz="1200" kern="1200" dirty="0" err="1" smtClean="0">
                <a:solidFill>
                  <a:schemeClr val="tx1"/>
                </a:solidFill>
                <a:latin typeface="+mn-lt"/>
                <a:ea typeface="+mn-ea"/>
                <a:cs typeface="+mn-cs"/>
              </a:rPr>
              <a:t>obligation</a:t>
            </a:r>
            <a:r>
              <a:rPr lang="it-IT" sz="1200" kern="1200" dirty="0" smtClean="0">
                <a:solidFill>
                  <a:schemeClr val="tx1"/>
                </a:solidFill>
                <a:latin typeface="+mn-lt"/>
                <a:ea typeface="+mn-ea"/>
                <a:cs typeface="+mn-cs"/>
              </a:rPr>
              <a:t> </a:t>
            </a:r>
            <a:r>
              <a:rPr lang="it-IT" sz="1200" kern="1200" dirty="0" err="1" smtClean="0">
                <a:solidFill>
                  <a:schemeClr val="tx1"/>
                </a:solidFill>
                <a:latin typeface="+mn-lt"/>
                <a:ea typeface="+mn-ea"/>
                <a:cs typeface="+mn-cs"/>
              </a:rPr>
              <a:t>that</a:t>
            </a:r>
            <a:r>
              <a:rPr lang="it-IT" sz="1200" kern="1200" dirty="0" smtClean="0">
                <a:solidFill>
                  <a:schemeClr val="tx1"/>
                </a:solidFill>
                <a:latin typeface="+mn-lt"/>
                <a:ea typeface="+mn-ea"/>
                <a:cs typeface="+mn-cs"/>
              </a:rPr>
              <a:t> </a:t>
            </a:r>
            <a:r>
              <a:rPr lang="it-IT" sz="1200" kern="1200" dirty="0" err="1" smtClean="0">
                <a:solidFill>
                  <a:schemeClr val="tx1"/>
                </a:solidFill>
                <a:latin typeface="+mn-lt"/>
                <a:ea typeface="+mn-ea"/>
                <a:cs typeface="+mn-cs"/>
              </a:rPr>
              <a:t>says</a:t>
            </a:r>
            <a:r>
              <a:rPr lang="it-IT" sz="1200" kern="1200" baseline="0" dirty="0" smtClean="0">
                <a:solidFill>
                  <a:schemeClr val="tx1"/>
                </a:solidFill>
                <a:latin typeface="+mn-lt"/>
                <a:ea typeface="+mn-ea"/>
                <a:cs typeface="+mn-cs"/>
              </a:rPr>
              <a:t> a </a:t>
            </a:r>
            <a:r>
              <a:rPr lang="it-IT" sz="1200" kern="1200" baseline="0" dirty="0" err="1" smtClean="0">
                <a:solidFill>
                  <a:schemeClr val="tx1"/>
                </a:solidFill>
                <a:latin typeface="+mn-lt"/>
                <a:ea typeface="+mn-ea"/>
                <a:cs typeface="+mn-cs"/>
              </a:rPr>
              <a:t>miner</a:t>
            </a:r>
            <a:r>
              <a:rPr lang="it-IT" sz="1200" kern="1200" baseline="0" dirty="0" smtClean="0">
                <a:solidFill>
                  <a:schemeClr val="tx1"/>
                </a:solidFill>
                <a:latin typeface="+mn-lt"/>
                <a:ea typeface="+mn-ea"/>
                <a:cs typeface="+mn-cs"/>
              </a:rPr>
              <a:t> must include </a:t>
            </a:r>
            <a:r>
              <a:rPr lang="it-IT" sz="1200" kern="1200" baseline="0" dirty="0" err="1" smtClean="0">
                <a:solidFill>
                  <a:schemeClr val="tx1"/>
                </a:solidFill>
                <a:latin typeface="+mn-lt"/>
                <a:ea typeface="+mn-ea"/>
                <a:cs typeface="+mn-cs"/>
              </a:rPr>
              <a:t>your</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transaction</a:t>
            </a:r>
            <a:r>
              <a:rPr lang="it-IT" sz="1200" kern="1200" baseline="0" dirty="0" smtClean="0">
                <a:solidFill>
                  <a:schemeClr val="tx1"/>
                </a:solidFill>
                <a:latin typeface="+mn-lt"/>
                <a:ea typeface="+mn-ea"/>
                <a:cs typeface="+mn-cs"/>
              </a:rPr>
              <a:t> in a </a:t>
            </a:r>
            <a:r>
              <a:rPr lang="it-IT" sz="1200" kern="1200" baseline="0" dirty="0" err="1" smtClean="0">
                <a:solidFill>
                  <a:schemeClr val="tx1"/>
                </a:solidFill>
                <a:latin typeface="+mn-lt"/>
                <a:ea typeface="+mn-ea"/>
                <a:cs typeface="+mn-cs"/>
              </a:rPr>
              <a:t>block</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You</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could</a:t>
            </a:r>
            <a:r>
              <a:rPr lang="it-IT" sz="1200" kern="1200" baseline="0" dirty="0" smtClean="0">
                <a:solidFill>
                  <a:schemeClr val="tx1"/>
                </a:solidFill>
                <a:latin typeface="+mn-lt"/>
                <a:ea typeface="+mn-ea"/>
                <a:cs typeface="+mn-cs"/>
              </a:rPr>
              <a:t> for </a:t>
            </a:r>
            <a:r>
              <a:rPr lang="it-IT" sz="1200" kern="1200" baseline="0" dirty="0" err="1" smtClean="0">
                <a:solidFill>
                  <a:schemeClr val="tx1"/>
                </a:solidFill>
                <a:latin typeface="+mn-lt"/>
                <a:ea typeface="+mn-ea"/>
                <a:cs typeface="+mn-cs"/>
              </a:rPr>
              <a:t>example</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attach</a:t>
            </a:r>
            <a:r>
              <a:rPr lang="it-IT" sz="1200" kern="1200" baseline="0" dirty="0" smtClean="0">
                <a:solidFill>
                  <a:schemeClr val="tx1"/>
                </a:solidFill>
                <a:latin typeface="+mn-lt"/>
                <a:ea typeface="+mn-ea"/>
                <a:cs typeface="+mn-cs"/>
              </a:rPr>
              <a:t> a high </a:t>
            </a:r>
            <a:r>
              <a:rPr lang="it-IT" sz="1200" kern="1200" baseline="0" dirty="0" err="1" smtClean="0">
                <a:solidFill>
                  <a:schemeClr val="tx1"/>
                </a:solidFill>
                <a:latin typeface="+mn-lt"/>
                <a:ea typeface="+mn-ea"/>
                <a:cs typeface="+mn-cs"/>
              </a:rPr>
              <a:t>fee</a:t>
            </a:r>
            <a:r>
              <a:rPr lang="it-IT" sz="1200" kern="1200" baseline="0" dirty="0" smtClean="0">
                <a:solidFill>
                  <a:schemeClr val="tx1"/>
                </a:solidFill>
                <a:latin typeface="+mn-lt"/>
                <a:ea typeface="+mn-ea"/>
                <a:cs typeface="+mn-cs"/>
              </a:rPr>
              <a:t> with </a:t>
            </a:r>
            <a:r>
              <a:rPr lang="it-IT" sz="1200" kern="1200" baseline="0" dirty="0" err="1" smtClean="0">
                <a:solidFill>
                  <a:schemeClr val="tx1"/>
                </a:solidFill>
                <a:latin typeface="+mn-lt"/>
                <a:ea typeface="+mn-ea"/>
                <a:cs typeface="+mn-cs"/>
              </a:rPr>
              <a:t>your</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transaction</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but</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it</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might</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still</a:t>
            </a:r>
            <a:r>
              <a:rPr lang="it-IT" sz="1200" kern="1200" baseline="0" dirty="0" smtClean="0">
                <a:solidFill>
                  <a:schemeClr val="tx1"/>
                </a:solidFill>
                <a:latin typeface="+mn-lt"/>
                <a:ea typeface="+mn-ea"/>
                <a:cs typeface="+mn-cs"/>
              </a:rPr>
              <a:t> be </a:t>
            </a:r>
            <a:r>
              <a:rPr lang="it-IT" sz="1200" kern="1200" baseline="0" dirty="0" err="1" smtClean="0">
                <a:solidFill>
                  <a:schemeClr val="tx1"/>
                </a:solidFill>
                <a:latin typeface="+mn-lt"/>
                <a:ea typeface="+mn-ea"/>
                <a:cs typeface="+mn-cs"/>
              </a:rPr>
              <a:t>ignored</a:t>
            </a:r>
            <a:r>
              <a:rPr lang="it-IT" sz="1200" kern="1200" baseline="0" dirty="0" smtClean="0">
                <a:solidFill>
                  <a:schemeClr val="tx1"/>
                </a:solidFill>
                <a:latin typeface="+mn-lt"/>
                <a:ea typeface="+mn-ea"/>
                <a:cs typeface="+mn-cs"/>
              </a:rPr>
              <a:t> by </a:t>
            </a:r>
            <a:r>
              <a:rPr lang="it-IT" sz="1200" kern="1200" baseline="0" dirty="0" err="1" smtClean="0">
                <a:solidFill>
                  <a:schemeClr val="tx1"/>
                </a:solidFill>
                <a:latin typeface="+mn-lt"/>
                <a:ea typeface="+mn-ea"/>
                <a:cs typeface="+mn-cs"/>
              </a:rPr>
              <a:t>miners</a:t>
            </a:r>
            <a:r>
              <a:rPr lang="it-IT" sz="1200" kern="1200" baseline="0" dirty="0" smtClean="0">
                <a:solidFill>
                  <a:schemeClr val="tx1"/>
                </a:solidFill>
                <a:latin typeface="+mn-lt"/>
                <a:ea typeface="+mn-ea"/>
                <a:cs typeface="+mn-cs"/>
              </a:rPr>
              <a:t> for </a:t>
            </a:r>
            <a:r>
              <a:rPr lang="it-IT" sz="1200" kern="1200" baseline="0" dirty="0" err="1" smtClean="0">
                <a:solidFill>
                  <a:schemeClr val="tx1"/>
                </a:solidFill>
                <a:latin typeface="+mn-lt"/>
                <a:ea typeface="+mn-ea"/>
                <a:cs typeface="+mn-cs"/>
              </a:rPr>
              <a:t>other</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reasons</a:t>
            </a:r>
            <a:r>
              <a:rPr lang="it-IT" sz="1200" kern="1200" baseline="0" dirty="0" smtClean="0">
                <a:solidFill>
                  <a:schemeClr val="tx1"/>
                </a:solidFill>
                <a:latin typeface="+mn-lt"/>
                <a:ea typeface="+mn-ea"/>
                <a:cs typeface="+mn-cs"/>
              </a:rPr>
              <a:t>. </a:t>
            </a:r>
            <a:endParaRPr lang="it-IT" sz="1200" kern="1200" dirty="0" smtClean="0">
              <a:solidFill>
                <a:schemeClr val="tx1"/>
              </a:solidFill>
              <a:latin typeface="+mn-lt"/>
              <a:ea typeface="+mn-ea"/>
              <a:cs typeface="+mn-cs"/>
            </a:endParaRPr>
          </a:p>
          <a:p>
            <a:pPr marL="228600" indent="-228600">
              <a:buAutoNum type="arabicPeriod"/>
            </a:pPr>
            <a:endParaRPr lang="it-IT" sz="1200" kern="1200" dirty="0" smtClean="0">
              <a:solidFill>
                <a:schemeClr val="tx1"/>
              </a:solidFill>
              <a:latin typeface="+mn-lt"/>
              <a:ea typeface="+mn-ea"/>
              <a:cs typeface="+mn-cs"/>
            </a:endParaRPr>
          </a:p>
          <a:p>
            <a:pPr marL="228600" indent="-228600">
              <a:buAutoNum type="arabicPeriod"/>
            </a:pPr>
            <a:r>
              <a:rPr lang="it-IT" sz="1200" kern="1200" dirty="0" err="1" smtClean="0">
                <a:solidFill>
                  <a:schemeClr val="tx1"/>
                </a:solidFill>
                <a:latin typeface="+mn-lt"/>
                <a:ea typeface="+mn-ea"/>
                <a:cs typeface="+mn-cs"/>
              </a:rPr>
              <a:t>Consider</a:t>
            </a:r>
            <a:r>
              <a:rPr lang="it-IT" sz="1200" kern="1200" dirty="0" smtClean="0">
                <a:solidFill>
                  <a:schemeClr val="tx1"/>
                </a:solidFill>
                <a:latin typeface="+mn-lt"/>
                <a:ea typeface="+mn-ea"/>
                <a:cs typeface="+mn-cs"/>
              </a:rPr>
              <a:t> a </a:t>
            </a:r>
            <a:r>
              <a:rPr lang="it-IT" sz="1200" kern="1200" dirty="0" err="1" smtClean="0">
                <a:solidFill>
                  <a:schemeClr val="tx1"/>
                </a:solidFill>
                <a:latin typeface="+mn-lt"/>
                <a:ea typeface="+mn-ea"/>
                <a:cs typeface="+mn-cs"/>
              </a:rPr>
              <a:t>simple</a:t>
            </a:r>
            <a:r>
              <a:rPr lang="it-IT" sz="1200" kern="1200" dirty="0" smtClean="0">
                <a:solidFill>
                  <a:schemeClr val="tx1"/>
                </a:solidFill>
                <a:latin typeface="+mn-lt"/>
                <a:ea typeface="+mn-ea"/>
                <a:cs typeface="+mn-cs"/>
              </a:rPr>
              <a:t> </a:t>
            </a:r>
            <a:r>
              <a:rPr lang="it-IT" sz="1200" kern="1200" dirty="0" err="1" smtClean="0">
                <a:solidFill>
                  <a:schemeClr val="tx1"/>
                </a:solidFill>
                <a:latin typeface="+mn-lt"/>
                <a:ea typeface="+mn-ea"/>
                <a:cs typeface="+mn-cs"/>
              </a:rPr>
              <a:t>calculator</a:t>
            </a:r>
            <a:r>
              <a:rPr lang="it-IT" sz="1200" kern="1200" dirty="0" smtClean="0">
                <a:solidFill>
                  <a:schemeClr val="tx1"/>
                </a:solidFill>
                <a:latin typeface="+mn-lt"/>
                <a:ea typeface="+mn-ea"/>
                <a:cs typeface="+mn-cs"/>
              </a:rPr>
              <a:t> with a balance of 50. </a:t>
            </a:r>
            <a:r>
              <a:rPr lang="it-IT" sz="1200" kern="1200" dirty="0" err="1" smtClean="0">
                <a:solidFill>
                  <a:schemeClr val="tx1"/>
                </a:solidFill>
                <a:latin typeface="+mn-lt"/>
                <a:ea typeface="+mn-ea"/>
                <a:cs typeface="+mn-cs"/>
              </a:rPr>
              <a:t>If</a:t>
            </a:r>
            <a:r>
              <a:rPr lang="it-IT" sz="1200" kern="1200" dirty="0" smtClean="0">
                <a:solidFill>
                  <a:schemeClr val="tx1"/>
                </a:solidFill>
                <a:latin typeface="+mn-lt"/>
                <a:ea typeface="+mn-ea"/>
                <a:cs typeface="+mn-cs"/>
              </a:rPr>
              <a:t> </a:t>
            </a:r>
            <a:r>
              <a:rPr lang="it-IT" sz="1200" kern="1200" dirty="0" err="1" smtClean="0">
                <a:solidFill>
                  <a:schemeClr val="tx1"/>
                </a:solidFill>
                <a:latin typeface="+mn-lt"/>
                <a:ea typeface="+mn-ea"/>
                <a:cs typeface="+mn-cs"/>
              </a:rPr>
              <a:t>two</a:t>
            </a:r>
            <a:r>
              <a:rPr lang="it-IT" sz="1200" kern="1200" dirty="0" smtClean="0">
                <a:solidFill>
                  <a:schemeClr val="tx1"/>
                </a:solidFill>
                <a:latin typeface="+mn-lt"/>
                <a:ea typeface="+mn-ea"/>
                <a:cs typeface="+mn-cs"/>
              </a:rPr>
              <a:t> </a:t>
            </a:r>
            <a:r>
              <a:rPr lang="it-IT" sz="1200" kern="1200" dirty="0" err="1" smtClean="0">
                <a:solidFill>
                  <a:schemeClr val="tx1"/>
                </a:solidFill>
                <a:latin typeface="+mn-lt"/>
                <a:ea typeface="+mn-ea"/>
                <a:cs typeface="+mn-cs"/>
              </a:rPr>
              <a:t>incoming</a:t>
            </a:r>
            <a:r>
              <a:rPr lang="it-IT" sz="1200" kern="1200" dirty="0" smtClean="0">
                <a:solidFill>
                  <a:schemeClr val="tx1"/>
                </a:solidFill>
                <a:latin typeface="+mn-lt"/>
                <a:ea typeface="+mn-ea"/>
                <a:cs typeface="+mn-cs"/>
              </a:rPr>
              <a:t> </a:t>
            </a:r>
            <a:r>
              <a:rPr lang="it-IT" sz="1200" kern="1200" dirty="0" err="1" smtClean="0">
                <a:solidFill>
                  <a:schemeClr val="tx1"/>
                </a:solidFill>
                <a:latin typeface="+mn-lt"/>
                <a:ea typeface="+mn-ea"/>
                <a:cs typeface="+mn-cs"/>
              </a:rPr>
              <a:t>transactions</a:t>
            </a:r>
            <a:r>
              <a:rPr lang="it-IT" sz="1200" kern="1200" dirty="0" smtClean="0">
                <a:solidFill>
                  <a:schemeClr val="tx1"/>
                </a:solidFill>
                <a:latin typeface="+mn-lt"/>
                <a:ea typeface="+mn-ea"/>
                <a:cs typeface="+mn-cs"/>
              </a:rPr>
              <a:t> </a:t>
            </a:r>
            <a:r>
              <a:rPr lang="it-IT" sz="1200" kern="1200" dirty="0" err="1" smtClean="0">
                <a:solidFill>
                  <a:schemeClr val="tx1"/>
                </a:solidFill>
                <a:latin typeface="+mn-lt"/>
                <a:ea typeface="+mn-ea"/>
                <a:cs typeface="+mn-cs"/>
              </a:rPr>
              <a:t>tell</a:t>
            </a:r>
            <a:r>
              <a:rPr lang="it-IT" sz="1200" kern="1200" dirty="0" smtClean="0">
                <a:solidFill>
                  <a:schemeClr val="tx1"/>
                </a:solidFill>
                <a:latin typeface="+mn-lt"/>
                <a:ea typeface="+mn-ea"/>
                <a:cs typeface="+mn-cs"/>
              </a:rPr>
              <a:t> the </a:t>
            </a:r>
            <a:r>
              <a:rPr lang="it-IT" sz="1200" kern="1200" dirty="0" err="1" smtClean="0">
                <a:solidFill>
                  <a:schemeClr val="tx1"/>
                </a:solidFill>
                <a:latin typeface="+mn-lt"/>
                <a:ea typeface="+mn-ea"/>
                <a:cs typeface="+mn-cs"/>
              </a:rPr>
              <a:t>calculator</a:t>
            </a:r>
            <a:r>
              <a:rPr lang="it-IT" sz="1200" kern="1200" dirty="0" smtClean="0">
                <a:solidFill>
                  <a:schemeClr val="tx1"/>
                </a:solidFill>
                <a:latin typeface="+mn-lt"/>
                <a:ea typeface="+mn-ea"/>
                <a:cs typeface="+mn-cs"/>
              </a:rPr>
              <a:t> to divide by 10 and </a:t>
            </a:r>
            <a:r>
              <a:rPr lang="it-IT" sz="1200" kern="1200" dirty="0" err="1" smtClean="0">
                <a:solidFill>
                  <a:schemeClr val="tx1"/>
                </a:solidFill>
                <a:latin typeface="+mn-lt"/>
                <a:ea typeface="+mn-ea"/>
                <a:cs typeface="+mn-cs"/>
              </a:rPr>
              <a:t>subtract</a:t>
            </a:r>
            <a:r>
              <a:rPr lang="it-IT" sz="1200" kern="1200" dirty="0" smtClean="0">
                <a:solidFill>
                  <a:schemeClr val="tx1"/>
                </a:solidFill>
                <a:latin typeface="+mn-lt"/>
                <a:ea typeface="+mn-ea"/>
                <a:cs typeface="+mn-cs"/>
              </a:rPr>
              <a:t> 3, the </a:t>
            </a:r>
            <a:r>
              <a:rPr lang="it-IT" sz="1200" kern="1200" dirty="0" err="1" smtClean="0">
                <a:solidFill>
                  <a:schemeClr val="tx1"/>
                </a:solidFill>
                <a:latin typeface="+mn-lt"/>
                <a:ea typeface="+mn-ea"/>
                <a:cs typeface="+mn-cs"/>
              </a:rPr>
              <a:t>result</a:t>
            </a:r>
            <a:r>
              <a:rPr lang="it-IT" sz="1200" kern="1200" dirty="0" smtClean="0">
                <a:solidFill>
                  <a:schemeClr val="tx1"/>
                </a:solidFill>
                <a:latin typeface="+mn-lt"/>
                <a:ea typeface="+mn-ea"/>
                <a:cs typeface="+mn-cs"/>
              </a:rPr>
              <a:t> </a:t>
            </a:r>
            <a:r>
              <a:rPr lang="it-IT" sz="1200" kern="1200" dirty="0" err="1" smtClean="0">
                <a:solidFill>
                  <a:schemeClr val="tx1"/>
                </a:solidFill>
                <a:latin typeface="+mn-lt"/>
                <a:ea typeface="+mn-ea"/>
                <a:cs typeface="+mn-cs"/>
              </a:rPr>
              <a:t>is</a:t>
            </a:r>
            <a:r>
              <a:rPr lang="it-IT" sz="1200" kern="1200" dirty="0" smtClean="0">
                <a:solidFill>
                  <a:schemeClr val="tx1"/>
                </a:solidFill>
                <a:latin typeface="+mn-lt"/>
                <a:ea typeface="+mn-ea"/>
                <a:cs typeface="+mn-cs"/>
              </a:rPr>
              <a:t> 2. </a:t>
            </a:r>
            <a:r>
              <a:rPr lang="it-IT" sz="1200" kern="1200" dirty="0" err="1" smtClean="0">
                <a:solidFill>
                  <a:schemeClr val="tx1"/>
                </a:solidFill>
                <a:latin typeface="+mn-lt"/>
                <a:ea typeface="+mn-ea"/>
                <a:cs typeface="+mn-cs"/>
              </a:rPr>
              <a:t>However</a:t>
            </a:r>
            <a:r>
              <a:rPr lang="it-IT" sz="1200" kern="1200" dirty="0" smtClean="0">
                <a:solidFill>
                  <a:schemeClr val="tx1"/>
                </a:solidFill>
                <a:latin typeface="+mn-lt"/>
                <a:ea typeface="+mn-ea"/>
                <a:cs typeface="+mn-cs"/>
              </a:rPr>
              <a:t>, the </a:t>
            </a:r>
            <a:r>
              <a:rPr lang="it-IT" sz="1200" kern="1200" dirty="0" err="1" smtClean="0">
                <a:solidFill>
                  <a:schemeClr val="tx1"/>
                </a:solidFill>
                <a:latin typeface="+mn-lt"/>
                <a:ea typeface="+mn-ea"/>
                <a:cs typeface="+mn-cs"/>
              </a:rPr>
              <a:t>order</a:t>
            </a:r>
            <a:r>
              <a:rPr lang="it-IT" sz="1200" kern="1200" dirty="0" smtClean="0">
                <a:solidFill>
                  <a:schemeClr val="tx1"/>
                </a:solidFill>
                <a:latin typeface="+mn-lt"/>
                <a:ea typeface="+mn-ea"/>
                <a:cs typeface="+mn-cs"/>
              </a:rPr>
              <a:t> must be </a:t>
            </a:r>
            <a:r>
              <a:rPr lang="it-IT" sz="1200" kern="1200" dirty="0" err="1" smtClean="0">
                <a:solidFill>
                  <a:schemeClr val="tx1"/>
                </a:solidFill>
                <a:latin typeface="+mn-lt"/>
                <a:ea typeface="+mn-ea"/>
                <a:cs typeface="+mn-cs"/>
              </a:rPr>
              <a:t>guaranteed</a:t>
            </a:r>
            <a:r>
              <a:rPr lang="it-IT" sz="1200" kern="1200" dirty="0" smtClean="0">
                <a:solidFill>
                  <a:schemeClr val="tx1"/>
                </a:solidFill>
                <a:latin typeface="+mn-lt"/>
                <a:ea typeface="+mn-ea"/>
                <a:cs typeface="+mn-cs"/>
              </a:rPr>
              <a:t> for </a:t>
            </a:r>
            <a:r>
              <a:rPr lang="it-IT" sz="1200" kern="1200" dirty="0" err="1" smtClean="0">
                <a:solidFill>
                  <a:schemeClr val="tx1"/>
                </a:solidFill>
                <a:latin typeface="+mn-lt"/>
                <a:ea typeface="+mn-ea"/>
                <a:cs typeface="+mn-cs"/>
              </a:rPr>
              <a:t>obtaining</a:t>
            </a:r>
            <a:r>
              <a:rPr lang="it-IT" sz="1200" kern="1200" baseline="0" dirty="0" smtClean="0">
                <a:solidFill>
                  <a:schemeClr val="tx1"/>
                </a:solidFill>
                <a:latin typeface="+mn-lt"/>
                <a:ea typeface="+mn-ea"/>
                <a:cs typeface="+mn-cs"/>
              </a:rPr>
              <a:t> a </a:t>
            </a:r>
            <a:r>
              <a:rPr lang="it-IT" sz="1200" kern="1200" dirty="0" err="1" smtClean="0">
                <a:solidFill>
                  <a:schemeClr val="tx1"/>
                </a:solidFill>
                <a:latin typeface="+mn-lt"/>
                <a:ea typeface="+mn-ea"/>
                <a:cs typeface="+mn-cs"/>
              </a:rPr>
              <a:t>correct</a:t>
            </a:r>
            <a:r>
              <a:rPr lang="it-IT" sz="1200" kern="1200" dirty="0" smtClean="0">
                <a:solidFill>
                  <a:schemeClr val="tx1"/>
                </a:solidFill>
                <a:latin typeface="+mn-lt"/>
                <a:ea typeface="+mn-ea"/>
                <a:cs typeface="+mn-cs"/>
              </a:rPr>
              <a:t> </a:t>
            </a:r>
            <a:r>
              <a:rPr lang="it-IT" sz="1200" kern="1200" dirty="0" err="1" smtClean="0">
                <a:solidFill>
                  <a:schemeClr val="tx1"/>
                </a:solidFill>
                <a:latin typeface="+mn-lt"/>
                <a:ea typeface="+mn-ea"/>
                <a:cs typeface="+mn-cs"/>
              </a:rPr>
              <a:t>result</a:t>
            </a:r>
            <a:r>
              <a:rPr lang="it-IT" sz="1200" kern="1200" dirty="0" smtClean="0">
                <a:solidFill>
                  <a:schemeClr val="tx1"/>
                </a:solidFill>
                <a:latin typeface="+mn-lt"/>
                <a:ea typeface="+mn-ea"/>
                <a:cs typeface="+mn-cs"/>
              </a:rPr>
              <a:t>. </a:t>
            </a:r>
            <a:r>
              <a:rPr lang="it-IT" sz="1200" kern="1200" dirty="0" err="1" smtClean="0">
                <a:solidFill>
                  <a:schemeClr val="tx1"/>
                </a:solidFill>
                <a:latin typeface="+mn-lt"/>
                <a:ea typeface="+mn-ea"/>
                <a:cs typeface="+mn-cs"/>
              </a:rPr>
              <a:t>As</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you</a:t>
            </a:r>
            <a:r>
              <a:rPr lang="it-IT" sz="1200" kern="1200" baseline="0" dirty="0" smtClean="0">
                <a:solidFill>
                  <a:schemeClr val="tx1"/>
                </a:solidFill>
                <a:latin typeface="+mn-lt"/>
                <a:ea typeface="+mn-ea"/>
                <a:cs typeface="+mn-cs"/>
              </a:rPr>
              <a:t> can </a:t>
            </a:r>
            <a:r>
              <a:rPr lang="it-IT" sz="1200" kern="1200" baseline="0" dirty="0" err="1" smtClean="0">
                <a:solidFill>
                  <a:schemeClr val="tx1"/>
                </a:solidFill>
                <a:latin typeface="+mn-lt"/>
                <a:ea typeface="+mn-ea"/>
                <a:cs typeface="+mn-cs"/>
              </a:rPr>
              <a:t>imagine</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contracts</a:t>
            </a:r>
            <a:r>
              <a:rPr lang="it-IT" sz="1200" kern="1200" baseline="0" dirty="0" smtClean="0">
                <a:solidFill>
                  <a:schemeClr val="tx1"/>
                </a:solidFill>
                <a:latin typeface="+mn-lt"/>
                <a:ea typeface="+mn-ea"/>
                <a:cs typeface="+mn-cs"/>
              </a:rPr>
              <a:t> can </a:t>
            </a:r>
            <a:r>
              <a:rPr lang="it-IT" sz="1200" kern="1200" baseline="0" dirty="0" err="1" smtClean="0">
                <a:solidFill>
                  <a:schemeClr val="tx1"/>
                </a:solidFill>
                <a:latin typeface="+mn-lt"/>
                <a:ea typeface="+mn-ea"/>
                <a:cs typeface="+mn-cs"/>
              </a:rPr>
              <a:t>only</a:t>
            </a:r>
            <a:r>
              <a:rPr lang="it-IT" sz="1200" kern="1200" baseline="0" dirty="0" smtClean="0">
                <a:solidFill>
                  <a:schemeClr val="tx1"/>
                </a:solidFill>
                <a:latin typeface="+mn-lt"/>
                <a:ea typeface="+mn-ea"/>
                <a:cs typeface="+mn-cs"/>
              </a:rPr>
              <a:t> be </a:t>
            </a:r>
            <a:r>
              <a:rPr lang="it-IT" sz="1200" kern="1200" baseline="0" dirty="0" err="1" smtClean="0">
                <a:solidFill>
                  <a:schemeClr val="tx1"/>
                </a:solidFill>
                <a:latin typeface="+mn-lt"/>
                <a:ea typeface="+mn-ea"/>
                <a:cs typeface="+mn-cs"/>
              </a:rPr>
              <a:t>executed</a:t>
            </a:r>
            <a:r>
              <a:rPr lang="it-IT" sz="1200" kern="1200" baseline="0" dirty="0" smtClean="0">
                <a:solidFill>
                  <a:schemeClr val="tx1"/>
                </a:solidFill>
                <a:latin typeface="+mn-lt"/>
                <a:ea typeface="+mn-ea"/>
                <a:cs typeface="+mn-cs"/>
              </a:rPr>
              <a:t> in </a:t>
            </a:r>
            <a:r>
              <a:rPr lang="it-IT" sz="1200" kern="1200" baseline="0" dirty="0" err="1" smtClean="0">
                <a:solidFill>
                  <a:schemeClr val="tx1"/>
                </a:solidFill>
                <a:latin typeface="+mn-lt"/>
                <a:ea typeface="+mn-ea"/>
                <a:cs typeface="+mn-cs"/>
              </a:rPr>
              <a:t>sequential</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order</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If</a:t>
            </a:r>
            <a:r>
              <a:rPr lang="it-IT" sz="1200" kern="1200" baseline="0" dirty="0" smtClean="0">
                <a:solidFill>
                  <a:schemeClr val="tx1"/>
                </a:solidFill>
                <a:latin typeface="+mn-lt"/>
                <a:ea typeface="+mn-ea"/>
                <a:cs typeface="+mn-cs"/>
              </a:rPr>
              <a:t> a </a:t>
            </a:r>
            <a:r>
              <a:rPr lang="it-IT" sz="1200" kern="1200" baseline="0" dirty="0" err="1" smtClean="0">
                <a:solidFill>
                  <a:schemeClr val="tx1"/>
                </a:solidFill>
                <a:latin typeface="+mn-lt"/>
                <a:ea typeface="+mn-ea"/>
                <a:cs typeface="+mn-cs"/>
              </a:rPr>
              <a:t>node</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is</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unable</a:t>
            </a:r>
            <a:r>
              <a:rPr lang="it-IT" sz="1200" kern="1200" baseline="0" dirty="0" smtClean="0">
                <a:solidFill>
                  <a:schemeClr val="tx1"/>
                </a:solidFill>
                <a:latin typeface="+mn-lt"/>
                <a:ea typeface="+mn-ea"/>
                <a:cs typeface="+mn-cs"/>
              </a:rPr>
              <a:t> to complete </a:t>
            </a:r>
            <a:r>
              <a:rPr lang="it-IT" sz="1200" kern="1200" baseline="0" dirty="0" err="1" smtClean="0">
                <a:solidFill>
                  <a:schemeClr val="tx1"/>
                </a:solidFill>
                <a:latin typeface="+mn-lt"/>
                <a:ea typeface="+mn-ea"/>
                <a:cs typeface="+mn-cs"/>
              </a:rPr>
              <a:t>its</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transactions</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before</a:t>
            </a:r>
            <a:r>
              <a:rPr lang="it-IT" sz="1200" kern="1200" baseline="0" dirty="0" smtClean="0">
                <a:solidFill>
                  <a:schemeClr val="tx1"/>
                </a:solidFill>
                <a:latin typeface="+mn-lt"/>
                <a:ea typeface="+mn-ea"/>
                <a:cs typeface="+mn-cs"/>
              </a:rPr>
              <a:t> the </a:t>
            </a:r>
            <a:r>
              <a:rPr lang="it-IT" sz="1200" kern="1200" baseline="0" dirty="0" err="1" smtClean="0">
                <a:solidFill>
                  <a:schemeClr val="tx1"/>
                </a:solidFill>
                <a:latin typeface="+mn-lt"/>
                <a:ea typeface="+mn-ea"/>
                <a:cs typeface="+mn-cs"/>
              </a:rPr>
              <a:t>next</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block</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arrives</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it</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fails</a:t>
            </a:r>
            <a:r>
              <a:rPr lang="it-IT" sz="1200" kern="1200" baseline="0" dirty="0" smtClean="0">
                <a:solidFill>
                  <a:schemeClr val="tx1"/>
                </a:solidFill>
                <a:latin typeface="+mn-lt"/>
                <a:ea typeface="+mn-ea"/>
                <a:cs typeface="+mn-cs"/>
              </a:rPr>
              <a:t>. </a:t>
            </a:r>
          </a:p>
          <a:p>
            <a:pPr marL="0" indent="0">
              <a:buNone/>
            </a:pP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There</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is</a:t>
            </a:r>
            <a:r>
              <a:rPr lang="it-IT" sz="1200" kern="1200" baseline="0" dirty="0" smtClean="0">
                <a:solidFill>
                  <a:schemeClr val="tx1"/>
                </a:solidFill>
                <a:latin typeface="+mn-lt"/>
                <a:ea typeface="+mn-ea"/>
                <a:cs typeface="+mn-cs"/>
              </a:rPr>
              <a:t> a </a:t>
            </a:r>
            <a:r>
              <a:rPr lang="it-IT" sz="1200" kern="1200" baseline="0" dirty="0" err="1" smtClean="0">
                <a:solidFill>
                  <a:schemeClr val="tx1"/>
                </a:solidFill>
                <a:latin typeface="+mn-lt"/>
                <a:ea typeface="+mn-ea"/>
                <a:cs typeface="+mn-cs"/>
              </a:rPr>
              <a:t>Trade</a:t>
            </a:r>
            <a:r>
              <a:rPr lang="it-IT" sz="1200" kern="1200" baseline="0" dirty="0" smtClean="0">
                <a:solidFill>
                  <a:schemeClr val="tx1"/>
                </a:solidFill>
                <a:latin typeface="+mn-lt"/>
                <a:ea typeface="+mn-ea"/>
                <a:cs typeface="+mn-cs"/>
              </a:rPr>
              <a:t>-Off: </a:t>
            </a:r>
            <a:r>
              <a:rPr lang="it-IT" sz="1200" kern="1200" baseline="0" dirty="0" err="1" smtClean="0">
                <a:solidFill>
                  <a:schemeClr val="tx1"/>
                </a:solidFill>
                <a:latin typeface="+mn-lt"/>
                <a:ea typeface="+mn-ea"/>
                <a:cs typeface="+mn-cs"/>
              </a:rPr>
              <a:t>smart</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contracts</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makes</a:t>
            </a:r>
            <a:r>
              <a:rPr lang="it-IT" sz="1200" kern="1200" baseline="0" dirty="0" smtClean="0">
                <a:solidFill>
                  <a:schemeClr val="tx1"/>
                </a:solidFill>
                <a:latin typeface="+mn-lt"/>
                <a:ea typeface="+mn-ea"/>
                <a:cs typeface="+mn-cs"/>
              </a:rPr>
              <a:t> slow </a:t>
            </a:r>
            <a:r>
              <a:rPr lang="it-IT" sz="1200" kern="1200" baseline="0" dirty="0" err="1" smtClean="0">
                <a:solidFill>
                  <a:schemeClr val="tx1"/>
                </a:solidFill>
                <a:latin typeface="+mn-lt"/>
                <a:ea typeface="+mn-ea"/>
                <a:cs typeface="+mn-cs"/>
              </a:rPr>
              <a:t>blockchains</a:t>
            </a:r>
            <a:r>
              <a:rPr lang="it-IT" sz="1200" kern="1200" baseline="0" dirty="0" smtClean="0">
                <a:solidFill>
                  <a:schemeClr val="tx1"/>
                </a:solidFill>
                <a:latin typeface="+mn-lt"/>
                <a:ea typeface="+mn-ea"/>
                <a:cs typeface="+mn-cs"/>
              </a:rPr>
              <a:t>.</a:t>
            </a:r>
          </a:p>
          <a:p>
            <a:pPr marL="0" indent="0">
              <a:buNone/>
            </a:pPr>
            <a:r>
              <a:rPr lang="it-IT" sz="1200" kern="1200" baseline="0" dirty="0" smtClean="0">
                <a:solidFill>
                  <a:schemeClr val="tx1"/>
                </a:solidFill>
                <a:latin typeface="+mn-lt"/>
                <a:ea typeface="+mn-ea"/>
                <a:cs typeface="+mn-cs"/>
              </a:rPr>
              <a:t> The more </a:t>
            </a:r>
            <a:r>
              <a:rPr lang="it-IT" sz="1200" kern="1200" baseline="0" dirty="0" err="1" smtClean="0">
                <a:solidFill>
                  <a:schemeClr val="tx1"/>
                </a:solidFill>
                <a:latin typeface="+mn-lt"/>
                <a:ea typeface="+mn-ea"/>
                <a:cs typeface="+mn-cs"/>
              </a:rPr>
              <a:t>computations</a:t>
            </a:r>
            <a:r>
              <a:rPr lang="it-IT" sz="1200" kern="1200" baseline="0" dirty="0" smtClean="0">
                <a:solidFill>
                  <a:schemeClr val="tx1"/>
                </a:solidFill>
                <a:latin typeface="+mn-lt"/>
                <a:ea typeface="+mn-ea"/>
                <a:cs typeface="+mn-cs"/>
              </a:rPr>
              <a:t> a Smart </a:t>
            </a:r>
            <a:r>
              <a:rPr lang="it-IT" sz="1200" kern="1200" baseline="0" dirty="0" err="1" smtClean="0">
                <a:solidFill>
                  <a:schemeClr val="tx1"/>
                </a:solidFill>
                <a:latin typeface="+mn-lt"/>
                <a:ea typeface="+mn-ea"/>
                <a:cs typeface="+mn-cs"/>
              </a:rPr>
              <a:t>Contract</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needs</a:t>
            </a:r>
            <a:r>
              <a:rPr lang="it-IT" sz="1200" kern="1200" baseline="0" dirty="0" smtClean="0">
                <a:solidFill>
                  <a:schemeClr val="tx1"/>
                </a:solidFill>
                <a:latin typeface="+mn-lt"/>
                <a:ea typeface="+mn-ea"/>
                <a:cs typeface="+mn-cs"/>
              </a:rPr>
              <a:t>, the more the </a:t>
            </a:r>
            <a:r>
              <a:rPr lang="it-IT" sz="1200" kern="1200" baseline="0" dirty="0" err="1" smtClean="0">
                <a:solidFill>
                  <a:schemeClr val="tx1"/>
                </a:solidFill>
                <a:latin typeface="+mn-lt"/>
                <a:ea typeface="+mn-ea"/>
                <a:cs typeface="+mn-cs"/>
              </a:rPr>
              <a:t>blockchain</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will</a:t>
            </a:r>
            <a:r>
              <a:rPr lang="it-IT" sz="1200" kern="1200" baseline="0" dirty="0" smtClean="0">
                <a:solidFill>
                  <a:schemeClr val="tx1"/>
                </a:solidFill>
                <a:latin typeface="+mn-lt"/>
                <a:ea typeface="+mn-ea"/>
                <a:cs typeface="+mn-cs"/>
              </a:rPr>
              <a:t> be </a:t>
            </a:r>
            <a:r>
              <a:rPr lang="it-IT" sz="1200" kern="1200" baseline="0" dirty="0" err="1" smtClean="0">
                <a:solidFill>
                  <a:schemeClr val="tx1"/>
                </a:solidFill>
                <a:latin typeface="+mn-lt"/>
                <a:ea typeface="+mn-ea"/>
                <a:cs typeface="+mn-cs"/>
              </a:rPr>
              <a:t>delayed</a:t>
            </a:r>
            <a:r>
              <a:rPr lang="it-IT" sz="1200" kern="1200" baseline="0" dirty="0" smtClean="0">
                <a:solidFill>
                  <a:schemeClr val="tx1"/>
                </a:solidFill>
                <a:latin typeface="+mn-lt"/>
                <a:ea typeface="+mn-ea"/>
                <a:cs typeface="+mn-cs"/>
              </a:rPr>
              <a:t> </a:t>
            </a:r>
          </a:p>
          <a:p>
            <a:pPr marL="0" indent="0">
              <a:buNone/>
            </a:pPr>
            <a:endParaRPr lang="it-IT" sz="1200" kern="1200" baseline="0" dirty="0" smtClean="0">
              <a:solidFill>
                <a:schemeClr val="tx1"/>
              </a:solidFill>
              <a:latin typeface="+mn-lt"/>
              <a:ea typeface="+mn-ea"/>
              <a:cs typeface="+mn-cs"/>
            </a:endParaRPr>
          </a:p>
          <a:p>
            <a:pPr marL="0" indent="0">
              <a:buNone/>
            </a:pPr>
            <a:r>
              <a:rPr lang="it-IT" sz="1200" kern="1200" baseline="0" dirty="0" smtClean="0">
                <a:solidFill>
                  <a:schemeClr val="tx1"/>
                </a:solidFill>
                <a:latin typeface="+mn-lt"/>
                <a:ea typeface="+mn-ea"/>
                <a:cs typeface="+mn-cs"/>
              </a:rPr>
              <a:t>3. The </a:t>
            </a:r>
            <a:r>
              <a:rPr lang="it-IT" sz="1200" kern="1200" baseline="0" dirty="0" err="1" smtClean="0">
                <a:solidFill>
                  <a:schemeClr val="tx1"/>
                </a:solidFill>
                <a:latin typeface="+mn-lt"/>
                <a:ea typeface="+mn-ea"/>
                <a:cs typeface="+mn-cs"/>
              </a:rPr>
              <a:t>entities</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which</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provide</a:t>
            </a:r>
            <a:r>
              <a:rPr lang="it-IT" sz="1200" kern="1200" baseline="0" dirty="0" smtClean="0">
                <a:solidFill>
                  <a:schemeClr val="tx1"/>
                </a:solidFill>
                <a:latin typeface="+mn-lt"/>
                <a:ea typeface="+mn-ea"/>
                <a:cs typeface="+mn-cs"/>
              </a:rPr>
              <a:t> the data for the </a:t>
            </a:r>
            <a:r>
              <a:rPr lang="it-IT" sz="1200" kern="1200" baseline="0" dirty="0" err="1" smtClean="0">
                <a:solidFill>
                  <a:schemeClr val="tx1"/>
                </a:solidFill>
                <a:latin typeface="+mn-lt"/>
                <a:ea typeface="+mn-ea"/>
                <a:cs typeface="+mn-cs"/>
              </a:rPr>
              <a:t>smart</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contracts</a:t>
            </a:r>
            <a:r>
              <a:rPr lang="it-IT" sz="1200" kern="1200" baseline="0" dirty="0" smtClean="0">
                <a:solidFill>
                  <a:schemeClr val="tx1"/>
                </a:solidFill>
                <a:latin typeface="+mn-lt"/>
                <a:ea typeface="+mn-ea"/>
                <a:cs typeface="+mn-cs"/>
              </a:rPr>
              <a:t> are so </a:t>
            </a:r>
            <a:r>
              <a:rPr lang="it-IT" sz="1200" kern="1200" baseline="0" dirty="0" err="1" smtClean="0">
                <a:solidFill>
                  <a:schemeClr val="tx1"/>
                </a:solidFill>
                <a:latin typeface="+mn-lt"/>
                <a:ea typeface="+mn-ea"/>
                <a:cs typeface="+mn-cs"/>
              </a:rPr>
              <a:t>called</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oracles</a:t>
            </a:r>
            <a:r>
              <a:rPr lang="it-IT" sz="1200" kern="1200" baseline="0" dirty="0" smtClean="0">
                <a:solidFill>
                  <a:schemeClr val="tx1"/>
                </a:solidFill>
                <a:latin typeface="+mn-lt"/>
                <a:ea typeface="+mn-ea"/>
                <a:cs typeface="+mn-cs"/>
              </a:rPr>
              <a:t> (for </a:t>
            </a:r>
            <a:r>
              <a:rPr lang="it-IT" sz="1200" kern="1200" baseline="0" dirty="0" err="1" smtClean="0">
                <a:solidFill>
                  <a:schemeClr val="tx1"/>
                </a:solidFill>
                <a:latin typeface="+mn-lt"/>
                <a:ea typeface="+mn-ea"/>
                <a:cs typeface="+mn-cs"/>
              </a:rPr>
              <a:t>example</a:t>
            </a:r>
            <a:r>
              <a:rPr lang="it-IT" sz="1200" kern="1200" baseline="0" dirty="0" smtClean="0">
                <a:solidFill>
                  <a:schemeClr val="tx1"/>
                </a:solidFill>
                <a:latin typeface="+mn-lt"/>
                <a:ea typeface="+mn-ea"/>
                <a:cs typeface="+mn-cs"/>
              </a:rPr>
              <a:t> data for an </a:t>
            </a:r>
            <a:r>
              <a:rPr lang="it-IT" sz="1200" kern="1200" baseline="0" dirty="0" err="1" smtClean="0">
                <a:solidFill>
                  <a:schemeClr val="tx1"/>
                </a:solidFill>
                <a:latin typeface="+mn-lt"/>
                <a:ea typeface="+mn-ea"/>
                <a:cs typeface="+mn-cs"/>
              </a:rPr>
              <a:t>election</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result</a:t>
            </a:r>
            <a:r>
              <a:rPr lang="it-IT" sz="1200" kern="1200" baseline="0" dirty="0" smtClean="0">
                <a:solidFill>
                  <a:schemeClr val="tx1"/>
                </a:solidFill>
                <a:latin typeface="+mn-lt"/>
                <a:ea typeface="+mn-ea"/>
                <a:cs typeface="+mn-cs"/>
              </a:rPr>
              <a:t>). BUT How far can </a:t>
            </a:r>
            <a:r>
              <a:rPr lang="it-IT" sz="1200" kern="1200" baseline="0" dirty="0" err="1" smtClean="0">
                <a:solidFill>
                  <a:schemeClr val="tx1"/>
                </a:solidFill>
                <a:latin typeface="+mn-lt"/>
                <a:ea typeface="+mn-ea"/>
                <a:cs typeface="+mn-cs"/>
              </a:rPr>
              <a:t>we</a:t>
            </a:r>
            <a:r>
              <a:rPr lang="it-IT" sz="1200" kern="1200" baseline="0" dirty="0" smtClean="0">
                <a:solidFill>
                  <a:schemeClr val="tx1"/>
                </a:solidFill>
                <a:latin typeface="+mn-lt"/>
                <a:ea typeface="+mn-ea"/>
                <a:cs typeface="+mn-cs"/>
              </a:rPr>
              <a:t> trust </a:t>
            </a:r>
            <a:r>
              <a:rPr lang="it-IT" sz="1200" kern="1200" baseline="0" dirty="0" err="1" smtClean="0">
                <a:solidFill>
                  <a:schemeClr val="tx1"/>
                </a:solidFill>
                <a:latin typeface="+mn-lt"/>
                <a:ea typeface="+mn-ea"/>
                <a:cs typeface="+mn-cs"/>
              </a:rPr>
              <a:t>this</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oracle</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Event</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though</a:t>
            </a:r>
            <a:r>
              <a:rPr lang="it-IT" sz="1200" kern="1200" baseline="0" dirty="0" smtClean="0">
                <a:solidFill>
                  <a:schemeClr val="tx1"/>
                </a:solidFill>
                <a:latin typeface="+mn-lt"/>
                <a:ea typeface="+mn-ea"/>
                <a:cs typeface="+mn-cs"/>
              </a:rPr>
              <a:t> the </a:t>
            </a:r>
            <a:r>
              <a:rPr lang="it-IT" sz="1200" kern="1200" baseline="0" dirty="0" err="1" smtClean="0">
                <a:solidFill>
                  <a:schemeClr val="tx1"/>
                </a:solidFill>
                <a:latin typeface="+mn-lt"/>
                <a:ea typeface="+mn-ea"/>
                <a:cs typeface="+mn-cs"/>
              </a:rPr>
              <a:t>miners</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who</a:t>
            </a:r>
            <a:r>
              <a:rPr lang="it-IT" sz="1200" kern="1200" baseline="0" dirty="0" smtClean="0">
                <a:solidFill>
                  <a:schemeClr val="tx1"/>
                </a:solidFill>
                <a:latin typeface="+mn-lt"/>
                <a:ea typeface="+mn-ea"/>
                <a:cs typeface="+mn-cs"/>
              </a:rPr>
              <a:t> convalidate the </a:t>
            </a:r>
            <a:r>
              <a:rPr lang="it-IT" sz="1200" kern="1200" baseline="0" dirty="0" err="1" smtClean="0">
                <a:solidFill>
                  <a:schemeClr val="tx1"/>
                </a:solidFill>
                <a:latin typeface="+mn-lt"/>
                <a:ea typeface="+mn-ea"/>
                <a:cs typeface="+mn-cs"/>
              </a:rPr>
              <a:t>transactions</a:t>
            </a:r>
            <a:r>
              <a:rPr lang="it-IT" sz="1200" kern="1200" baseline="0" dirty="0" smtClean="0">
                <a:solidFill>
                  <a:schemeClr val="tx1"/>
                </a:solidFill>
                <a:latin typeface="+mn-lt"/>
                <a:ea typeface="+mn-ea"/>
                <a:cs typeface="+mn-cs"/>
              </a:rPr>
              <a:t> can be </a:t>
            </a:r>
            <a:r>
              <a:rPr lang="it-IT" sz="1200" kern="1200" baseline="0" dirty="0" err="1" smtClean="0">
                <a:solidFill>
                  <a:schemeClr val="tx1"/>
                </a:solidFill>
                <a:latin typeface="+mn-lt"/>
                <a:ea typeface="+mn-ea"/>
                <a:cs typeface="+mn-cs"/>
              </a:rPr>
              <a:t>trusted</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who</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says</a:t>
            </a:r>
            <a:r>
              <a:rPr lang="it-IT" sz="1200" kern="1200" baseline="0" dirty="0" smtClean="0">
                <a:solidFill>
                  <a:schemeClr val="tx1"/>
                </a:solidFill>
                <a:latin typeface="+mn-lt"/>
                <a:ea typeface="+mn-ea"/>
                <a:cs typeface="+mn-cs"/>
              </a:rPr>
              <a:t> me </a:t>
            </a:r>
            <a:r>
              <a:rPr lang="it-IT" sz="1200" kern="1200" baseline="0" dirty="0" err="1" smtClean="0">
                <a:solidFill>
                  <a:schemeClr val="tx1"/>
                </a:solidFill>
                <a:latin typeface="+mn-lt"/>
                <a:ea typeface="+mn-ea"/>
                <a:cs typeface="+mn-cs"/>
              </a:rPr>
              <a:t>that</a:t>
            </a:r>
            <a:r>
              <a:rPr lang="it-IT" sz="1200" kern="1200" baseline="0" dirty="0" smtClean="0">
                <a:solidFill>
                  <a:schemeClr val="tx1"/>
                </a:solidFill>
                <a:latin typeface="+mn-lt"/>
                <a:ea typeface="+mn-ea"/>
                <a:cs typeface="+mn-cs"/>
              </a:rPr>
              <a:t> the </a:t>
            </a:r>
            <a:r>
              <a:rPr lang="it-IT" sz="1200" kern="1200" baseline="0" dirty="0" err="1" smtClean="0">
                <a:solidFill>
                  <a:schemeClr val="tx1"/>
                </a:solidFill>
                <a:latin typeface="+mn-lt"/>
                <a:ea typeface="+mn-ea"/>
                <a:cs typeface="+mn-cs"/>
              </a:rPr>
              <a:t>oracle</a:t>
            </a:r>
            <a:r>
              <a:rPr lang="it-IT" sz="1200" kern="1200" baseline="0" dirty="0" smtClean="0">
                <a:solidFill>
                  <a:schemeClr val="tx1"/>
                </a:solidFill>
                <a:latin typeface="+mn-lt"/>
                <a:ea typeface="+mn-ea"/>
                <a:cs typeface="+mn-cs"/>
              </a:rPr>
              <a:t> can be </a:t>
            </a:r>
            <a:r>
              <a:rPr lang="it-IT" sz="1200" kern="1200" baseline="0" dirty="0" err="1" smtClean="0">
                <a:solidFill>
                  <a:schemeClr val="tx1"/>
                </a:solidFill>
                <a:latin typeface="+mn-lt"/>
                <a:ea typeface="+mn-ea"/>
                <a:cs typeface="+mn-cs"/>
              </a:rPr>
              <a:t>also</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trusted</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If</a:t>
            </a:r>
            <a:r>
              <a:rPr lang="it-IT" sz="1200" kern="1200" baseline="0" dirty="0" smtClean="0">
                <a:solidFill>
                  <a:schemeClr val="tx1"/>
                </a:solidFill>
                <a:latin typeface="+mn-lt"/>
                <a:ea typeface="+mn-ea"/>
                <a:cs typeface="+mn-cs"/>
              </a:rPr>
              <a:t> the </a:t>
            </a:r>
            <a:r>
              <a:rPr lang="it-IT" sz="1200" kern="1200" baseline="0" dirty="0" err="1" smtClean="0">
                <a:solidFill>
                  <a:schemeClr val="tx1"/>
                </a:solidFill>
                <a:latin typeface="+mn-lt"/>
                <a:ea typeface="+mn-ea"/>
                <a:cs typeface="+mn-cs"/>
              </a:rPr>
              <a:t>oracle</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has</a:t>
            </a:r>
            <a:r>
              <a:rPr lang="it-IT" sz="1200" kern="1200" baseline="0" dirty="0" smtClean="0">
                <a:solidFill>
                  <a:schemeClr val="tx1"/>
                </a:solidFill>
                <a:latin typeface="+mn-lt"/>
                <a:ea typeface="+mn-ea"/>
                <a:cs typeface="+mn-cs"/>
              </a:rPr>
              <a:t> bed </a:t>
            </a:r>
            <a:r>
              <a:rPr lang="it-IT" sz="1200" kern="1200" baseline="0" dirty="0" err="1" smtClean="0">
                <a:solidFill>
                  <a:schemeClr val="tx1"/>
                </a:solidFill>
                <a:latin typeface="+mn-lt"/>
                <a:ea typeface="+mn-ea"/>
                <a:cs typeface="+mn-cs"/>
              </a:rPr>
              <a:t>intentions</a:t>
            </a:r>
            <a:r>
              <a:rPr lang="it-IT" sz="1200" kern="1200" baseline="0" dirty="0" smtClean="0">
                <a:solidFill>
                  <a:schemeClr val="tx1"/>
                </a:solidFill>
                <a:latin typeface="+mn-lt"/>
                <a:ea typeface="+mn-ea"/>
                <a:cs typeface="+mn-cs"/>
              </a:rPr>
              <a:t>, the </a:t>
            </a:r>
            <a:r>
              <a:rPr lang="it-IT" sz="1200" kern="1200" baseline="0" dirty="0" err="1" smtClean="0">
                <a:solidFill>
                  <a:schemeClr val="tx1"/>
                </a:solidFill>
                <a:latin typeface="+mn-lt"/>
                <a:ea typeface="+mn-ea"/>
                <a:cs typeface="+mn-cs"/>
              </a:rPr>
              <a:t>whole</a:t>
            </a:r>
            <a:r>
              <a:rPr lang="it-IT" sz="1200" kern="1200" baseline="0" dirty="0" smtClean="0">
                <a:solidFill>
                  <a:schemeClr val="tx1"/>
                </a:solidFill>
                <a:latin typeface="+mn-lt"/>
                <a:ea typeface="+mn-ea"/>
                <a:cs typeface="+mn-cs"/>
              </a:rPr>
              <a:t> model breaks down !</a:t>
            </a:r>
          </a:p>
          <a:p>
            <a:pPr marL="0" indent="0">
              <a:buNone/>
            </a:pPr>
            <a:endParaRPr lang="it-IT" sz="1200" kern="1200" baseline="0" dirty="0" smtClean="0">
              <a:solidFill>
                <a:schemeClr val="tx1"/>
              </a:solidFill>
              <a:latin typeface="+mn-lt"/>
              <a:ea typeface="+mn-ea"/>
              <a:cs typeface="+mn-cs"/>
            </a:endParaRPr>
          </a:p>
          <a:p>
            <a:pPr marL="0" indent="0">
              <a:buNone/>
            </a:pPr>
            <a:r>
              <a:rPr lang="it-IT" sz="1200" kern="1200" baseline="0" dirty="0" smtClean="0">
                <a:solidFill>
                  <a:schemeClr val="tx1"/>
                </a:solidFill>
                <a:latin typeface="+mn-lt"/>
                <a:ea typeface="+mn-ea"/>
                <a:cs typeface="+mn-cs"/>
              </a:rPr>
              <a:t>4. </a:t>
            </a:r>
            <a:r>
              <a:rPr lang="it-IT" sz="1200" kern="1200" baseline="0" dirty="0" err="1" smtClean="0">
                <a:solidFill>
                  <a:schemeClr val="tx1"/>
                </a:solidFill>
                <a:latin typeface="+mn-lt"/>
                <a:ea typeface="+mn-ea"/>
                <a:cs typeface="+mn-cs"/>
              </a:rPr>
              <a:t>Even</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though</a:t>
            </a:r>
            <a:r>
              <a:rPr lang="it-IT" sz="1200" kern="1200" baseline="0" dirty="0" smtClean="0">
                <a:solidFill>
                  <a:schemeClr val="tx1"/>
                </a:solidFill>
                <a:latin typeface="+mn-lt"/>
                <a:ea typeface="+mn-ea"/>
                <a:cs typeface="+mn-cs"/>
              </a:rPr>
              <a:t> the </a:t>
            </a:r>
            <a:r>
              <a:rPr lang="it-IT" sz="1200" kern="1200" baseline="0" dirty="0" err="1" smtClean="0">
                <a:solidFill>
                  <a:schemeClr val="tx1"/>
                </a:solidFill>
                <a:latin typeface="+mn-lt"/>
                <a:ea typeface="+mn-ea"/>
                <a:cs typeface="+mn-cs"/>
              </a:rPr>
              <a:t>blockchain</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shuold</a:t>
            </a:r>
            <a:r>
              <a:rPr lang="it-IT" sz="1200" kern="1200" baseline="0" dirty="0" smtClean="0">
                <a:solidFill>
                  <a:schemeClr val="tx1"/>
                </a:solidFill>
                <a:latin typeface="+mn-lt"/>
                <a:ea typeface="+mn-ea"/>
                <a:cs typeface="+mn-cs"/>
              </a:rPr>
              <a:t> work on a </a:t>
            </a:r>
            <a:r>
              <a:rPr lang="it-IT" sz="1200" kern="1200" baseline="0" dirty="0" err="1" smtClean="0">
                <a:solidFill>
                  <a:schemeClr val="tx1"/>
                </a:solidFill>
                <a:latin typeface="+mn-lt"/>
                <a:ea typeface="+mn-ea"/>
                <a:cs typeface="+mn-cs"/>
              </a:rPr>
              <a:t>decentralized</a:t>
            </a:r>
            <a:r>
              <a:rPr lang="it-IT" sz="1200" kern="1200" baseline="0" dirty="0" smtClean="0">
                <a:solidFill>
                  <a:schemeClr val="tx1"/>
                </a:solidFill>
                <a:latin typeface="+mn-lt"/>
                <a:ea typeface="+mn-ea"/>
                <a:cs typeface="+mn-cs"/>
              </a:rPr>
              <a:t> model, </a:t>
            </a:r>
            <a:r>
              <a:rPr lang="it-IT" sz="1200" kern="1200" baseline="0" dirty="0" err="1" smtClean="0">
                <a:solidFill>
                  <a:schemeClr val="tx1"/>
                </a:solidFill>
                <a:latin typeface="+mn-lt"/>
                <a:ea typeface="+mn-ea"/>
                <a:cs typeface="+mn-cs"/>
              </a:rPr>
              <a:t>it</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is</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slowly</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moving</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towards</a:t>
            </a:r>
            <a:r>
              <a:rPr lang="it-IT" sz="1200" kern="1200" baseline="0" dirty="0" smtClean="0">
                <a:solidFill>
                  <a:schemeClr val="tx1"/>
                </a:solidFill>
                <a:latin typeface="+mn-lt"/>
                <a:ea typeface="+mn-ea"/>
                <a:cs typeface="+mn-cs"/>
              </a:rPr>
              <a:t> a </a:t>
            </a:r>
            <a:r>
              <a:rPr lang="it-IT" sz="1200" kern="1200" baseline="0" dirty="0" err="1" smtClean="0">
                <a:solidFill>
                  <a:schemeClr val="tx1"/>
                </a:solidFill>
                <a:latin typeface="+mn-lt"/>
                <a:ea typeface="+mn-ea"/>
                <a:cs typeface="+mn-cs"/>
              </a:rPr>
              <a:t>centralized</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execution</a:t>
            </a:r>
            <a:r>
              <a:rPr lang="it-IT" sz="1200" kern="1200" baseline="0" dirty="0" smtClean="0">
                <a:solidFill>
                  <a:schemeClr val="tx1"/>
                </a:solidFill>
                <a:latin typeface="+mn-lt"/>
                <a:ea typeface="+mn-ea"/>
                <a:cs typeface="+mn-cs"/>
              </a:rPr>
              <a:t>. For </a:t>
            </a:r>
            <a:r>
              <a:rPr lang="it-IT" sz="1200" kern="1200" baseline="0" dirty="0" err="1" smtClean="0">
                <a:solidFill>
                  <a:schemeClr val="tx1"/>
                </a:solidFill>
                <a:latin typeface="+mn-lt"/>
                <a:ea typeface="+mn-ea"/>
                <a:cs typeface="+mn-cs"/>
              </a:rPr>
              <a:t>example</a:t>
            </a:r>
            <a:r>
              <a:rPr lang="it-IT" sz="1200" kern="1200" baseline="0" dirty="0" smtClean="0">
                <a:solidFill>
                  <a:schemeClr val="tx1"/>
                </a:solidFill>
                <a:latin typeface="+mn-lt"/>
                <a:ea typeface="+mn-ea"/>
                <a:cs typeface="+mn-cs"/>
              </a:rPr>
              <a:t>, in China </a:t>
            </a:r>
            <a:r>
              <a:rPr lang="it-IT" sz="1200" kern="1200" baseline="0" dirty="0" err="1" smtClean="0">
                <a:solidFill>
                  <a:schemeClr val="tx1"/>
                </a:solidFill>
                <a:latin typeface="+mn-lt"/>
                <a:ea typeface="+mn-ea"/>
                <a:cs typeface="+mn-cs"/>
              </a:rPr>
              <a:t>were</a:t>
            </a:r>
            <a:r>
              <a:rPr lang="it-IT" sz="1200" kern="1200" baseline="0" dirty="0" smtClean="0">
                <a:solidFill>
                  <a:schemeClr val="tx1"/>
                </a:solidFill>
                <a:latin typeface="+mn-lt"/>
                <a:ea typeface="+mn-ea"/>
                <a:cs typeface="+mn-cs"/>
              </a:rPr>
              <a:t> the the </a:t>
            </a:r>
            <a:r>
              <a:rPr lang="it-IT" sz="1200" kern="1200" baseline="0" dirty="0" err="1" smtClean="0">
                <a:solidFill>
                  <a:schemeClr val="tx1"/>
                </a:solidFill>
                <a:latin typeface="+mn-lt"/>
                <a:ea typeface="+mn-ea"/>
                <a:cs typeface="+mn-cs"/>
              </a:rPr>
              <a:t>electricity</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cost</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is</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low</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there</a:t>
            </a:r>
            <a:r>
              <a:rPr lang="it-IT" sz="1200" kern="1200" baseline="0" dirty="0" smtClean="0">
                <a:solidFill>
                  <a:schemeClr val="tx1"/>
                </a:solidFill>
                <a:latin typeface="+mn-lt"/>
                <a:ea typeface="+mn-ea"/>
                <a:cs typeface="+mn-cs"/>
              </a:rPr>
              <a:t> are more </a:t>
            </a:r>
            <a:r>
              <a:rPr lang="it-IT" sz="1200" kern="1200" baseline="0" dirty="0" err="1" smtClean="0">
                <a:solidFill>
                  <a:schemeClr val="tx1"/>
                </a:solidFill>
                <a:latin typeface="+mn-lt"/>
                <a:ea typeface="+mn-ea"/>
                <a:cs typeface="+mn-cs"/>
              </a:rPr>
              <a:t>miners</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which</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means</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that</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there</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is</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always</a:t>
            </a:r>
            <a:r>
              <a:rPr lang="it-IT" sz="1200" kern="1200" baseline="0" dirty="0" smtClean="0">
                <a:solidFill>
                  <a:schemeClr val="tx1"/>
                </a:solidFill>
                <a:latin typeface="+mn-lt"/>
                <a:ea typeface="+mn-ea"/>
                <a:cs typeface="+mn-cs"/>
              </a:rPr>
              <a:t> more the </a:t>
            </a:r>
            <a:r>
              <a:rPr lang="it-IT" sz="1200" kern="1200" baseline="0" dirty="0" err="1" smtClean="0">
                <a:solidFill>
                  <a:schemeClr val="tx1"/>
                </a:solidFill>
                <a:latin typeface="+mn-lt"/>
                <a:ea typeface="+mn-ea"/>
                <a:cs typeface="+mn-cs"/>
              </a:rPr>
              <a:t>risk</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that</a:t>
            </a:r>
            <a:r>
              <a:rPr lang="it-IT" sz="1200" kern="1200" baseline="0" dirty="0" smtClean="0">
                <a:solidFill>
                  <a:schemeClr val="tx1"/>
                </a:solidFill>
                <a:latin typeface="+mn-lt"/>
                <a:ea typeface="+mn-ea"/>
                <a:cs typeface="+mn-cs"/>
              </a:rPr>
              <a:t> the </a:t>
            </a:r>
            <a:r>
              <a:rPr lang="it-IT" sz="1200" kern="1200" baseline="0" dirty="0" err="1" smtClean="0">
                <a:solidFill>
                  <a:schemeClr val="tx1"/>
                </a:solidFill>
                <a:latin typeface="+mn-lt"/>
                <a:ea typeface="+mn-ea"/>
                <a:cs typeface="+mn-cs"/>
              </a:rPr>
              <a:t>blockchain</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becomes</a:t>
            </a:r>
            <a:r>
              <a:rPr lang="it-IT" sz="1200" kern="1200" baseline="0" dirty="0" smtClean="0">
                <a:solidFill>
                  <a:schemeClr val="tx1"/>
                </a:solidFill>
                <a:latin typeface="+mn-lt"/>
                <a:ea typeface="+mn-ea"/>
                <a:cs typeface="+mn-cs"/>
              </a:rPr>
              <a:t> more </a:t>
            </a:r>
            <a:r>
              <a:rPr lang="it-IT" sz="1200" kern="1200" baseline="0" dirty="0" err="1" smtClean="0">
                <a:solidFill>
                  <a:schemeClr val="tx1"/>
                </a:solidFill>
                <a:latin typeface="+mn-lt"/>
                <a:ea typeface="+mn-ea"/>
                <a:cs typeface="+mn-cs"/>
              </a:rPr>
              <a:t>centralized</a:t>
            </a:r>
            <a:r>
              <a:rPr lang="it-IT" sz="1200" kern="1200" baseline="0" dirty="0" smtClean="0">
                <a:solidFill>
                  <a:schemeClr val="tx1"/>
                </a:solidFill>
                <a:latin typeface="+mn-lt"/>
                <a:ea typeface="+mn-ea"/>
                <a:cs typeface="+mn-cs"/>
              </a:rPr>
              <a:t> and </a:t>
            </a:r>
            <a:r>
              <a:rPr lang="it-IT" sz="1200" kern="1200" baseline="0" dirty="0" err="1" smtClean="0">
                <a:solidFill>
                  <a:schemeClr val="tx1"/>
                </a:solidFill>
                <a:latin typeface="+mn-lt"/>
                <a:ea typeface="+mn-ea"/>
                <a:cs typeface="+mn-cs"/>
              </a:rPr>
              <a:t>that</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few</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people</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controls</a:t>
            </a:r>
            <a:r>
              <a:rPr lang="it-IT" sz="1200" kern="1200" baseline="0" dirty="0" smtClean="0">
                <a:solidFill>
                  <a:schemeClr val="tx1"/>
                </a:solidFill>
                <a:latin typeface="+mn-lt"/>
                <a:ea typeface="+mn-ea"/>
                <a:cs typeface="+mn-cs"/>
              </a:rPr>
              <a:t> the </a:t>
            </a:r>
            <a:r>
              <a:rPr lang="it-IT" sz="1200" kern="1200" baseline="0" dirty="0" err="1" smtClean="0">
                <a:solidFill>
                  <a:schemeClr val="tx1"/>
                </a:solidFill>
                <a:latin typeface="+mn-lt"/>
                <a:ea typeface="+mn-ea"/>
                <a:cs typeface="+mn-cs"/>
              </a:rPr>
              <a:t>transaction's</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bussiness</a:t>
            </a:r>
            <a:r>
              <a:rPr lang="it-IT" sz="1200" kern="1200" baseline="0" dirty="0" smtClean="0">
                <a:solidFill>
                  <a:schemeClr val="tx1"/>
                </a:solidFill>
                <a:latin typeface="+mn-lt"/>
                <a:ea typeface="+mn-ea"/>
                <a:cs typeface="+mn-cs"/>
              </a:rPr>
              <a:t>. </a:t>
            </a:r>
          </a:p>
          <a:p>
            <a:pPr marL="0" indent="0">
              <a:buNone/>
            </a:pPr>
            <a:endParaRPr lang="it-IT" sz="1200" kern="1200" baseline="0" dirty="0" smtClean="0">
              <a:solidFill>
                <a:schemeClr val="tx1"/>
              </a:solidFill>
              <a:latin typeface="+mn-lt"/>
              <a:ea typeface="+mn-ea"/>
              <a:cs typeface="+mn-cs"/>
            </a:endParaRPr>
          </a:p>
          <a:p>
            <a:pPr marL="0" indent="0">
              <a:buNone/>
            </a:pPr>
            <a:endParaRPr lang="it-IT" sz="1200" kern="1200" baseline="0" dirty="0" smtClean="0">
              <a:solidFill>
                <a:schemeClr val="tx1"/>
              </a:solidFill>
              <a:latin typeface="+mn-lt"/>
              <a:ea typeface="+mn-ea"/>
              <a:cs typeface="+mn-cs"/>
            </a:endParaRPr>
          </a:p>
          <a:p>
            <a:pPr marL="0" indent="0">
              <a:buNone/>
            </a:pPr>
            <a:r>
              <a:rPr lang="it-IT" sz="1200" kern="1200" baseline="0" dirty="0" err="1" smtClean="0">
                <a:solidFill>
                  <a:schemeClr val="tx1"/>
                </a:solidFill>
                <a:latin typeface="+mn-lt"/>
                <a:ea typeface="+mn-ea"/>
                <a:cs typeface="+mn-cs"/>
              </a:rPr>
              <a:t>Another</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example</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t</a:t>
            </a:r>
            <a:r>
              <a:rPr lang="it-IT" sz="1200" kern="1200" dirty="0" err="1" smtClean="0">
                <a:solidFill>
                  <a:schemeClr val="tx1"/>
                </a:solidFill>
                <a:latin typeface="+mn-lt"/>
                <a:ea typeface="+mn-ea"/>
                <a:cs typeface="+mn-cs"/>
              </a:rPr>
              <a:t>oday</a:t>
            </a:r>
            <a:r>
              <a:rPr lang="it-IT" sz="1200" kern="1200" dirty="0" smtClean="0">
                <a:solidFill>
                  <a:schemeClr val="tx1"/>
                </a:solidFill>
                <a:latin typeface="+mn-lt"/>
                <a:ea typeface="+mn-ea"/>
                <a:cs typeface="+mn-cs"/>
              </a:rPr>
              <a:t>, 80% of </a:t>
            </a:r>
            <a:r>
              <a:rPr lang="it-IT" sz="1200" kern="1200" dirty="0" err="1" smtClean="0">
                <a:solidFill>
                  <a:schemeClr val="tx1"/>
                </a:solidFill>
                <a:latin typeface="+mn-lt"/>
                <a:ea typeface="+mn-ea"/>
                <a:cs typeface="+mn-cs"/>
              </a:rPr>
              <a:t>Bitcoin’s</a:t>
            </a:r>
            <a:r>
              <a:rPr lang="it-IT" sz="1200" kern="1200" dirty="0" smtClean="0">
                <a:solidFill>
                  <a:schemeClr val="tx1"/>
                </a:solidFill>
                <a:latin typeface="+mn-lt"/>
                <a:ea typeface="+mn-ea"/>
                <a:cs typeface="+mn-cs"/>
              </a:rPr>
              <a:t> network </a:t>
            </a:r>
            <a:r>
              <a:rPr lang="it-IT" sz="1200" kern="1200" dirty="0" err="1" smtClean="0">
                <a:solidFill>
                  <a:schemeClr val="tx1"/>
                </a:solidFill>
                <a:latin typeface="+mn-lt"/>
                <a:ea typeface="+mn-ea"/>
                <a:cs typeface="+mn-cs"/>
              </a:rPr>
              <a:t>stays</a:t>
            </a:r>
            <a:r>
              <a:rPr lang="it-IT" sz="1200" kern="1200" baseline="0" dirty="0" smtClean="0">
                <a:solidFill>
                  <a:schemeClr val="tx1"/>
                </a:solidFill>
                <a:latin typeface="+mn-lt"/>
                <a:ea typeface="+mn-ea"/>
                <a:cs typeface="+mn-cs"/>
              </a:rPr>
              <a:t> </a:t>
            </a:r>
            <a:r>
              <a:rPr lang="it-IT" sz="1200" kern="1200" dirty="0" smtClean="0">
                <a:solidFill>
                  <a:schemeClr val="tx1"/>
                </a:solidFill>
                <a:latin typeface="+mn-lt"/>
                <a:ea typeface="+mn-ea"/>
                <a:cs typeface="+mn-cs"/>
              </a:rPr>
              <a:t>in </a:t>
            </a:r>
            <a:r>
              <a:rPr lang="it-IT" sz="1200" u="sng" kern="1200" dirty="0" smtClean="0">
                <a:solidFill>
                  <a:schemeClr val="tx1"/>
                </a:solidFill>
                <a:latin typeface="+mn-lt"/>
                <a:ea typeface="+mn-ea"/>
                <a:cs typeface="+mn-cs"/>
                <a:hlinkClick r:id="rId3"/>
              </a:rPr>
              <a:t>one country</a:t>
            </a:r>
            <a:r>
              <a:rPr lang="it-IT" sz="1200" u="sng" kern="1200" dirty="0" smtClean="0">
                <a:solidFill>
                  <a:schemeClr val="tx1"/>
                </a:solidFill>
                <a:latin typeface="+mn-lt"/>
                <a:ea typeface="+mn-ea"/>
                <a:cs typeface="+mn-cs"/>
              </a:rPr>
              <a:t>. </a:t>
            </a:r>
            <a:endParaRPr lang="it-IT" sz="1200" kern="1200" baseline="0" dirty="0" smtClean="0">
              <a:solidFill>
                <a:schemeClr val="tx1"/>
              </a:solidFill>
              <a:latin typeface="+mn-lt"/>
              <a:ea typeface="+mn-ea"/>
              <a:cs typeface="+mn-cs"/>
            </a:endParaRPr>
          </a:p>
          <a:p>
            <a:pPr marL="228600" indent="-228600">
              <a:buAutoNum type="arabicPeriod"/>
            </a:pPr>
            <a:endParaRPr lang="it-IT" sz="1200" kern="1200" baseline="0" dirty="0" smtClean="0">
              <a:solidFill>
                <a:schemeClr val="tx1"/>
              </a:solidFill>
              <a:latin typeface="+mn-lt"/>
              <a:ea typeface="+mn-ea"/>
              <a:cs typeface="+mn-cs"/>
            </a:endParaRPr>
          </a:p>
          <a:p>
            <a:pPr marL="228600" indent="-228600">
              <a:buAutoNum type="arabicPeriod"/>
            </a:pPr>
            <a:endParaRPr lang="it-IT" sz="1200" kern="1200" dirty="0" smtClean="0">
              <a:solidFill>
                <a:schemeClr val="tx1"/>
              </a:solidFill>
              <a:latin typeface="+mn-lt"/>
              <a:ea typeface="+mn-ea"/>
              <a:cs typeface="+mn-cs"/>
            </a:endParaRPr>
          </a:p>
          <a:p>
            <a:pPr marL="228600" indent="-228600">
              <a:buAutoNum type="arabicPeriod"/>
            </a:pPr>
            <a:endParaRPr lang="it-IT" sz="1200" kern="1200" dirty="0" smtClean="0">
              <a:solidFill>
                <a:schemeClr val="tx1"/>
              </a:solidFill>
              <a:latin typeface="+mn-lt"/>
              <a:ea typeface="+mn-ea"/>
              <a:cs typeface="+mn-cs"/>
            </a:endParaRPr>
          </a:p>
        </p:txBody>
      </p:sp>
      <p:sp>
        <p:nvSpPr>
          <p:cNvPr id="4" name="Segnaposto numero diapositiva 3"/>
          <p:cNvSpPr>
            <a:spLocks noGrp="1"/>
          </p:cNvSpPr>
          <p:nvPr>
            <p:ph type="sldNum" sz="quarter" idx="10"/>
          </p:nvPr>
        </p:nvSpPr>
        <p:spPr/>
        <p:txBody>
          <a:bodyPr/>
          <a:lstStyle/>
          <a:p>
            <a:fld id="{595F61C2-6B96-DC49-8037-CB49B5317E27}" type="slidenum">
              <a:rPr lang="en-GB" smtClean="0"/>
              <a:t>42</a:t>
            </a:fld>
            <a:endParaRPr lang="en-GB"/>
          </a:p>
        </p:txBody>
      </p:sp>
    </p:spTree>
    <p:extLst>
      <p:ext uri="{BB962C8B-B14F-4D97-AF65-F5344CB8AC3E}">
        <p14:creationId xmlns:p14="http://schemas.microsoft.com/office/powerpoint/2010/main" val="189974324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it-IT" sz="1200" kern="1200" dirty="0" err="1" smtClean="0">
                <a:solidFill>
                  <a:schemeClr val="tx1"/>
                </a:solidFill>
                <a:effectLst/>
                <a:latin typeface="+mn-lt"/>
                <a:ea typeface="+mn-ea"/>
                <a:cs typeface="+mn-cs"/>
              </a:rPr>
              <a:t>Improve</a:t>
            </a: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solidity</a:t>
            </a:r>
            <a:r>
              <a:rPr lang="it-IT" sz="1200" kern="1200" baseline="0" dirty="0" smtClean="0">
                <a:solidFill>
                  <a:schemeClr val="tx1"/>
                </a:solidFill>
                <a:effectLst/>
                <a:latin typeface="+mn-lt"/>
                <a:ea typeface="+mn-ea"/>
                <a:cs typeface="+mn-cs"/>
              </a:rPr>
              <a:t> to </a:t>
            </a:r>
            <a:r>
              <a:rPr lang="it-IT" sz="1200" kern="1200" baseline="0" dirty="0" err="1" smtClean="0">
                <a:solidFill>
                  <a:schemeClr val="tx1"/>
                </a:solidFill>
                <a:effectLst/>
                <a:latin typeface="+mn-lt"/>
                <a:ea typeface="+mn-ea"/>
                <a:cs typeface="+mn-cs"/>
              </a:rPr>
              <a:t>make</a:t>
            </a: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it</a:t>
            </a:r>
            <a:r>
              <a:rPr lang="it-IT" sz="1200" kern="1200" baseline="0" dirty="0" smtClean="0">
                <a:solidFill>
                  <a:schemeClr val="tx1"/>
                </a:solidFill>
                <a:effectLst/>
                <a:latin typeface="+mn-lt"/>
                <a:ea typeface="+mn-ea"/>
                <a:cs typeface="+mn-cs"/>
              </a:rPr>
              <a:t> more </a:t>
            </a:r>
            <a:r>
              <a:rPr lang="it-IT" sz="1200" kern="1200" baseline="0" dirty="0" err="1" smtClean="0">
                <a:solidFill>
                  <a:schemeClr val="tx1"/>
                </a:solidFill>
                <a:effectLst/>
                <a:latin typeface="+mn-lt"/>
                <a:ea typeface="+mn-ea"/>
                <a:cs typeface="+mn-cs"/>
              </a:rPr>
              <a:t>intuitiv</a:t>
            </a:r>
            <a:r>
              <a:rPr lang="it-IT" sz="1200" kern="1200" baseline="0" dirty="0" smtClean="0">
                <a:solidFill>
                  <a:schemeClr val="tx1"/>
                </a:solidFill>
                <a:effectLst/>
                <a:latin typeface="+mn-lt"/>
                <a:ea typeface="+mn-ea"/>
                <a:cs typeface="+mn-cs"/>
              </a:rPr>
              <a:t> for the </a:t>
            </a:r>
            <a:r>
              <a:rPr lang="it-IT" sz="1200" kern="1200" baseline="0" dirty="0" err="1" smtClean="0">
                <a:solidFill>
                  <a:schemeClr val="tx1"/>
                </a:solidFill>
                <a:effectLst/>
                <a:latin typeface="+mn-lt"/>
                <a:ea typeface="+mn-ea"/>
                <a:cs typeface="+mn-cs"/>
              </a:rPr>
              <a:t>developers</a:t>
            </a:r>
            <a:r>
              <a:rPr lang="it-IT" sz="1200" kern="1200" baseline="0" dirty="0" smtClean="0">
                <a:solidFill>
                  <a:schemeClr val="tx1"/>
                </a:solidFill>
                <a:effectLst/>
                <a:latin typeface="+mn-lt"/>
                <a:ea typeface="+mn-ea"/>
                <a:cs typeface="+mn-cs"/>
              </a:rPr>
              <a:t>. </a:t>
            </a:r>
            <a:endParaRPr lang="it-IT" dirty="0" smtClean="0"/>
          </a:p>
          <a:p>
            <a:pPr marL="228600" indent="-228600">
              <a:buAutoNum type="arabicPeriod"/>
            </a:pPr>
            <a:endParaRPr lang="en-GB" baseline="0" dirty="0" smtClean="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GB" sz="1200" kern="1200" dirty="0" smtClean="0">
                <a:solidFill>
                  <a:schemeClr val="tx1"/>
                </a:solidFill>
                <a:effectLst/>
                <a:latin typeface="+mn-lt"/>
                <a:ea typeface="+mn-ea"/>
                <a:cs typeface="+mn-cs"/>
              </a:rPr>
              <a:t>Another major cause (COS)</a:t>
            </a:r>
            <a:r>
              <a:rPr lang="en-GB" sz="1200" kern="1200" baseline="0" dirty="0" smtClean="0">
                <a:solidFill>
                  <a:schemeClr val="tx1"/>
                </a:solidFill>
                <a:effectLst/>
                <a:latin typeface="+mn-lt"/>
                <a:ea typeface="+mn-ea"/>
                <a:cs typeface="+mn-cs"/>
              </a:rPr>
              <a:t> </a:t>
            </a:r>
            <a:r>
              <a:rPr lang="en-GB" sz="1200" kern="1200" dirty="0" smtClean="0">
                <a:solidFill>
                  <a:schemeClr val="tx1"/>
                </a:solidFill>
                <a:effectLst/>
                <a:latin typeface="+mn-lt"/>
                <a:ea typeface="+mn-ea"/>
                <a:cs typeface="+mn-cs"/>
              </a:rPr>
              <a:t>of the proliferation of insecure smart contracts is that the documentation of known vulnerabilities is is shredded across the network.</a:t>
            </a:r>
            <a:r>
              <a:rPr lang="en-GB" sz="1200" kern="1200" baseline="0" dirty="0" smtClean="0">
                <a:solidFill>
                  <a:schemeClr val="tx1"/>
                </a:solidFill>
                <a:effectLst/>
                <a:latin typeface="+mn-lt"/>
                <a:ea typeface="+mn-ea"/>
                <a:cs typeface="+mn-cs"/>
              </a:rPr>
              <a:t>                                                         </a:t>
            </a:r>
            <a:r>
              <a:rPr lang="en-GB" sz="1200" kern="1200" dirty="0" smtClean="0">
                <a:solidFill>
                  <a:schemeClr val="tx1"/>
                </a:solidFill>
                <a:effectLst/>
                <a:latin typeface="+mn-lt"/>
                <a:ea typeface="+mn-ea"/>
                <a:cs typeface="+mn-cs"/>
              </a:rPr>
              <a:t>A comprehensive, self-contained and updated sur- vey of vulnerabilities and attacks to </a:t>
            </a:r>
            <a:r>
              <a:rPr lang="en-GB" sz="1200" kern="1200" dirty="0" err="1" smtClean="0">
                <a:solidFill>
                  <a:schemeClr val="tx1"/>
                </a:solidFill>
                <a:effectLst/>
                <a:latin typeface="+mn-lt"/>
                <a:ea typeface="+mn-ea"/>
                <a:cs typeface="+mn-cs"/>
              </a:rPr>
              <a:t>Ethereum</a:t>
            </a:r>
            <a:r>
              <a:rPr lang="en-GB" sz="1200" kern="1200" dirty="0" smtClean="0">
                <a:solidFill>
                  <a:schemeClr val="tx1"/>
                </a:solidFill>
                <a:effectLst/>
                <a:latin typeface="+mn-lt"/>
                <a:ea typeface="+mn-ea"/>
                <a:cs typeface="+mn-cs"/>
              </a:rPr>
              <a:t> smart contracts is still lacking. </a:t>
            </a:r>
            <a:endParaRPr lang="en-GB" dirty="0" smtClean="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endParaRPr lang="en-GB" sz="1200" kern="1200" dirty="0" smtClean="0">
              <a:solidFill>
                <a:schemeClr val="tx1"/>
              </a:solidFill>
              <a:effectLst/>
              <a:latin typeface="+mn-lt"/>
              <a:ea typeface="+mn-ea"/>
              <a:cs typeface="+mn-cs"/>
            </a:endParaRP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endParaRPr lang="en-GB" sz="1200" kern="1200" dirty="0" smtClean="0">
              <a:solidFill>
                <a:schemeClr val="tx1"/>
              </a:solidFill>
              <a:effectLst/>
              <a:latin typeface="+mn-lt"/>
              <a:ea typeface="+mn-ea"/>
              <a:cs typeface="+mn-cs"/>
            </a:endParaRP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GB" sz="1200" kern="1200" dirty="0" smtClean="0">
                <a:solidFill>
                  <a:schemeClr val="tx1"/>
                </a:solidFill>
                <a:effectLst/>
                <a:latin typeface="+mn-lt"/>
                <a:ea typeface="+mn-ea"/>
                <a:cs typeface="+mn-cs"/>
              </a:rPr>
              <a:t>to append a new block of data to the </a:t>
            </a:r>
            <a:r>
              <a:rPr lang="en-GB" sz="1200" kern="1200" dirty="0" err="1" smtClean="0">
                <a:solidFill>
                  <a:schemeClr val="tx1"/>
                </a:solidFill>
                <a:effectLst/>
                <a:latin typeface="+mn-lt"/>
                <a:ea typeface="+mn-ea"/>
                <a:cs typeface="+mn-cs"/>
              </a:rPr>
              <a:t>blockchain</a:t>
            </a:r>
            <a:r>
              <a:rPr lang="en-GB" sz="1200" kern="1200" dirty="0" smtClean="0">
                <a:solidFill>
                  <a:schemeClr val="tx1"/>
                </a:solidFill>
                <a:effectLst/>
                <a:latin typeface="+mn-lt"/>
                <a:ea typeface="+mn-ea"/>
                <a:cs typeface="+mn-cs"/>
              </a:rPr>
              <a:t>, nodes must participate to a lottery, where the probability of winning is proportional to the computational power of the node. An incentive mechanism ensures that, even if a malicious node who wins the lottery tries to append a block with incorrect contract executions, this block will be eventually removed from the </a:t>
            </a:r>
            <a:r>
              <a:rPr lang="en-GB" sz="1200" kern="1200" dirty="0" err="1" smtClean="0">
                <a:solidFill>
                  <a:schemeClr val="tx1"/>
                </a:solidFill>
                <a:effectLst/>
                <a:latin typeface="+mn-lt"/>
                <a:ea typeface="+mn-ea"/>
                <a:cs typeface="+mn-cs"/>
              </a:rPr>
              <a:t>blockchain</a:t>
            </a:r>
            <a:r>
              <a:rPr lang="en-GB" sz="1200" kern="1200" dirty="0" smtClean="0">
                <a:solidFill>
                  <a:schemeClr val="tx1"/>
                </a:solidFill>
                <a:effectLst/>
                <a:latin typeface="+mn-lt"/>
                <a:ea typeface="+mn-ea"/>
                <a:cs typeface="+mn-cs"/>
              </a:rPr>
              <a:t>. Despite some criticism about the </a:t>
            </a:r>
            <a:r>
              <a:rPr lang="en-GB" sz="1200" kern="1200" dirty="0" err="1" smtClean="0">
                <a:solidFill>
                  <a:schemeClr val="tx1"/>
                </a:solidFill>
                <a:effectLst/>
                <a:latin typeface="+mn-lt"/>
                <a:ea typeface="+mn-ea"/>
                <a:cs typeface="+mn-cs"/>
              </a:rPr>
              <a:t>e↵ectiveness</a:t>
            </a:r>
            <a:r>
              <a:rPr lang="en-GB" sz="1200" kern="1200" dirty="0" smtClean="0">
                <a:solidFill>
                  <a:schemeClr val="tx1"/>
                </a:solidFill>
                <a:effectLst/>
                <a:latin typeface="+mn-lt"/>
                <a:ea typeface="+mn-ea"/>
                <a:cs typeface="+mn-cs"/>
              </a:rPr>
              <a:t> of the consensus protocol [37,44], recent theoretical studies establish its security whenever the honest nodes control the majority of the computational power of the network [39,52]. </a:t>
            </a:r>
            <a:endParaRPr lang="en-GB" dirty="0" smtClean="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endParaRPr lang="en-GB" sz="1200" kern="1200" dirty="0" smtClean="0">
              <a:solidFill>
                <a:schemeClr val="tx1"/>
              </a:solidFill>
              <a:effectLst/>
              <a:latin typeface="+mn-lt"/>
              <a:ea typeface="+mn-ea"/>
              <a:cs typeface="+mn-cs"/>
            </a:endParaRP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GB" sz="1200" kern="1200" dirty="0" smtClean="0">
                <a:solidFill>
                  <a:schemeClr val="tx1"/>
                </a:solidFill>
                <a:effectLst/>
                <a:latin typeface="+mn-lt"/>
                <a:ea typeface="+mn-ea"/>
                <a:cs typeface="+mn-cs"/>
              </a:rPr>
              <a:t> </a:t>
            </a:r>
            <a:endParaRPr lang="en-GB" dirty="0" smtClean="0"/>
          </a:p>
          <a:p>
            <a:pPr marL="228600" indent="-228600">
              <a:buAutoNum type="arabicPeriod"/>
            </a:pPr>
            <a:endParaRPr lang="en-GB" baseline="0" dirty="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43</a:t>
            </a:fld>
            <a:endParaRPr lang="en-GB"/>
          </a:p>
        </p:txBody>
      </p:sp>
    </p:spTree>
    <p:extLst>
      <p:ext uri="{BB962C8B-B14F-4D97-AF65-F5344CB8AC3E}">
        <p14:creationId xmlns:p14="http://schemas.microsoft.com/office/powerpoint/2010/main" val="31448112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685800" lvl="1" indent="-228600">
              <a:buAutoNum type="arabicPeriod"/>
            </a:pPr>
            <a:endParaRPr lang="en-GB" baseline="0" dirty="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44</a:t>
            </a:fld>
            <a:endParaRPr lang="en-GB"/>
          </a:p>
        </p:txBody>
      </p:sp>
    </p:spTree>
    <p:extLst>
      <p:ext uri="{BB962C8B-B14F-4D97-AF65-F5344CB8AC3E}">
        <p14:creationId xmlns:p14="http://schemas.microsoft.com/office/powerpoint/2010/main" val="87835458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228600" indent="-228600">
              <a:buAutoNum type="arabicPeriod"/>
            </a:pPr>
            <a:r>
              <a:rPr lang="en-GB" baseline="0" dirty="0" err="1" smtClean="0"/>
              <a:t>Gli</a:t>
            </a:r>
            <a:r>
              <a:rPr lang="en-GB" baseline="0" dirty="0" smtClean="0"/>
              <a:t> Smart Contract </a:t>
            </a:r>
            <a:r>
              <a:rPr lang="en-GB" baseline="0" dirty="0" err="1" smtClean="0"/>
              <a:t>sono</a:t>
            </a:r>
            <a:r>
              <a:rPr lang="en-GB" baseline="0" dirty="0" smtClean="0"/>
              <a:t> </a:t>
            </a:r>
            <a:r>
              <a:rPr lang="en-GB" baseline="0" dirty="0" err="1" smtClean="0"/>
              <a:t>una</a:t>
            </a:r>
            <a:r>
              <a:rPr lang="en-GB" baseline="0" dirty="0" smtClean="0"/>
              <a:t> </a:t>
            </a:r>
            <a:r>
              <a:rPr lang="en-GB" baseline="0" dirty="0" err="1" smtClean="0"/>
              <a:t>soluzione</a:t>
            </a:r>
            <a:r>
              <a:rPr lang="en-GB" baseline="0" dirty="0" smtClean="0"/>
              <a:t> </a:t>
            </a:r>
            <a:r>
              <a:rPr lang="en-GB" baseline="0" dirty="0" err="1" smtClean="0"/>
              <a:t>concreta</a:t>
            </a:r>
            <a:r>
              <a:rPr lang="en-GB" baseline="0" dirty="0" smtClean="0"/>
              <a:t> o </a:t>
            </a:r>
            <a:r>
              <a:rPr lang="en-GB" baseline="0" dirty="0" err="1" smtClean="0"/>
              <a:t>possono</a:t>
            </a:r>
            <a:r>
              <a:rPr lang="en-GB" baseline="0" dirty="0" smtClean="0"/>
              <a:t> </a:t>
            </a:r>
            <a:r>
              <a:rPr lang="en-GB" baseline="0" dirty="0" err="1" smtClean="0"/>
              <a:t>sostituire</a:t>
            </a:r>
            <a:r>
              <a:rPr lang="en-GB" baseline="0" dirty="0" smtClean="0"/>
              <a:t> </a:t>
            </a:r>
            <a:r>
              <a:rPr lang="en-GB" baseline="0" dirty="0" err="1" smtClean="0"/>
              <a:t>completamente</a:t>
            </a:r>
            <a:r>
              <a:rPr lang="en-GB" baseline="0" dirty="0" smtClean="0"/>
              <a:t> I </a:t>
            </a:r>
            <a:r>
              <a:rPr lang="en-GB" baseline="0" dirty="0" err="1" smtClean="0"/>
              <a:t>contratti</a:t>
            </a:r>
            <a:r>
              <a:rPr lang="en-GB" baseline="0" dirty="0" smtClean="0"/>
              <a:t> </a:t>
            </a:r>
            <a:r>
              <a:rPr lang="en-GB" baseline="0" dirty="0" err="1" smtClean="0"/>
              <a:t>tradizionali</a:t>
            </a:r>
            <a:r>
              <a:rPr lang="en-GB" baseline="0" dirty="0" smtClean="0"/>
              <a:t>? </a:t>
            </a:r>
          </a:p>
          <a:p>
            <a:pPr marL="228600" indent="-228600">
              <a:buAutoNum type="arabicPeriod"/>
            </a:pPr>
            <a:r>
              <a:rPr lang="en-GB" baseline="0" dirty="0" smtClean="0"/>
              <a:t>Ci </a:t>
            </a:r>
            <a:r>
              <a:rPr lang="en-GB" baseline="0" dirty="0" err="1" smtClean="0"/>
              <a:t>sono</a:t>
            </a:r>
            <a:r>
              <a:rPr lang="en-GB" baseline="0" dirty="0" smtClean="0"/>
              <a:t> agreements </a:t>
            </a:r>
            <a:r>
              <a:rPr lang="en-GB" baseline="0" dirty="0" err="1" smtClean="0"/>
              <a:t>che</a:t>
            </a:r>
            <a:r>
              <a:rPr lang="en-GB" baseline="0" dirty="0" smtClean="0"/>
              <a:t> non </a:t>
            </a:r>
            <a:r>
              <a:rPr lang="en-GB" baseline="0" dirty="0" err="1" smtClean="0"/>
              <a:t>possono</a:t>
            </a:r>
            <a:r>
              <a:rPr lang="en-GB" baseline="0" dirty="0" smtClean="0"/>
              <a:t> </a:t>
            </a:r>
            <a:r>
              <a:rPr lang="en-GB" baseline="0" dirty="0" err="1" smtClean="0"/>
              <a:t>essere</a:t>
            </a:r>
            <a:r>
              <a:rPr lang="en-GB" baseline="0" dirty="0" smtClean="0"/>
              <a:t> </a:t>
            </a:r>
            <a:r>
              <a:rPr lang="en-GB" baseline="0" dirty="0" err="1" smtClean="0"/>
              <a:t>automatizati</a:t>
            </a:r>
            <a:r>
              <a:rPr lang="en-GB" baseline="0" dirty="0" smtClean="0"/>
              <a:t>?</a:t>
            </a:r>
          </a:p>
          <a:p>
            <a:pPr marL="228600" indent="-228600">
              <a:buAutoNum type="arabicPeriod"/>
            </a:pPr>
            <a:endParaRPr lang="en-GB" baseline="0" dirty="0" smtClean="0"/>
          </a:p>
          <a:p>
            <a:pPr marL="228600" indent="-228600">
              <a:buAutoNum type="arabicPeriod"/>
            </a:pPr>
            <a:endParaRPr lang="en-GB" baseline="0" dirty="0" smtClean="0"/>
          </a:p>
          <a:p>
            <a:pPr marL="228600" indent="-228600">
              <a:buAutoNum type="arabicPeriod"/>
            </a:pPr>
            <a:r>
              <a:rPr lang="en-GB" baseline="0" dirty="0" err="1" smtClean="0"/>
              <a:t>Qual’è</a:t>
            </a:r>
            <a:r>
              <a:rPr lang="en-GB" baseline="0" dirty="0" smtClean="0"/>
              <a:t> </a:t>
            </a:r>
            <a:r>
              <a:rPr lang="en-GB" baseline="0" dirty="0" err="1" smtClean="0"/>
              <a:t>il</a:t>
            </a:r>
            <a:r>
              <a:rPr lang="en-GB" baseline="0" dirty="0" smtClean="0"/>
              <a:t> </a:t>
            </a:r>
            <a:r>
              <a:rPr lang="en-GB" baseline="0" dirty="0" err="1" smtClean="0"/>
              <a:t>vero</a:t>
            </a:r>
            <a:r>
              <a:rPr lang="en-GB" baseline="0" dirty="0" smtClean="0"/>
              <a:t> </a:t>
            </a:r>
            <a:r>
              <a:rPr lang="en-GB" baseline="0" dirty="0" err="1" smtClean="0"/>
              <a:t>incentivo</a:t>
            </a:r>
            <a:r>
              <a:rPr lang="en-GB" baseline="0" dirty="0" smtClean="0"/>
              <a:t> </a:t>
            </a:r>
            <a:r>
              <a:rPr lang="en-GB" baseline="0" dirty="0" err="1" smtClean="0"/>
              <a:t>che</a:t>
            </a:r>
            <a:r>
              <a:rPr lang="en-GB" baseline="0" dirty="0" smtClean="0"/>
              <a:t> </a:t>
            </a:r>
            <a:r>
              <a:rPr lang="en-GB" baseline="0" dirty="0" err="1" smtClean="0"/>
              <a:t>muove</a:t>
            </a:r>
            <a:r>
              <a:rPr lang="en-GB" baseline="0" dirty="0" smtClean="0"/>
              <a:t> I Miners (verifier) </a:t>
            </a:r>
            <a:r>
              <a:rPr lang="en-GB" baseline="0" dirty="0" err="1" smtClean="0"/>
              <a:t>nela</a:t>
            </a:r>
            <a:r>
              <a:rPr lang="en-GB" baseline="0" dirty="0" smtClean="0"/>
              <a:t> </a:t>
            </a:r>
            <a:r>
              <a:rPr lang="en-GB" baseline="0" dirty="0" err="1" smtClean="0"/>
              <a:t>validiation</a:t>
            </a:r>
            <a:r>
              <a:rPr lang="en-GB" baseline="0" dirty="0" smtClean="0"/>
              <a:t> di un </a:t>
            </a:r>
            <a:r>
              <a:rPr lang="en-GB" baseline="0" dirty="0" err="1" smtClean="0"/>
              <a:t>contratto</a:t>
            </a:r>
            <a:r>
              <a:rPr lang="en-GB" baseline="0" dirty="0" smtClean="0"/>
              <a:t>? </a:t>
            </a:r>
            <a:r>
              <a:rPr lang="en-GB" baseline="0" dirty="0" err="1" smtClean="0"/>
              <a:t>Possono</a:t>
            </a:r>
            <a:r>
              <a:rPr lang="en-GB" baseline="0" dirty="0" smtClean="0"/>
              <a:t> </a:t>
            </a:r>
            <a:r>
              <a:rPr lang="en-GB" baseline="0" dirty="0" err="1" smtClean="0"/>
              <a:t>essere</a:t>
            </a:r>
            <a:r>
              <a:rPr lang="en-GB" baseline="0" dirty="0" smtClean="0"/>
              <a:t> </a:t>
            </a:r>
            <a:r>
              <a:rPr lang="en-GB" baseline="0" dirty="0" err="1" smtClean="0"/>
              <a:t>spinti</a:t>
            </a:r>
            <a:r>
              <a:rPr lang="en-GB" baseline="0" dirty="0" smtClean="0"/>
              <a:t> solo dal fee </a:t>
            </a:r>
            <a:r>
              <a:rPr lang="en-GB" baseline="0" dirty="0" err="1" smtClean="0"/>
              <a:t>che</a:t>
            </a:r>
            <a:r>
              <a:rPr lang="en-GB" baseline="0" dirty="0" smtClean="0"/>
              <a:t> </a:t>
            </a:r>
            <a:r>
              <a:rPr lang="en-GB" baseline="0" dirty="0" err="1" smtClean="0"/>
              <a:t>ricevono</a:t>
            </a:r>
            <a:r>
              <a:rPr lang="en-GB" baseline="0" dirty="0" smtClean="0"/>
              <a:t>?</a:t>
            </a:r>
          </a:p>
          <a:p>
            <a:pPr marL="228600" indent="-228600">
              <a:buAutoNum type="arabicPeriod"/>
            </a:pPr>
            <a:endParaRPr lang="en-GB" baseline="0" dirty="0" smtClean="0"/>
          </a:p>
          <a:p>
            <a:pPr marL="228600" indent="-228600">
              <a:buAutoNum type="arabicPeriod"/>
            </a:pPr>
            <a:endParaRPr lang="en-GB" baseline="0" dirty="0" smtClean="0"/>
          </a:p>
          <a:p>
            <a:pPr marL="228600" indent="-228600">
              <a:buAutoNum type="arabicPeriod"/>
            </a:pPr>
            <a:endParaRPr lang="en-GB" baseline="0" dirty="0" smtClean="0"/>
          </a:p>
          <a:p>
            <a:pPr marL="228600" indent="-228600">
              <a:buAutoNum type="arabicPeriod"/>
            </a:pPr>
            <a:r>
              <a:rPr lang="en-GB" baseline="0" dirty="0" smtClean="0"/>
              <a:t>Dal </a:t>
            </a:r>
            <a:r>
              <a:rPr lang="en-GB" baseline="0" dirty="0" err="1" smtClean="0"/>
              <a:t>momento</a:t>
            </a:r>
            <a:r>
              <a:rPr lang="en-GB" baseline="0" dirty="0" smtClean="0"/>
              <a:t> </a:t>
            </a:r>
            <a:r>
              <a:rPr lang="en-GB" baseline="0" dirty="0" err="1" smtClean="0"/>
              <a:t>che</a:t>
            </a:r>
            <a:r>
              <a:rPr lang="en-GB" baseline="0" dirty="0" smtClean="0"/>
              <a:t> la </a:t>
            </a:r>
            <a:r>
              <a:rPr lang="en-GB" baseline="0" dirty="0" err="1" smtClean="0"/>
              <a:t>invulnaribialità</a:t>
            </a:r>
            <a:r>
              <a:rPr lang="en-GB" baseline="0" dirty="0" smtClean="0"/>
              <a:t> al 100% di un </a:t>
            </a:r>
            <a:r>
              <a:rPr lang="en-GB" baseline="0" dirty="0" err="1" smtClean="0"/>
              <a:t>contratto</a:t>
            </a:r>
            <a:r>
              <a:rPr lang="en-GB" baseline="0" dirty="0" smtClean="0"/>
              <a:t> non </a:t>
            </a:r>
            <a:r>
              <a:rPr lang="en-GB" baseline="0" dirty="0" err="1" smtClean="0"/>
              <a:t>è</a:t>
            </a:r>
            <a:r>
              <a:rPr lang="en-GB" baseline="0" dirty="0" smtClean="0"/>
              <a:t> </a:t>
            </a:r>
            <a:r>
              <a:rPr lang="en-GB" baseline="0" dirty="0" err="1" smtClean="0"/>
              <a:t>garantita</a:t>
            </a:r>
            <a:r>
              <a:rPr lang="en-GB" baseline="0" dirty="0" smtClean="0"/>
              <a:t>, </a:t>
            </a:r>
            <a:r>
              <a:rPr lang="en-GB" baseline="0" dirty="0" err="1" smtClean="0"/>
              <a:t>preferireste</a:t>
            </a:r>
            <a:r>
              <a:rPr lang="en-GB" baseline="0" dirty="0" smtClean="0"/>
              <a:t> </a:t>
            </a:r>
            <a:r>
              <a:rPr lang="en-GB" baseline="0" dirty="0" err="1" smtClean="0"/>
              <a:t>affidarvi</a:t>
            </a:r>
            <a:r>
              <a:rPr lang="en-GB" baseline="0" dirty="0" smtClean="0"/>
              <a:t> a </a:t>
            </a:r>
            <a:r>
              <a:rPr lang="en-GB" baseline="0" dirty="0" err="1" smtClean="0"/>
              <a:t>contratti</a:t>
            </a:r>
            <a:r>
              <a:rPr lang="en-GB" baseline="0" dirty="0" smtClean="0"/>
              <a:t> </a:t>
            </a:r>
            <a:r>
              <a:rPr lang="en-GB" baseline="0" dirty="0" err="1" smtClean="0"/>
              <a:t>tradizionali</a:t>
            </a:r>
            <a:r>
              <a:rPr lang="en-GB" baseline="0" dirty="0" smtClean="0"/>
              <a:t> (</a:t>
            </a:r>
            <a:r>
              <a:rPr lang="en-GB" baseline="0" dirty="0" err="1" smtClean="0"/>
              <a:t>soggetti</a:t>
            </a:r>
            <a:r>
              <a:rPr lang="en-GB" baseline="0" dirty="0" smtClean="0"/>
              <a:t> a </a:t>
            </a:r>
            <a:r>
              <a:rPr lang="en-GB" baseline="0" dirty="0" err="1" smtClean="0"/>
              <a:t>interessi</a:t>
            </a:r>
            <a:r>
              <a:rPr lang="en-GB" baseline="0" dirty="0" smtClean="0"/>
              <a:t> </a:t>
            </a:r>
            <a:r>
              <a:rPr lang="en-GB" baseline="0" dirty="0" err="1" smtClean="0"/>
              <a:t>propri</a:t>
            </a:r>
            <a:r>
              <a:rPr lang="en-GB" baseline="0" dirty="0" smtClean="0"/>
              <a:t>) o a un </a:t>
            </a:r>
            <a:r>
              <a:rPr lang="en-GB" baseline="0" dirty="0" err="1" smtClean="0"/>
              <a:t>contratto</a:t>
            </a:r>
            <a:r>
              <a:rPr lang="en-GB" baseline="0" dirty="0" smtClean="0"/>
              <a:t> </a:t>
            </a:r>
            <a:r>
              <a:rPr lang="en-GB" baseline="0" dirty="0" err="1" smtClean="0"/>
              <a:t>soggetto</a:t>
            </a:r>
            <a:r>
              <a:rPr lang="en-GB" baseline="0" dirty="0" smtClean="0"/>
              <a:t> ad </a:t>
            </a:r>
            <a:r>
              <a:rPr lang="en-GB" baseline="0" dirty="0" err="1" smtClean="0"/>
              <a:t>attacchi</a:t>
            </a:r>
            <a:r>
              <a:rPr lang="en-GB" baseline="0" dirty="0" smtClean="0"/>
              <a:t> hacker?</a:t>
            </a:r>
          </a:p>
          <a:p>
            <a:pPr marL="228600" indent="-228600">
              <a:buAutoNum type="arabicPeriod"/>
            </a:pPr>
            <a:endParaRPr lang="en-GB" baseline="0" dirty="0" smtClean="0"/>
          </a:p>
          <a:p>
            <a:pPr marL="228600" indent="-228600">
              <a:buAutoNum type="arabicPeriod"/>
            </a:pPr>
            <a:r>
              <a:rPr lang="en-GB" baseline="0" dirty="0" err="1" smtClean="0"/>
              <a:t>L’immediatezza</a:t>
            </a:r>
            <a:r>
              <a:rPr lang="en-GB" baseline="0" dirty="0" smtClean="0"/>
              <a:t> di un </a:t>
            </a:r>
            <a:r>
              <a:rPr lang="en-GB" baseline="0" dirty="0" err="1" smtClean="0"/>
              <a:t>contratto</a:t>
            </a:r>
            <a:r>
              <a:rPr lang="en-GB" baseline="0" dirty="0" smtClean="0"/>
              <a:t> (e </a:t>
            </a:r>
            <a:r>
              <a:rPr lang="en-GB" baseline="0" dirty="0" err="1" smtClean="0"/>
              <a:t>quindi</a:t>
            </a:r>
            <a:r>
              <a:rPr lang="en-GB" baseline="0" dirty="0" smtClean="0"/>
              <a:t> </a:t>
            </a:r>
            <a:r>
              <a:rPr lang="en-GB" baseline="0" dirty="0" err="1" smtClean="0"/>
              <a:t>senza</a:t>
            </a:r>
            <a:r>
              <a:rPr lang="en-GB" baseline="0" dirty="0" smtClean="0"/>
              <a:t> </a:t>
            </a:r>
            <a:r>
              <a:rPr lang="en-GB" baseline="0" dirty="0" err="1" smtClean="0"/>
              <a:t>l’intervento</a:t>
            </a:r>
            <a:r>
              <a:rPr lang="en-GB" baseline="0" dirty="0" smtClean="0"/>
              <a:t> </a:t>
            </a:r>
            <a:r>
              <a:rPr lang="en-GB" baseline="0" dirty="0" err="1" smtClean="0"/>
              <a:t>umano</a:t>
            </a:r>
            <a:r>
              <a:rPr lang="en-GB" baseline="0" dirty="0" smtClean="0"/>
              <a:t>) </a:t>
            </a:r>
            <a:r>
              <a:rPr lang="en-GB" baseline="0" dirty="0" err="1" smtClean="0"/>
              <a:t>rappresenta</a:t>
            </a:r>
            <a:r>
              <a:rPr lang="en-GB" baseline="0" dirty="0" smtClean="0"/>
              <a:t> un </a:t>
            </a:r>
            <a:r>
              <a:rPr lang="en-GB" baseline="0" dirty="0" err="1" smtClean="0"/>
              <a:t>vantaggio</a:t>
            </a:r>
            <a:r>
              <a:rPr lang="en-GB" baseline="0" dirty="0" smtClean="0"/>
              <a:t> </a:t>
            </a:r>
            <a:r>
              <a:rPr lang="en-GB" baseline="0" dirty="0" err="1" smtClean="0"/>
              <a:t>sempre</a:t>
            </a:r>
            <a:r>
              <a:rPr lang="en-GB" baseline="0" dirty="0" smtClean="0"/>
              <a:t>? </a:t>
            </a:r>
            <a:r>
              <a:rPr lang="en-GB" baseline="0" dirty="0" err="1" smtClean="0"/>
              <a:t>Esempio</a:t>
            </a:r>
            <a:r>
              <a:rPr lang="en-GB" baseline="0" dirty="0" smtClean="0"/>
              <a:t> automobile -&gt; </a:t>
            </a:r>
            <a:r>
              <a:rPr lang="en-GB" baseline="0" dirty="0" err="1" smtClean="0"/>
              <a:t>metti</a:t>
            </a:r>
            <a:r>
              <a:rPr lang="en-GB" baseline="0" dirty="0" smtClean="0"/>
              <a:t> </a:t>
            </a:r>
            <a:r>
              <a:rPr lang="en-GB" baseline="0" dirty="0" err="1" smtClean="0"/>
              <a:t>che</a:t>
            </a:r>
            <a:r>
              <a:rPr lang="en-GB" baseline="0" dirty="0" smtClean="0"/>
              <a:t> </a:t>
            </a:r>
            <a:r>
              <a:rPr lang="en-GB" baseline="0" dirty="0" err="1" smtClean="0"/>
              <a:t>hai</a:t>
            </a:r>
            <a:r>
              <a:rPr lang="en-GB" baseline="0" dirty="0" smtClean="0"/>
              <a:t> </a:t>
            </a:r>
            <a:r>
              <a:rPr lang="en-GB" baseline="0" dirty="0" err="1" smtClean="0"/>
              <a:t>dei</a:t>
            </a:r>
            <a:r>
              <a:rPr lang="en-GB" baseline="0" dirty="0" smtClean="0"/>
              <a:t> </a:t>
            </a:r>
            <a:r>
              <a:rPr lang="en-GB" baseline="0" dirty="0" err="1" smtClean="0"/>
              <a:t>problemi</a:t>
            </a:r>
            <a:r>
              <a:rPr lang="en-GB" baseline="0" dirty="0" smtClean="0"/>
              <a:t> in </a:t>
            </a:r>
            <a:r>
              <a:rPr lang="en-GB" baseline="0" dirty="0" err="1" smtClean="0"/>
              <a:t>famiglia</a:t>
            </a:r>
            <a:r>
              <a:rPr lang="en-GB" baseline="0" dirty="0" smtClean="0"/>
              <a:t> e la </a:t>
            </a:r>
            <a:r>
              <a:rPr lang="en-GB" baseline="0" dirty="0" err="1" smtClean="0"/>
              <a:t>macchina</a:t>
            </a:r>
            <a:r>
              <a:rPr lang="en-GB" baseline="0" dirty="0" smtClean="0"/>
              <a:t> </a:t>
            </a:r>
            <a:r>
              <a:rPr lang="en-GB" baseline="0" dirty="0" err="1" smtClean="0"/>
              <a:t>si</a:t>
            </a:r>
            <a:r>
              <a:rPr lang="en-GB" baseline="0" dirty="0" smtClean="0"/>
              <a:t> </a:t>
            </a:r>
            <a:r>
              <a:rPr lang="en-GB" baseline="0" dirty="0" err="1" smtClean="0"/>
              <a:t>blocca</a:t>
            </a:r>
            <a:r>
              <a:rPr lang="en-GB" baseline="0" dirty="0" smtClean="0"/>
              <a:t> </a:t>
            </a:r>
            <a:r>
              <a:rPr lang="en-GB" baseline="0" dirty="0" err="1" smtClean="0"/>
              <a:t>subito</a:t>
            </a:r>
            <a:r>
              <a:rPr lang="en-GB" baseline="0" dirty="0" smtClean="0"/>
              <a:t> </a:t>
            </a:r>
            <a:r>
              <a:rPr lang="en-GB" baseline="0" dirty="0" err="1" smtClean="0"/>
              <a:t>alla</a:t>
            </a:r>
            <a:r>
              <a:rPr lang="en-GB" baseline="0" dirty="0" smtClean="0"/>
              <a:t> prima rata non </a:t>
            </a:r>
            <a:r>
              <a:rPr lang="en-GB" baseline="0" dirty="0" err="1" smtClean="0"/>
              <a:t>pagata</a:t>
            </a:r>
            <a:r>
              <a:rPr lang="en-GB" baseline="0" dirty="0" smtClean="0"/>
              <a:t> </a:t>
            </a:r>
            <a:r>
              <a:rPr lang="en-GB" baseline="0" dirty="0" err="1" smtClean="0"/>
              <a:t>senza</a:t>
            </a:r>
            <a:r>
              <a:rPr lang="en-GB" baseline="0" dirty="0" smtClean="0"/>
              <a:t> </a:t>
            </a:r>
            <a:r>
              <a:rPr lang="en-GB" baseline="0" dirty="0" err="1" smtClean="0"/>
              <a:t>neanche</a:t>
            </a:r>
            <a:r>
              <a:rPr lang="en-GB" baseline="0" dirty="0" smtClean="0"/>
              <a:t> </a:t>
            </a:r>
            <a:r>
              <a:rPr lang="en-GB" baseline="0" dirty="0" err="1" smtClean="0"/>
              <a:t>richiedere</a:t>
            </a:r>
            <a:r>
              <a:rPr lang="en-GB" baseline="0" dirty="0" smtClean="0"/>
              <a:t> </a:t>
            </a:r>
            <a:r>
              <a:rPr lang="en-GB" baseline="0" dirty="0" err="1" smtClean="0"/>
              <a:t>il</a:t>
            </a:r>
            <a:r>
              <a:rPr lang="en-GB" baseline="0" dirty="0" smtClean="0"/>
              <a:t> </a:t>
            </a:r>
            <a:r>
              <a:rPr lang="en-GB" baseline="0" dirty="0" err="1" smtClean="0"/>
              <a:t>perchè</a:t>
            </a:r>
            <a:r>
              <a:rPr lang="en-GB" baseline="0" dirty="0" smtClean="0"/>
              <a:t> non </a:t>
            </a:r>
            <a:r>
              <a:rPr lang="en-GB" baseline="0" dirty="0" err="1" smtClean="0"/>
              <a:t>è</a:t>
            </a:r>
            <a:r>
              <a:rPr lang="en-GB" baseline="0" dirty="0" smtClean="0"/>
              <a:t> </a:t>
            </a:r>
            <a:r>
              <a:rPr lang="en-GB" baseline="0" dirty="0" err="1" smtClean="0"/>
              <a:t>stata</a:t>
            </a:r>
            <a:r>
              <a:rPr lang="en-GB" baseline="0" dirty="0" smtClean="0"/>
              <a:t> </a:t>
            </a:r>
            <a:r>
              <a:rPr lang="en-GB" baseline="0" dirty="0" err="1" smtClean="0"/>
              <a:t>pagata</a:t>
            </a:r>
            <a:r>
              <a:rPr lang="en-GB" baseline="0" dirty="0" smtClean="0"/>
              <a:t> la rata</a:t>
            </a:r>
          </a:p>
          <a:p>
            <a:pPr marL="685800" lvl="1" indent="-228600">
              <a:buAutoNum type="arabicPeriod"/>
            </a:pPr>
            <a:endParaRPr lang="en-GB" baseline="0" dirty="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45</a:t>
            </a:fld>
            <a:endParaRPr lang="en-GB"/>
          </a:p>
        </p:txBody>
      </p:sp>
    </p:spTree>
    <p:extLst>
      <p:ext uri="{BB962C8B-B14F-4D97-AF65-F5344CB8AC3E}">
        <p14:creationId xmlns:p14="http://schemas.microsoft.com/office/powerpoint/2010/main" val="205751080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sz="1200" kern="1200" dirty="0" smtClean="0">
                <a:solidFill>
                  <a:schemeClr val="tx1"/>
                </a:solidFill>
                <a:latin typeface="+mn-lt"/>
                <a:ea typeface="+mn-ea"/>
                <a:cs typeface="+mn-cs"/>
              </a:rPr>
              <a:t>Neither by traditional contracts nor by Smart Contracts the invulnerability and the security are guaranteed. </a:t>
            </a:r>
          </a:p>
          <a:p>
            <a:pPr marL="228600" indent="-228600">
              <a:buAutoNum type="arabicPeriod"/>
            </a:pPr>
            <a:r>
              <a:rPr lang="en-GB" baseline="0" dirty="0" smtClean="0"/>
              <a:t>DA DIRE A VOCE</a:t>
            </a:r>
          </a:p>
          <a:p>
            <a:pPr marL="228600" indent="-228600">
              <a:buAutoNum type="arabicPeriod"/>
            </a:pPr>
            <a:endParaRPr lang="en-GB" baseline="0" dirty="0" smtClean="0"/>
          </a:p>
          <a:p>
            <a:pPr marL="228600" indent="-228600">
              <a:buAutoNum type="arabicPeriod"/>
            </a:pPr>
            <a:r>
              <a:rPr lang="en-GB" baseline="0" dirty="0" err="1" smtClean="0"/>
              <a:t>Qual’è</a:t>
            </a:r>
            <a:r>
              <a:rPr lang="en-GB" baseline="0" dirty="0" smtClean="0"/>
              <a:t> </a:t>
            </a:r>
            <a:r>
              <a:rPr lang="en-GB" baseline="0" dirty="0" err="1" smtClean="0"/>
              <a:t>il</a:t>
            </a:r>
            <a:r>
              <a:rPr lang="en-GB" baseline="0" dirty="0" smtClean="0"/>
              <a:t> </a:t>
            </a:r>
            <a:r>
              <a:rPr lang="en-GB" baseline="0" dirty="0" err="1" smtClean="0"/>
              <a:t>vero</a:t>
            </a:r>
            <a:r>
              <a:rPr lang="en-GB" baseline="0" dirty="0" smtClean="0"/>
              <a:t> </a:t>
            </a:r>
            <a:r>
              <a:rPr lang="en-GB" baseline="0" dirty="0" err="1" smtClean="0"/>
              <a:t>incentivo</a:t>
            </a:r>
            <a:r>
              <a:rPr lang="en-GB" baseline="0" dirty="0" smtClean="0"/>
              <a:t> </a:t>
            </a:r>
            <a:r>
              <a:rPr lang="en-GB" baseline="0" dirty="0" err="1" smtClean="0"/>
              <a:t>che</a:t>
            </a:r>
            <a:r>
              <a:rPr lang="en-GB" baseline="0" dirty="0" smtClean="0"/>
              <a:t> </a:t>
            </a:r>
            <a:r>
              <a:rPr lang="en-GB" baseline="0" dirty="0" err="1" smtClean="0"/>
              <a:t>muove</a:t>
            </a:r>
            <a:r>
              <a:rPr lang="en-GB" baseline="0" dirty="0" smtClean="0"/>
              <a:t> I Miners (verifier) </a:t>
            </a:r>
            <a:r>
              <a:rPr lang="en-GB" baseline="0" dirty="0" err="1" smtClean="0"/>
              <a:t>nela</a:t>
            </a:r>
            <a:r>
              <a:rPr lang="en-GB" baseline="0" dirty="0" smtClean="0"/>
              <a:t> </a:t>
            </a:r>
            <a:r>
              <a:rPr lang="en-GB" baseline="0" dirty="0" err="1" smtClean="0"/>
              <a:t>validiation</a:t>
            </a:r>
            <a:r>
              <a:rPr lang="en-GB" baseline="0" dirty="0" smtClean="0"/>
              <a:t> di un </a:t>
            </a:r>
            <a:r>
              <a:rPr lang="en-GB" baseline="0" dirty="0" err="1" smtClean="0"/>
              <a:t>contratto</a:t>
            </a:r>
            <a:r>
              <a:rPr lang="en-GB" baseline="0" dirty="0" smtClean="0"/>
              <a:t>? </a:t>
            </a:r>
            <a:r>
              <a:rPr lang="en-GB" baseline="0" dirty="0" err="1" smtClean="0"/>
              <a:t>Possono</a:t>
            </a:r>
            <a:r>
              <a:rPr lang="en-GB" baseline="0" dirty="0" smtClean="0"/>
              <a:t> </a:t>
            </a:r>
            <a:r>
              <a:rPr lang="en-GB" baseline="0" dirty="0" err="1" smtClean="0"/>
              <a:t>essere</a:t>
            </a:r>
            <a:r>
              <a:rPr lang="en-GB" baseline="0" dirty="0" smtClean="0"/>
              <a:t> </a:t>
            </a:r>
            <a:r>
              <a:rPr lang="en-GB" baseline="0" dirty="0" err="1" smtClean="0"/>
              <a:t>spinti</a:t>
            </a:r>
            <a:r>
              <a:rPr lang="en-GB" baseline="0" dirty="0" smtClean="0"/>
              <a:t> solo dal fee </a:t>
            </a:r>
            <a:r>
              <a:rPr lang="en-GB" baseline="0" dirty="0" err="1" smtClean="0"/>
              <a:t>che</a:t>
            </a:r>
            <a:r>
              <a:rPr lang="en-GB" baseline="0" dirty="0" smtClean="0"/>
              <a:t> </a:t>
            </a:r>
            <a:r>
              <a:rPr lang="en-GB" baseline="0" dirty="0" err="1" smtClean="0"/>
              <a:t>ricevono</a:t>
            </a:r>
            <a:r>
              <a:rPr lang="en-GB" baseline="0" dirty="0" smtClean="0"/>
              <a:t>?</a:t>
            </a:r>
          </a:p>
          <a:p>
            <a:pPr marL="228600" indent="-228600">
              <a:buAutoNum type="arabicPeriod"/>
            </a:pPr>
            <a:endParaRPr lang="en-GB" baseline="0" dirty="0" smtClean="0"/>
          </a:p>
          <a:p>
            <a:pPr marL="228600" indent="-228600">
              <a:buAutoNum type="arabicPeriod"/>
            </a:pPr>
            <a:endParaRPr lang="en-GB" baseline="0" dirty="0" smtClean="0"/>
          </a:p>
          <a:p>
            <a:pPr marL="228600" indent="-228600">
              <a:buAutoNum type="arabicPeriod"/>
            </a:pPr>
            <a:endParaRPr lang="en-GB" baseline="0" dirty="0" smtClean="0"/>
          </a:p>
          <a:p>
            <a:pPr marL="228600" indent="-228600">
              <a:buAutoNum type="arabicPeriod"/>
            </a:pPr>
            <a:r>
              <a:rPr lang="en-GB" baseline="0" dirty="0" smtClean="0"/>
              <a:t>Dal </a:t>
            </a:r>
            <a:r>
              <a:rPr lang="en-GB" baseline="0" dirty="0" err="1" smtClean="0"/>
              <a:t>momento</a:t>
            </a:r>
            <a:r>
              <a:rPr lang="en-GB" baseline="0" dirty="0" smtClean="0"/>
              <a:t> </a:t>
            </a:r>
            <a:r>
              <a:rPr lang="en-GB" baseline="0" dirty="0" err="1" smtClean="0"/>
              <a:t>che</a:t>
            </a:r>
            <a:r>
              <a:rPr lang="en-GB" baseline="0" dirty="0" smtClean="0"/>
              <a:t> la </a:t>
            </a:r>
            <a:r>
              <a:rPr lang="en-GB" baseline="0" dirty="0" err="1" smtClean="0"/>
              <a:t>invulnaribialità</a:t>
            </a:r>
            <a:r>
              <a:rPr lang="en-GB" baseline="0" dirty="0" smtClean="0"/>
              <a:t> al 100% di un </a:t>
            </a:r>
            <a:r>
              <a:rPr lang="en-GB" baseline="0" dirty="0" err="1" smtClean="0"/>
              <a:t>contratto</a:t>
            </a:r>
            <a:r>
              <a:rPr lang="en-GB" baseline="0" dirty="0" smtClean="0"/>
              <a:t> non </a:t>
            </a:r>
            <a:r>
              <a:rPr lang="en-GB" baseline="0" dirty="0" err="1" smtClean="0"/>
              <a:t>è</a:t>
            </a:r>
            <a:r>
              <a:rPr lang="en-GB" baseline="0" dirty="0" smtClean="0"/>
              <a:t> </a:t>
            </a:r>
            <a:r>
              <a:rPr lang="en-GB" baseline="0" dirty="0" err="1" smtClean="0"/>
              <a:t>garantita</a:t>
            </a:r>
            <a:r>
              <a:rPr lang="en-GB" baseline="0" dirty="0" smtClean="0"/>
              <a:t>, </a:t>
            </a:r>
            <a:r>
              <a:rPr lang="en-GB" baseline="0" dirty="0" err="1" smtClean="0"/>
              <a:t>preferireste</a:t>
            </a:r>
            <a:r>
              <a:rPr lang="en-GB" baseline="0" dirty="0" smtClean="0"/>
              <a:t> </a:t>
            </a:r>
            <a:r>
              <a:rPr lang="en-GB" baseline="0" dirty="0" err="1" smtClean="0"/>
              <a:t>affidarvi</a:t>
            </a:r>
            <a:r>
              <a:rPr lang="en-GB" baseline="0" dirty="0" smtClean="0"/>
              <a:t> a </a:t>
            </a:r>
            <a:r>
              <a:rPr lang="en-GB" baseline="0" dirty="0" err="1" smtClean="0"/>
              <a:t>contratti</a:t>
            </a:r>
            <a:r>
              <a:rPr lang="en-GB" baseline="0" dirty="0" smtClean="0"/>
              <a:t> </a:t>
            </a:r>
            <a:r>
              <a:rPr lang="en-GB" baseline="0" dirty="0" err="1" smtClean="0"/>
              <a:t>tradizionali</a:t>
            </a:r>
            <a:r>
              <a:rPr lang="en-GB" baseline="0" dirty="0" smtClean="0"/>
              <a:t> (</a:t>
            </a:r>
            <a:r>
              <a:rPr lang="en-GB" baseline="0" dirty="0" err="1" smtClean="0"/>
              <a:t>soggetti</a:t>
            </a:r>
            <a:r>
              <a:rPr lang="en-GB" baseline="0" dirty="0" smtClean="0"/>
              <a:t> a </a:t>
            </a:r>
            <a:r>
              <a:rPr lang="en-GB" baseline="0" dirty="0" err="1" smtClean="0"/>
              <a:t>interessi</a:t>
            </a:r>
            <a:r>
              <a:rPr lang="en-GB" baseline="0" dirty="0" smtClean="0"/>
              <a:t> </a:t>
            </a:r>
            <a:r>
              <a:rPr lang="en-GB" baseline="0" dirty="0" err="1" smtClean="0"/>
              <a:t>propri</a:t>
            </a:r>
            <a:r>
              <a:rPr lang="en-GB" baseline="0" dirty="0" smtClean="0"/>
              <a:t>) o a un </a:t>
            </a:r>
            <a:r>
              <a:rPr lang="en-GB" baseline="0" dirty="0" err="1" smtClean="0"/>
              <a:t>contratto</a:t>
            </a:r>
            <a:r>
              <a:rPr lang="en-GB" baseline="0" dirty="0" smtClean="0"/>
              <a:t> </a:t>
            </a:r>
            <a:r>
              <a:rPr lang="en-GB" baseline="0" dirty="0" err="1" smtClean="0"/>
              <a:t>soggetto</a:t>
            </a:r>
            <a:r>
              <a:rPr lang="en-GB" baseline="0" dirty="0" smtClean="0"/>
              <a:t> ad </a:t>
            </a:r>
            <a:r>
              <a:rPr lang="en-GB" baseline="0" dirty="0" err="1" smtClean="0"/>
              <a:t>attacchi</a:t>
            </a:r>
            <a:r>
              <a:rPr lang="en-GB" baseline="0" dirty="0" smtClean="0"/>
              <a:t> hacker?</a:t>
            </a:r>
          </a:p>
          <a:p>
            <a:pPr marL="228600" indent="-228600">
              <a:buAutoNum type="arabicPeriod"/>
            </a:pPr>
            <a:endParaRPr lang="en-GB" baseline="0" dirty="0" smtClean="0"/>
          </a:p>
          <a:p>
            <a:pPr marL="228600" indent="-228600">
              <a:buAutoNum type="arabicPeriod"/>
            </a:pPr>
            <a:r>
              <a:rPr lang="en-GB" baseline="0" dirty="0" err="1" smtClean="0"/>
              <a:t>L’immediatezza</a:t>
            </a:r>
            <a:r>
              <a:rPr lang="en-GB" baseline="0" dirty="0" smtClean="0"/>
              <a:t> di un </a:t>
            </a:r>
            <a:r>
              <a:rPr lang="en-GB" baseline="0" dirty="0" err="1" smtClean="0"/>
              <a:t>contratto</a:t>
            </a:r>
            <a:r>
              <a:rPr lang="en-GB" baseline="0" dirty="0" smtClean="0"/>
              <a:t> (e </a:t>
            </a:r>
            <a:r>
              <a:rPr lang="en-GB" baseline="0" dirty="0" err="1" smtClean="0"/>
              <a:t>quindi</a:t>
            </a:r>
            <a:r>
              <a:rPr lang="en-GB" baseline="0" dirty="0" smtClean="0"/>
              <a:t> </a:t>
            </a:r>
            <a:r>
              <a:rPr lang="en-GB" baseline="0" dirty="0" err="1" smtClean="0"/>
              <a:t>senza</a:t>
            </a:r>
            <a:r>
              <a:rPr lang="en-GB" baseline="0" dirty="0" smtClean="0"/>
              <a:t> </a:t>
            </a:r>
            <a:r>
              <a:rPr lang="en-GB" baseline="0" dirty="0" err="1" smtClean="0"/>
              <a:t>l’intervento</a:t>
            </a:r>
            <a:r>
              <a:rPr lang="en-GB" baseline="0" dirty="0" smtClean="0"/>
              <a:t> </a:t>
            </a:r>
            <a:r>
              <a:rPr lang="en-GB" baseline="0" dirty="0" err="1" smtClean="0"/>
              <a:t>umano</a:t>
            </a:r>
            <a:r>
              <a:rPr lang="en-GB" baseline="0" dirty="0" smtClean="0"/>
              <a:t>) </a:t>
            </a:r>
            <a:r>
              <a:rPr lang="en-GB" baseline="0" dirty="0" err="1" smtClean="0"/>
              <a:t>rappresenta</a:t>
            </a:r>
            <a:r>
              <a:rPr lang="en-GB" baseline="0" dirty="0" smtClean="0"/>
              <a:t> un </a:t>
            </a:r>
            <a:r>
              <a:rPr lang="en-GB" baseline="0" dirty="0" err="1" smtClean="0"/>
              <a:t>vantaggio</a:t>
            </a:r>
            <a:r>
              <a:rPr lang="en-GB" baseline="0" dirty="0" smtClean="0"/>
              <a:t> </a:t>
            </a:r>
            <a:r>
              <a:rPr lang="en-GB" baseline="0" dirty="0" err="1" smtClean="0"/>
              <a:t>sempre</a:t>
            </a:r>
            <a:r>
              <a:rPr lang="en-GB" baseline="0" dirty="0" smtClean="0"/>
              <a:t>? </a:t>
            </a:r>
            <a:r>
              <a:rPr lang="en-GB" baseline="0" dirty="0" err="1" smtClean="0"/>
              <a:t>Esempio</a:t>
            </a:r>
            <a:r>
              <a:rPr lang="en-GB" baseline="0" dirty="0" smtClean="0"/>
              <a:t> automobile -&gt; </a:t>
            </a:r>
            <a:r>
              <a:rPr lang="en-GB" baseline="0" dirty="0" err="1" smtClean="0"/>
              <a:t>metti</a:t>
            </a:r>
            <a:r>
              <a:rPr lang="en-GB" baseline="0" dirty="0" smtClean="0"/>
              <a:t> </a:t>
            </a:r>
            <a:r>
              <a:rPr lang="en-GB" baseline="0" dirty="0" err="1" smtClean="0"/>
              <a:t>che</a:t>
            </a:r>
            <a:r>
              <a:rPr lang="en-GB" baseline="0" dirty="0" smtClean="0"/>
              <a:t> </a:t>
            </a:r>
            <a:r>
              <a:rPr lang="en-GB" baseline="0" dirty="0" err="1" smtClean="0"/>
              <a:t>hai</a:t>
            </a:r>
            <a:r>
              <a:rPr lang="en-GB" baseline="0" dirty="0" smtClean="0"/>
              <a:t> </a:t>
            </a:r>
            <a:r>
              <a:rPr lang="en-GB" baseline="0" dirty="0" err="1" smtClean="0"/>
              <a:t>dei</a:t>
            </a:r>
            <a:r>
              <a:rPr lang="en-GB" baseline="0" dirty="0" smtClean="0"/>
              <a:t> </a:t>
            </a:r>
            <a:r>
              <a:rPr lang="en-GB" baseline="0" dirty="0" err="1" smtClean="0"/>
              <a:t>problemi</a:t>
            </a:r>
            <a:r>
              <a:rPr lang="en-GB" baseline="0" dirty="0" smtClean="0"/>
              <a:t> in </a:t>
            </a:r>
            <a:r>
              <a:rPr lang="en-GB" baseline="0" dirty="0" err="1" smtClean="0"/>
              <a:t>famiglia</a:t>
            </a:r>
            <a:r>
              <a:rPr lang="en-GB" baseline="0" dirty="0" smtClean="0"/>
              <a:t> e la </a:t>
            </a:r>
            <a:r>
              <a:rPr lang="en-GB" baseline="0" dirty="0" err="1" smtClean="0"/>
              <a:t>macchina</a:t>
            </a:r>
            <a:r>
              <a:rPr lang="en-GB" baseline="0" dirty="0" smtClean="0"/>
              <a:t> </a:t>
            </a:r>
            <a:r>
              <a:rPr lang="en-GB" baseline="0" dirty="0" err="1" smtClean="0"/>
              <a:t>si</a:t>
            </a:r>
            <a:r>
              <a:rPr lang="en-GB" baseline="0" dirty="0" smtClean="0"/>
              <a:t> </a:t>
            </a:r>
            <a:r>
              <a:rPr lang="en-GB" baseline="0" dirty="0" err="1" smtClean="0"/>
              <a:t>blocca</a:t>
            </a:r>
            <a:r>
              <a:rPr lang="en-GB" baseline="0" dirty="0" smtClean="0"/>
              <a:t> </a:t>
            </a:r>
            <a:r>
              <a:rPr lang="en-GB" baseline="0" dirty="0" err="1" smtClean="0"/>
              <a:t>subito</a:t>
            </a:r>
            <a:r>
              <a:rPr lang="en-GB" baseline="0" dirty="0" smtClean="0"/>
              <a:t> </a:t>
            </a:r>
            <a:r>
              <a:rPr lang="en-GB" baseline="0" dirty="0" err="1" smtClean="0"/>
              <a:t>alla</a:t>
            </a:r>
            <a:r>
              <a:rPr lang="en-GB" baseline="0" dirty="0" smtClean="0"/>
              <a:t> prima rata non </a:t>
            </a:r>
            <a:r>
              <a:rPr lang="en-GB" baseline="0" dirty="0" err="1" smtClean="0"/>
              <a:t>pagata</a:t>
            </a:r>
            <a:r>
              <a:rPr lang="en-GB" baseline="0" dirty="0" smtClean="0"/>
              <a:t> </a:t>
            </a:r>
            <a:r>
              <a:rPr lang="en-GB" baseline="0" dirty="0" err="1" smtClean="0"/>
              <a:t>senza</a:t>
            </a:r>
            <a:r>
              <a:rPr lang="en-GB" baseline="0" dirty="0" smtClean="0"/>
              <a:t> </a:t>
            </a:r>
            <a:r>
              <a:rPr lang="en-GB" baseline="0" dirty="0" err="1" smtClean="0"/>
              <a:t>neanche</a:t>
            </a:r>
            <a:r>
              <a:rPr lang="en-GB" baseline="0" dirty="0" smtClean="0"/>
              <a:t> </a:t>
            </a:r>
            <a:r>
              <a:rPr lang="en-GB" baseline="0" dirty="0" err="1" smtClean="0"/>
              <a:t>richiedere</a:t>
            </a:r>
            <a:r>
              <a:rPr lang="en-GB" baseline="0" dirty="0" smtClean="0"/>
              <a:t> </a:t>
            </a:r>
            <a:r>
              <a:rPr lang="en-GB" baseline="0" dirty="0" err="1" smtClean="0"/>
              <a:t>il</a:t>
            </a:r>
            <a:r>
              <a:rPr lang="en-GB" baseline="0" dirty="0" smtClean="0"/>
              <a:t> </a:t>
            </a:r>
            <a:r>
              <a:rPr lang="en-GB" baseline="0" dirty="0" err="1" smtClean="0"/>
              <a:t>perchè</a:t>
            </a:r>
            <a:r>
              <a:rPr lang="en-GB" baseline="0" dirty="0" smtClean="0"/>
              <a:t> non </a:t>
            </a:r>
            <a:r>
              <a:rPr lang="en-GB" baseline="0" dirty="0" err="1" smtClean="0"/>
              <a:t>è</a:t>
            </a:r>
            <a:r>
              <a:rPr lang="en-GB" baseline="0" dirty="0" smtClean="0"/>
              <a:t> </a:t>
            </a:r>
            <a:r>
              <a:rPr lang="en-GB" baseline="0" dirty="0" err="1" smtClean="0"/>
              <a:t>stata</a:t>
            </a:r>
            <a:r>
              <a:rPr lang="en-GB" baseline="0" dirty="0" smtClean="0"/>
              <a:t> </a:t>
            </a:r>
            <a:r>
              <a:rPr lang="en-GB" baseline="0" dirty="0" err="1" smtClean="0"/>
              <a:t>pagata</a:t>
            </a:r>
            <a:r>
              <a:rPr lang="en-GB" baseline="0" dirty="0" smtClean="0"/>
              <a:t> la rata</a:t>
            </a:r>
          </a:p>
          <a:p>
            <a:pPr marL="685800" lvl="1" indent="-228600">
              <a:buAutoNum type="arabicPeriod"/>
            </a:pPr>
            <a:endParaRPr lang="en-GB" baseline="0" dirty="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46</a:t>
            </a:fld>
            <a:endParaRPr lang="en-GB"/>
          </a:p>
        </p:txBody>
      </p:sp>
    </p:spTree>
    <p:extLst>
      <p:ext uri="{BB962C8B-B14F-4D97-AF65-F5344CB8AC3E}">
        <p14:creationId xmlns:p14="http://schemas.microsoft.com/office/powerpoint/2010/main" val="159957849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sz="1200" kern="1200" dirty="0" smtClean="0">
                <a:solidFill>
                  <a:schemeClr val="tx1"/>
                </a:solidFill>
                <a:latin typeface="+mn-lt"/>
                <a:ea typeface="+mn-ea"/>
                <a:cs typeface="+mn-cs"/>
              </a:rPr>
              <a:t>Which kind</a:t>
            </a:r>
            <a:r>
              <a:rPr lang="en-GB" sz="1200" kern="1200" baseline="0" dirty="0" smtClean="0">
                <a:solidFill>
                  <a:schemeClr val="tx1"/>
                </a:solidFill>
                <a:latin typeface="+mn-lt"/>
                <a:ea typeface="+mn-ea"/>
                <a:cs typeface="+mn-cs"/>
              </a:rPr>
              <a:t> of problems can occur using a Smart Contract in this scenario?</a:t>
            </a:r>
          </a:p>
          <a:p>
            <a:r>
              <a:rPr lang="en-GB" sz="1200" kern="1200" baseline="0" dirty="0" smtClean="0">
                <a:solidFill>
                  <a:schemeClr val="tx1"/>
                </a:solidFill>
                <a:latin typeface="+mn-lt"/>
                <a:ea typeface="+mn-ea"/>
                <a:cs typeface="+mn-cs"/>
              </a:rPr>
              <a:t>Which ones would not occur if we were using a traditional contract?</a:t>
            </a:r>
          </a:p>
          <a:p>
            <a:endParaRPr lang="en-GB" baseline="0" dirty="0" smtClean="0"/>
          </a:p>
          <a:p>
            <a:pPr marL="685800" lvl="1" indent="-228600">
              <a:buAutoNum type="arabicPeriod"/>
            </a:pPr>
            <a:endParaRPr lang="en-GB" baseline="0" dirty="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47</a:t>
            </a:fld>
            <a:endParaRPr lang="en-GB"/>
          </a:p>
        </p:txBody>
      </p:sp>
    </p:spTree>
    <p:extLst>
      <p:ext uri="{BB962C8B-B14F-4D97-AF65-F5344CB8AC3E}">
        <p14:creationId xmlns:p14="http://schemas.microsoft.com/office/powerpoint/2010/main" val="163263442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685800" lvl="1" indent="-228600">
              <a:buAutoNum type="arabicPeriod"/>
            </a:pPr>
            <a:endParaRPr lang="en-GB" baseline="0" dirty="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48</a:t>
            </a:fld>
            <a:endParaRPr lang="en-GB"/>
          </a:p>
        </p:txBody>
      </p:sp>
    </p:spTree>
    <p:extLst>
      <p:ext uri="{BB962C8B-B14F-4D97-AF65-F5344CB8AC3E}">
        <p14:creationId xmlns:p14="http://schemas.microsoft.com/office/powerpoint/2010/main" val="19584989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dirty="0" smtClean="0"/>
              <a:t>_LUCAS</a:t>
            </a:r>
          </a:p>
          <a:p>
            <a:r>
              <a:rPr lang="en-GB" dirty="0" smtClean="0"/>
              <a:t>So to make</a:t>
            </a:r>
            <a:r>
              <a:rPr lang="en-GB" baseline="0" dirty="0" smtClean="0"/>
              <a:t> it easier to understand, we will give you an example. </a:t>
            </a:r>
            <a:endParaRPr lang="en-GB" dirty="0" smtClean="0"/>
          </a:p>
          <a:p>
            <a:endParaRPr lang="en-GB" dirty="0" smtClean="0"/>
          </a:p>
          <a:p>
            <a:r>
              <a:rPr lang="en-GB" dirty="0" smtClean="0"/>
              <a:t>So let's</a:t>
            </a:r>
            <a:r>
              <a:rPr lang="en-GB" baseline="0" dirty="0" smtClean="0"/>
              <a:t> say </a:t>
            </a:r>
            <a:r>
              <a:rPr lang="en-GB" baseline="0" dirty="0" err="1" smtClean="0"/>
              <a:t>a</a:t>
            </a:r>
            <a:r>
              <a:rPr lang="en-GB" dirty="0" err="1" smtClean="0"/>
              <a:t>lice</a:t>
            </a:r>
            <a:r>
              <a:rPr lang="en-GB" baseline="0" dirty="0" smtClean="0"/>
              <a:t> wants to buy a product from bob’s store.</a:t>
            </a:r>
          </a:p>
          <a:p>
            <a:r>
              <a:rPr lang="en-GB" baseline="0" dirty="0" smtClean="0"/>
              <a:t>Recently (RICENTLY) bob's store introduced </a:t>
            </a:r>
            <a:r>
              <a:rPr lang="en-GB" baseline="0" dirty="0" err="1" smtClean="0"/>
              <a:t>crypovalues</a:t>
            </a:r>
            <a:r>
              <a:rPr lang="en-GB" baseline="0" dirty="0" smtClean="0"/>
              <a:t> (for example bitcoins) as a payment method.</a:t>
            </a:r>
          </a:p>
          <a:p>
            <a:r>
              <a:rPr lang="en-GB" baseline="0" dirty="0" smtClean="0"/>
              <a:t>Alice has some bitcoins to spend and she wants to buy a product using them. </a:t>
            </a:r>
          </a:p>
          <a:p>
            <a:endParaRPr lang="en-GB"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GB" dirty="0" smtClean="0"/>
              <a:t>The</a:t>
            </a:r>
            <a:r>
              <a:rPr lang="en-GB" baseline="0" dirty="0" smtClean="0"/>
              <a:t> transaction can be represented online as a ‘block’</a:t>
            </a:r>
            <a:endParaRPr lang="en-GB" dirty="0" smtClean="0"/>
          </a:p>
          <a:p>
            <a:endParaRPr lang="en-GB" baseline="0" dirty="0" smtClean="0"/>
          </a:p>
          <a:p>
            <a:endParaRPr lang="en-GB" dirty="0"/>
          </a:p>
        </p:txBody>
      </p:sp>
      <p:sp>
        <p:nvSpPr>
          <p:cNvPr id="4" name="Segnaposto numero diapositiva 3"/>
          <p:cNvSpPr>
            <a:spLocks noGrp="1"/>
          </p:cNvSpPr>
          <p:nvPr>
            <p:ph type="sldNum" sz="quarter" idx="10"/>
          </p:nvPr>
        </p:nvSpPr>
        <p:spPr/>
        <p:txBody>
          <a:bodyPr/>
          <a:lstStyle/>
          <a:p>
            <a:fld id="{595F61C2-6B96-DC49-8037-CB49B5317E27}" type="slidenum">
              <a:rPr lang="en-GB" smtClean="0"/>
              <a:t>5</a:t>
            </a:fld>
            <a:endParaRPr lang="en-GB"/>
          </a:p>
        </p:txBody>
      </p:sp>
    </p:spTree>
    <p:extLst>
      <p:ext uri="{BB962C8B-B14F-4D97-AF65-F5344CB8AC3E}">
        <p14:creationId xmlns:p14="http://schemas.microsoft.com/office/powerpoint/2010/main" val="12885012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dirty="0" smtClean="0"/>
              <a:t>The block (resp. the transaction) is</a:t>
            </a:r>
            <a:r>
              <a:rPr lang="en-GB" baseline="0" dirty="0" smtClean="0"/>
              <a:t> broadcast across the entire network. </a:t>
            </a:r>
          </a:p>
          <a:p>
            <a:r>
              <a:rPr lang="en-GB" baseline="0" dirty="0" smtClean="0"/>
              <a:t>In order to complete the transaction, the miners (the nodes) have to validate it. </a:t>
            </a:r>
            <a:br>
              <a:rPr lang="en-GB" baseline="0" dirty="0" smtClean="0"/>
            </a:br>
            <a:endParaRPr lang="en-GB" baseline="0" dirty="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6</a:t>
            </a:fld>
            <a:endParaRPr lang="en-GB"/>
          </a:p>
        </p:txBody>
      </p:sp>
    </p:spTree>
    <p:extLst>
      <p:ext uri="{BB962C8B-B14F-4D97-AF65-F5344CB8AC3E}">
        <p14:creationId xmlns:p14="http://schemas.microsoft.com/office/powerpoint/2010/main" val="16004642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baseline="0" dirty="0" smtClean="0"/>
              <a:t>Once validated, t</a:t>
            </a:r>
            <a:r>
              <a:rPr lang="en-GB" dirty="0" smtClean="0"/>
              <a:t>he block is added to the </a:t>
            </a:r>
            <a:r>
              <a:rPr lang="en-GB" dirty="0" err="1" smtClean="0"/>
              <a:t>blockchain</a:t>
            </a:r>
            <a:r>
              <a:rPr lang="en-GB" dirty="0" smtClean="0"/>
              <a:t>,</a:t>
            </a:r>
            <a:r>
              <a:rPr lang="en-GB" baseline="0" dirty="0" smtClean="0"/>
              <a:t> </a:t>
            </a:r>
            <a:r>
              <a:rPr lang="en-GB" dirty="0" smtClean="0"/>
              <a:t>which records the entire NON-reversible</a:t>
            </a:r>
            <a:r>
              <a:rPr lang="en-GB" baseline="0" dirty="0" smtClean="0"/>
              <a:t> history of transaction in a public ledger</a:t>
            </a:r>
            <a:endParaRPr lang="en-GB" dirty="0" smtClean="0"/>
          </a:p>
          <a:p>
            <a:endParaRPr lang="en-GB" dirty="0" smtClean="0"/>
          </a:p>
          <a:p>
            <a:endParaRPr lang="en-GB" dirty="0" smtClean="0"/>
          </a:p>
          <a:p>
            <a:r>
              <a:rPr lang="en-GB" dirty="0" smtClean="0"/>
              <a:t>after the validation process the money</a:t>
            </a:r>
            <a:r>
              <a:rPr lang="en-GB" baseline="0" dirty="0" smtClean="0"/>
              <a:t> moves from Alice to Bob</a:t>
            </a:r>
          </a:p>
          <a:p>
            <a:pPr marL="228600" indent="-228600">
              <a:buAutoNum type="arabicPeriod"/>
            </a:pPr>
            <a:endParaRPr lang="en-GB" baseline="0" dirty="0" smtClean="0"/>
          </a:p>
          <a:p>
            <a:pPr marL="0" indent="0">
              <a:buNone/>
            </a:pPr>
            <a:r>
              <a:rPr lang="en-GB" baseline="0" dirty="0" smtClean="0"/>
              <a:t>--------------------------------------------------------------------------</a:t>
            </a:r>
          </a:p>
          <a:p>
            <a:endParaRPr lang="en-GB" baseline="0" dirty="0" smtClean="0"/>
          </a:p>
          <a:p>
            <a:r>
              <a:rPr lang="en-GB" baseline="0" dirty="0" smtClean="0"/>
              <a:t>Let's talk about the main applications of </a:t>
            </a:r>
            <a:r>
              <a:rPr lang="en-GB" baseline="0" dirty="0" err="1" smtClean="0"/>
              <a:t>blockchain</a:t>
            </a:r>
            <a:r>
              <a:rPr lang="en-GB" baseline="0" dirty="0" smtClean="0"/>
              <a:t> technology</a:t>
            </a:r>
          </a:p>
          <a:p>
            <a:endParaRPr lang="en-GB" baseline="0" dirty="0" smtClean="0"/>
          </a:p>
          <a:p>
            <a:r>
              <a:rPr lang="en-GB" baseline="0" dirty="0" smtClean="0"/>
              <a:t>APPLICATION BLOCKCHAIN</a:t>
            </a:r>
          </a:p>
          <a:p>
            <a:r>
              <a:rPr lang="en-GB" dirty="0" smtClean="0"/>
              <a:t>One of the most famous </a:t>
            </a:r>
            <a:r>
              <a:rPr lang="en-GB" dirty="0" err="1" smtClean="0"/>
              <a:t>blockchain</a:t>
            </a:r>
            <a:r>
              <a:rPr lang="en-GB" baseline="0" dirty="0" smtClean="0"/>
              <a:t> application is the transfer of bitcoins used for online trades. </a:t>
            </a:r>
          </a:p>
          <a:p>
            <a:endParaRPr lang="en-GB" baseline="0" dirty="0" smtClean="0"/>
          </a:p>
          <a:p>
            <a:r>
              <a:rPr lang="en-GB" baseline="0" dirty="0" smtClean="0"/>
              <a:t>2. Cloud storage distributed systems across the network (like </a:t>
            </a:r>
            <a:r>
              <a:rPr lang="en-GB" baseline="0" dirty="0" err="1" smtClean="0"/>
              <a:t>StroJ</a:t>
            </a:r>
            <a:r>
              <a:rPr lang="en-GB" baseline="0" dirty="0" smtClean="0"/>
              <a:t>) where each file is shredded and encrypted and distributed</a:t>
            </a:r>
          </a:p>
          <a:p>
            <a:endParaRPr lang="en-GB" baseline="0" dirty="0" smtClean="0"/>
          </a:p>
          <a:p>
            <a:r>
              <a:rPr lang="en-GB" baseline="0" dirty="0" smtClean="0"/>
              <a:t>3. </a:t>
            </a:r>
          </a:p>
          <a:p>
            <a:endParaRPr lang="en-GB" baseline="0" dirty="0" smtClean="0"/>
          </a:p>
          <a:p>
            <a:endParaRPr lang="en-GB" dirty="0" smtClean="0"/>
          </a:p>
          <a:p>
            <a:endParaRPr lang="en-GB" dirty="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7</a:t>
            </a:fld>
            <a:endParaRPr lang="en-GB"/>
          </a:p>
        </p:txBody>
      </p:sp>
    </p:spTree>
    <p:extLst>
      <p:ext uri="{BB962C8B-B14F-4D97-AF65-F5344CB8AC3E}">
        <p14:creationId xmlns:p14="http://schemas.microsoft.com/office/powerpoint/2010/main" val="16885119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smtClean="0"/>
              <a:t>Thi</a:t>
            </a:r>
            <a:r>
              <a:rPr lang="en-GB" baseline="0" smtClean="0"/>
              <a:t>nk of it as wills and contract that execute themselves </a:t>
            </a:r>
            <a:endParaRPr lang="en-GB"/>
          </a:p>
        </p:txBody>
      </p:sp>
      <p:sp>
        <p:nvSpPr>
          <p:cNvPr id="4" name="Segnaposto numero diapositiva 3"/>
          <p:cNvSpPr>
            <a:spLocks noGrp="1"/>
          </p:cNvSpPr>
          <p:nvPr>
            <p:ph type="sldNum" sz="quarter" idx="10"/>
          </p:nvPr>
        </p:nvSpPr>
        <p:spPr/>
        <p:txBody>
          <a:bodyPr/>
          <a:lstStyle/>
          <a:p>
            <a:fld id="{595F61C2-6B96-DC49-8037-CB49B5317E27}" type="slidenum">
              <a:rPr lang="en-GB" smtClean="0"/>
              <a:t>8</a:t>
            </a:fld>
            <a:endParaRPr lang="en-GB"/>
          </a:p>
        </p:txBody>
      </p:sp>
    </p:spTree>
    <p:extLst>
      <p:ext uri="{BB962C8B-B14F-4D97-AF65-F5344CB8AC3E}">
        <p14:creationId xmlns:p14="http://schemas.microsoft.com/office/powerpoint/2010/main" val="7724165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dirty="0" smtClean="0"/>
              <a:t>A</a:t>
            </a:r>
            <a:r>
              <a:rPr lang="en-GB" baseline="0" dirty="0" smtClean="0"/>
              <a:t> SC is a piece of software  or a program that stores rules for negotiating the terms of a contract, it automatically verifies the contract and then executes the agreed terms</a:t>
            </a:r>
          </a:p>
          <a:p>
            <a:endParaRPr lang="en-GB"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GB" baseline="0" dirty="0" smtClean="0"/>
              <a:t>Encrypted and Stored on the </a:t>
            </a:r>
            <a:r>
              <a:rPr lang="en-GB" baseline="0" dirty="0" err="1" smtClean="0"/>
              <a:t>blockchain</a:t>
            </a:r>
            <a:r>
              <a:rPr lang="en-GB" baseline="0" dirty="0" smtClean="0"/>
              <a:t>, which means that an external trusted authority is not needed and if any party fails the system continues to functions with no loss of data or integrity</a:t>
            </a:r>
          </a:p>
          <a:p>
            <a:endParaRPr lang="en-GB" baseline="0" dirty="0" smtClean="0"/>
          </a:p>
          <a:p>
            <a:r>
              <a:rPr lang="en-GB" baseline="0" dirty="0" smtClean="0"/>
              <a:t>To append a new block of data (the code for the execution of a SC)  to the </a:t>
            </a:r>
            <a:r>
              <a:rPr lang="en-GB" baseline="0" dirty="0" err="1" smtClean="0"/>
              <a:t>blockchain</a:t>
            </a:r>
            <a:r>
              <a:rPr lang="en-GB" baseline="0" dirty="0" smtClean="0"/>
              <a:t>, the miners have to validate the </a:t>
            </a:r>
            <a:r>
              <a:rPr lang="en-GB" baseline="0" dirty="0" err="1" smtClean="0"/>
              <a:t>exectuion</a:t>
            </a:r>
            <a:r>
              <a:rPr lang="en-GB" baseline="0" dirty="0" smtClean="0"/>
              <a:t> of the SC</a:t>
            </a:r>
          </a:p>
        </p:txBody>
      </p:sp>
      <p:sp>
        <p:nvSpPr>
          <p:cNvPr id="4" name="Segnaposto numero diapositiva 3"/>
          <p:cNvSpPr>
            <a:spLocks noGrp="1"/>
          </p:cNvSpPr>
          <p:nvPr>
            <p:ph type="sldNum" sz="quarter" idx="10"/>
          </p:nvPr>
        </p:nvSpPr>
        <p:spPr/>
        <p:txBody>
          <a:bodyPr/>
          <a:lstStyle/>
          <a:p>
            <a:fld id="{595F61C2-6B96-DC49-8037-CB49B5317E27}" type="slidenum">
              <a:rPr lang="en-GB" smtClean="0"/>
              <a:t>9</a:t>
            </a:fld>
            <a:endParaRPr lang="en-GB"/>
          </a:p>
        </p:txBody>
      </p:sp>
    </p:spTree>
    <p:extLst>
      <p:ext uri="{BB962C8B-B14F-4D97-AF65-F5344CB8AC3E}">
        <p14:creationId xmlns:p14="http://schemas.microsoft.com/office/powerpoint/2010/main" val="4622423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it-IT" smtClean="0"/>
              <a:t>Fare clic per modificare stile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it-IT" smtClean="0"/>
              <a:t>Fare clic per modificare lo stile del sottotitolo dello schema</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48A87A34-81AB-432B-8DAE-1953F412C126}" type="datetimeFigureOut">
              <a:rPr lang="en-US" smtClean="0"/>
              <a:t>4/25/17</a:t>
            </a:fld>
            <a:endParaRPr lang="en-US"/>
          </a:p>
        </p:txBody>
      </p:sp>
      <p:sp>
        <p:nvSpPr>
          <p:cNvPr id="5" name="Footer Placeholder 4"/>
          <p:cNvSpPr>
            <a:spLocks noGrp="1"/>
          </p:cNvSpPr>
          <p:nvPr>
            <p:ph type="ftr" sz="quarter" idx="11"/>
          </p:nvPr>
        </p:nvSpPr>
        <p:spPr>
          <a:xfrm>
            <a:off x="3962399" y="5870575"/>
            <a:ext cx="4893958" cy="377825"/>
          </a:xfrm>
        </p:spPr>
        <p:txBody>
          <a:bodyPr/>
          <a:lstStyle/>
          <a:p>
            <a:endParaRPr lang="en-US"/>
          </a:p>
        </p:txBody>
      </p:sp>
      <p:sp>
        <p:nvSpPr>
          <p:cNvPr id="6" name="Slide Number Placeholder 5"/>
          <p:cNvSpPr>
            <a:spLocks noGrp="1"/>
          </p:cNvSpPr>
          <p:nvPr>
            <p:ph type="sldNum" sz="quarter" idx="12"/>
          </p:nvPr>
        </p:nvSpPr>
        <p:spPr>
          <a:xfrm>
            <a:off x="10608958" y="5870575"/>
            <a:ext cx="551167" cy="377825"/>
          </a:xfrm>
        </p:spPr>
        <p:txBody>
          <a:bodyPr/>
          <a:lstStyle/>
          <a:p>
            <a:fld id="{6D22F896-40B5-4ADD-8801-0D06FADFA095}" type="slidenum">
              <a:rPr lang="en-US" smtClean="0"/>
              <a:t>‹n.›</a:t>
            </a:fld>
            <a:endParaRPr lang="en-US"/>
          </a:p>
        </p:txBody>
      </p:sp>
    </p:spTree>
    <p:extLst>
      <p:ext uri="{BB962C8B-B14F-4D97-AF65-F5344CB8AC3E}">
        <p14:creationId xmlns:p14="http://schemas.microsoft.com/office/powerpoint/2010/main" val="20798016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magine panoramica con didascalia">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it-IT" smtClean="0"/>
              <a:t>Fare clic per modificare stile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it-IT" smtClean="0"/>
              <a:t>Trascinare l'immagine su un segnaposto o fare clic sull'icona per aggiungerla</a:t>
            </a:r>
            <a:endParaRPr lang="en-US"/>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smtClean="0"/>
              <a:t>Fare clic per modificare gli stili del testo dello schema</a:t>
            </a:r>
          </a:p>
        </p:txBody>
      </p:sp>
      <p:sp>
        <p:nvSpPr>
          <p:cNvPr id="5" name="Date Placeholder 4"/>
          <p:cNvSpPr>
            <a:spLocks noGrp="1"/>
          </p:cNvSpPr>
          <p:nvPr>
            <p:ph type="dt" sz="half" idx="10"/>
          </p:nvPr>
        </p:nvSpPr>
        <p:spPr/>
        <p:txBody>
          <a:bodyPr/>
          <a:lstStyle/>
          <a:p>
            <a:fld id="{48A87A34-81AB-432B-8DAE-1953F412C126}" type="datetimeFigureOut">
              <a:rPr lang="en-US" smtClean="0"/>
              <a:pPr/>
              <a:t>4/25/17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smtClean="0"/>
              <a:pPr/>
              <a:t>‹n.›</a:t>
            </a:fld>
            <a:endParaRPr lang="en-US"/>
          </a:p>
        </p:txBody>
      </p:sp>
    </p:spTree>
    <p:extLst>
      <p:ext uri="{BB962C8B-B14F-4D97-AF65-F5344CB8AC3E}">
        <p14:creationId xmlns:p14="http://schemas.microsoft.com/office/powerpoint/2010/main" val="1737343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olo e sottotitolo">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it-IT" smtClean="0"/>
              <a:t>Fare clic per modificare stile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smtClean="0"/>
              <a:t>Fare clic per modificare gli stili del testo dello schema</a:t>
            </a:r>
          </a:p>
        </p:txBody>
      </p:sp>
      <p:sp>
        <p:nvSpPr>
          <p:cNvPr id="4" name="Date Placeholder 3"/>
          <p:cNvSpPr>
            <a:spLocks noGrp="1"/>
          </p:cNvSpPr>
          <p:nvPr>
            <p:ph type="dt" sz="half" idx="10"/>
          </p:nvPr>
        </p:nvSpPr>
        <p:spPr/>
        <p:txBody>
          <a:bodyPr/>
          <a:lstStyle/>
          <a:p>
            <a:fld id="{48A87A34-81AB-432B-8DAE-1953F412C126}" type="datetimeFigureOut">
              <a:rPr lang="en-US" smtClean="0"/>
              <a:pPr/>
              <a:t>4/25/17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smtClean="0"/>
              <a:pPr/>
              <a:t>‹n.›</a:t>
            </a:fld>
            <a:endParaRPr lang="en-US"/>
          </a:p>
        </p:txBody>
      </p:sp>
    </p:spTree>
    <p:extLst>
      <p:ext uri="{BB962C8B-B14F-4D97-AF65-F5344CB8AC3E}">
        <p14:creationId xmlns:p14="http://schemas.microsoft.com/office/powerpoint/2010/main" val="202989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zione con didascalia">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it-IT" smtClean="0"/>
              <a:t>Fare clic per modificare stile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it-IT" smtClean="0"/>
              <a:t>Fare clic per modificare gli stili del testo dello schema</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smtClean="0"/>
              <a:t>Fare clic per modificare gli stili del testo dello schema</a:t>
            </a:r>
          </a:p>
        </p:txBody>
      </p:sp>
      <p:sp>
        <p:nvSpPr>
          <p:cNvPr id="4" name="Date Placeholder 3"/>
          <p:cNvSpPr>
            <a:spLocks noGrp="1"/>
          </p:cNvSpPr>
          <p:nvPr>
            <p:ph type="dt" sz="half" idx="10"/>
          </p:nvPr>
        </p:nvSpPr>
        <p:spPr/>
        <p:txBody>
          <a:bodyPr/>
          <a:lstStyle/>
          <a:p>
            <a:fld id="{48A87A34-81AB-432B-8DAE-1953F412C126}" type="datetimeFigureOut">
              <a:rPr lang="en-US" smtClean="0"/>
              <a:pPr/>
              <a:t>4/25/17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smtClean="0"/>
              <a:pPr/>
              <a:t>‹n.›</a:t>
            </a:fld>
            <a:endParaRPr lang="en-US"/>
          </a:p>
        </p:txBody>
      </p:sp>
    </p:spTree>
    <p:extLst>
      <p:ext uri="{BB962C8B-B14F-4D97-AF65-F5344CB8AC3E}">
        <p14:creationId xmlns:p14="http://schemas.microsoft.com/office/powerpoint/2010/main" val="14339739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cheda nome">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it-IT" smtClean="0"/>
              <a:t>Fare clic per modificare stile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smtClean="0"/>
              <a:t>Fare clic per modificare gli stili del testo dello schema</a:t>
            </a:r>
          </a:p>
        </p:txBody>
      </p:sp>
      <p:sp>
        <p:nvSpPr>
          <p:cNvPr id="4" name="Date Placeholder 3"/>
          <p:cNvSpPr>
            <a:spLocks noGrp="1"/>
          </p:cNvSpPr>
          <p:nvPr>
            <p:ph type="dt" sz="half" idx="10"/>
          </p:nvPr>
        </p:nvSpPr>
        <p:spPr/>
        <p:txBody>
          <a:bodyPr/>
          <a:lstStyle/>
          <a:p>
            <a:fld id="{48A87A34-81AB-432B-8DAE-1953F412C126}" type="datetimeFigureOut">
              <a:rPr lang="en-US" smtClean="0"/>
              <a:pPr/>
              <a:t>4/25/17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smtClean="0"/>
              <a:pPr/>
              <a:t>‹n.›</a:t>
            </a:fld>
            <a:endParaRPr lang="en-US"/>
          </a:p>
        </p:txBody>
      </p:sp>
    </p:spTree>
    <p:extLst>
      <p:ext uri="{BB962C8B-B14F-4D97-AF65-F5344CB8AC3E}">
        <p14:creationId xmlns:p14="http://schemas.microsoft.com/office/powerpoint/2010/main" val="1738657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cheda nome citazione">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it-IT" smtClean="0"/>
              <a:t>Fare clic per modificare stile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it-IT" smtClean="0"/>
              <a:t>Fare clic per modificare gli stili del testo dello schema</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smtClean="0"/>
              <a:t>Fare clic per modificare gli stili del testo dello schema</a:t>
            </a:r>
          </a:p>
        </p:txBody>
      </p:sp>
      <p:sp>
        <p:nvSpPr>
          <p:cNvPr id="4" name="Date Placeholder 3"/>
          <p:cNvSpPr>
            <a:spLocks noGrp="1"/>
          </p:cNvSpPr>
          <p:nvPr>
            <p:ph type="dt" sz="half" idx="10"/>
          </p:nvPr>
        </p:nvSpPr>
        <p:spPr/>
        <p:txBody>
          <a:bodyPr/>
          <a:lstStyle/>
          <a:p>
            <a:fld id="{48A87A34-81AB-432B-8DAE-1953F412C126}" type="datetimeFigureOut">
              <a:rPr lang="en-US" smtClean="0"/>
              <a:pPr/>
              <a:t>4/25/17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smtClean="0"/>
              <a:pPr/>
              <a:t>‹n.›</a:t>
            </a:fld>
            <a:endParaRPr lang="en-US"/>
          </a:p>
        </p:txBody>
      </p:sp>
    </p:spTree>
    <p:extLst>
      <p:ext uri="{BB962C8B-B14F-4D97-AF65-F5344CB8AC3E}">
        <p14:creationId xmlns:p14="http://schemas.microsoft.com/office/powerpoint/2010/main" val="804970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Vero o falso">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it-IT" smtClean="0"/>
              <a:t>Fare clic per modificare stile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it-IT" smtClean="0"/>
              <a:t>Fare clic per modificare gli stili del testo dello schema</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smtClean="0"/>
              <a:t>Fare clic per modificare gli stili del testo dello schema</a:t>
            </a:r>
          </a:p>
        </p:txBody>
      </p:sp>
      <p:sp>
        <p:nvSpPr>
          <p:cNvPr id="4" name="Date Placeholder 3"/>
          <p:cNvSpPr>
            <a:spLocks noGrp="1"/>
          </p:cNvSpPr>
          <p:nvPr>
            <p:ph type="dt" sz="half" idx="10"/>
          </p:nvPr>
        </p:nvSpPr>
        <p:spPr/>
        <p:txBody>
          <a:bodyPr/>
          <a:lstStyle/>
          <a:p>
            <a:fld id="{48A87A34-81AB-432B-8DAE-1953F412C126}" type="datetimeFigureOut">
              <a:rPr lang="en-US" smtClean="0"/>
              <a:pPr/>
              <a:t>4/25/17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smtClean="0"/>
              <a:pPr/>
              <a:t>‹n.›</a:t>
            </a:fld>
            <a:endParaRPr lang="en-US"/>
          </a:p>
        </p:txBody>
      </p:sp>
    </p:spTree>
    <p:extLst>
      <p:ext uri="{BB962C8B-B14F-4D97-AF65-F5344CB8AC3E}">
        <p14:creationId xmlns:p14="http://schemas.microsoft.com/office/powerpoint/2010/main" val="2142810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12188825" cy="6856214"/>
          </a:xfrm>
          <a:prstGeom prst="rect">
            <a:avLst/>
          </a:prstGeom>
        </p:spPr>
      </p:pic>
      <p:sp>
        <p:nvSpPr>
          <p:cNvPr id="8" name="Title 1"/>
          <p:cNvSpPr>
            <a:spLocks noGrp="1"/>
          </p:cNvSpPr>
          <p:nvPr>
            <p:ph type="title"/>
          </p:nvPr>
        </p:nvSpPr>
        <p:spPr>
          <a:xfrm>
            <a:off x="685801" y="609600"/>
            <a:ext cx="10131425" cy="1456267"/>
          </a:xfrm>
        </p:spPr>
        <p:txBody>
          <a:bodyPr/>
          <a:lstStyle/>
          <a:p>
            <a:r>
              <a:rPr lang="it-IT" smtClean="0"/>
              <a:t>Fare clic per modificare stile</a:t>
            </a:r>
            <a:endParaRPr lang="en-US" dirty="0"/>
          </a:p>
        </p:txBody>
      </p:sp>
      <p:sp>
        <p:nvSpPr>
          <p:cNvPr id="3" name="Vertical Text Placeholder 2"/>
          <p:cNvSpPr>
            <a:spLocks noGrp="1"/>
          </p:cNvSpPr>
          <p:nvPr>
            <p:ph type="body" orient="vert" idx="1"/>
          </p:nvPr>
        </p:nvSpPr>
        <p:spPr/>
        <p:txBody>
          <a:bodyPr vert="eaVert" anchor="t"/>
          <a:lstStyle/>
          <a:p>
            <a:pPr lvl="0"/>
            <a:r>
              <a:rPr lang="it-IT" smtClean="0"/>
              <a:t>Fare clic per modificare gli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4/25/17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smtClean="0"/>
              <a:t>‹n.›</a:t>
            </a:fld>
            <a:endParaRPr lang="en-US"/>
          </a:p>
        </p:txBody>
      </p:sp>
    </p:spTree>
    <p:extLst>
      <p:ext uri="{BB962C8B-B14F-4D97-AF65-F5344CB8AC3E}">
        <p14:creationId xmlns:p14="http://schemas.microsoft.com/office/powerpoint/2010/main" val="912657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itolo e testo verticali">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it-IT" smtClean="0"/>
              <a:t>Fare clic per modificare stile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it-IT" smtClean="0"/>
              <a:t>Fare clic per modificare gli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4/25/17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smtClean="0"/>
              <a:t>‹n.›</a:t>
            </a:fld>
            <a:endParaRPr lang="en-US"/>
          </a:p>
        </p:txBody>
      </p:sp>
    </p:spTree>
    <p:extLst>
      <p:ext uri="{BB962C8B-B14F-4D97-AF65-F5344CB8AC3E}">
        <p14:creationId xmlns:p14="http://schemas.microsoft.com/office/powerpoint/2010/main" val="1711504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it-IT" smtClean="0"/>
              <a:t>Fare clic per modificare stile</a:t>
            </a:r>
            <a:endParaRPr lang="en-US" dirty="0"/>
          </a:p>
        </p:txBody>
      </p:sp>
      <p:sp>
        <p:nvSpPr>
          <p:cNvPr id="3" name="Content Placeholder 2"/>
          <p:cNvSpPr>
            <a:spLocks noGrp="1"/>
          </p:cNvSpPr>
          <p:nvPr>
            <p:ph idx="1"/>
          </p:nvPr>
        </p:nvSpPr>
        <p:spPr/>
        <p:txBody>
          <a:bodyPr anchor="ctr"/>
          <a:lstStyle/>
          <a:p>
            <a:pPr lvl="0"/>
            <a:r>
              <a:rPr lang="it-IT" smtClean="0"/>
              <a:t>Fare clic per modificare gli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4/25/17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smtClean="0"/>
              <a:t>‹n.›</a:t>
            </a:fld>
            <a:endParaRPr lang="en-US"/>
          </a:p>
        </p:txBody>
      </p:sp>
    </p:spTree>
    <p:extLst>
      <p:ext uri="{BB962C8B-B14F-4D97-AF65-F5344CB8AC3E}">
        <p14:creationId xmlns:p14="http://schemas.microsoft.com/office/powerpoint/2010/main" val="6342698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it-IT" smtClean="0"/>
              <a:t>Fare clic per modificare stile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smtClean="0"/>
              <a:t>Fare clic per modificare gli stili del testo dello schema</a:t>
            </a:r>
          </a:p>
        </p:txBody>
      </p:sp>
      <p:sp>
        <p:nvSpPr>
          <p:cNvPr id="4" name="Date Placeholder 3"/>
          <p:cNvSpPr>
            <a:spLocks noGrp="1"/>
          </p:cNvSpPr>
          <p:nvPr>
            <p:ph type="dt" sz="half" idx="10"/>
          </p:nvPr>
        </p:nvSpPr>
        <p:spPr/>
        <p:txBody>
          <a:bodyPr/>
          <a:lstStyle/>
          <a:p>
            <a:fld id="{48A87A34-81AB-432B-8DAE-1953F412C126}" type="datetimeFigureOut">
              <a:rPr lang="en-US" smtClean="0"/>
              <a:t>4/25/17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smtClean="0"/>
              <a:t>‹n.›</a:t>
            </a:fld>
            <a:endParaRPr lang="en-US"/>
          </a:p>
        </p:txBody>
      </p:sp>
    </p:spTree>
    <p:extLst>
      <p:ext uri="{BB962C8B-B14F-4D97-AF65-F5344CB8AC3E}">
        <p14:creationId xmlns:p14="http://schemas.microsoft.com/office/powerpoint/2010/main" val="64091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it-IT" smtClean="0"/>
              <a:t>Fare clic per modificare stile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it-IT" smtClean="0"/>
              <a:t>Fare clic per modificare gli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it-IT" smtClean="0"/>
              <a:t>Fare clic per modificare gli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4/25/17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smtClean="0"/>
              <a:t>‹n.›</a:t>
            </a:fld>
            <a:endParaRPr lang="en-US"/>
          </a:p>
        </p:txBody>
      </p:sp>
    </p:spTree>
    <p:extLst>
      <p:ext uri="{BB962C8B-B14F-4D97-AF65-F5344CB8AC3E}">
        <p14:creationId xmlns:p14="http://schemas.microsoft.com/office/powerpoint/2010/main" val="1295743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it-IT" smtClean="0"/>
              <a:t>Fare clic per modificare stile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smtClean="0"/>
              <a:t>Fare clic per modificare gli stili del testo dello schema</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it-IT" smtClean="0"/>
              <a:t>Fare clic per modificare gli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smtClean="0"/>
              <a:t>Fare clic per modificare gli stili del testo dello schema</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it-IT" smtClean="0"/>
              <a:t>Fare clic per modificare gli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4/25/17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D22F896-40B5-4ADD-8801-0D06FADFA095}" type="slidenum">
              <a:rPr lang="en-US" smtClean="0"/>
              <a:t>‹n.›</a:t>
            </a:fld>
            <a:endParaRPr lang="en-US"/>
          </a:p>
        </p:txBody>
      </p:sp>
    </p:spTree>
    <p:extLst>
      <p:ext uri="{BB962C8B-B14F-4D97-AF65-F5344CB8AC3E}">
        <p14:creationId xmlns:p14="http://schemas.microsoft.com/office/powerpoint/2010/main" val="20755465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it-IT" smtClean="0"/>
              <a:t>Fare clic per modificare stile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4/25/17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D22F896-40B5-4ADD-8801-0D06FADFA095}" type="slidenum">
              <a:rPr lang="en-US" smtClean="0"/>
              <a:t>‹n.›</a:t>
            </a:fld>
            <a:endParaRPr lang="en-US"/>
          </a:p>
        </p:txBody>
      </p:sp>
    </p:spTree>
    <p:extLst>
      <p:ext uri="{BB962C8B-B14F-4D97-AF65-F5344CB8AC3E}">
        <p14:creationId xmlns:p14="http://schemas.microsoft.com/office/powerpoint/2010/main" val="2134626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48A87A34-81AB-432B-8DAE-1953F412C126}" type="datetimeFigureOut">
              <a:rPr lang="en-US" smtClean="0"/>
              <a:t>4/25/17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D22F896-40B5-4ADD-8801-0D06FADFA095}" type="slidenum">
              <a:rPr lang="en-US" smtClean="0"/>
              <a:t>‹n.›</a:t>
            </a:fld>
            <a:endParaRPr lang="en-US"/>
          </a:p>
        </p:txBody>
      </p:sp>
    </p:spTree>
    <p:extLst>
      <p:ext uri="{BB962C8B-B14F-4D97-AF65-F5344CB8AC3E}">
        <p14:creationId xmlns:p14="http://schemas.microsoft.com/office/powerpoint/2010/main" val="802333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it-IT" smtClean="0"/>
              <a:t>Fare clic per modificare stile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it-IT" smtClean="0"/>
              <a:t>Fare clic per modificare gli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smtClean="0"/>
              <a:t>Fare clic per modificare gli stili del testo dello schema</a:t>
            </a:r>
          </a:p>
        </p:txBody>
      </p:sp>
      <p:sp>
        <p:nvSpPr>
          <p:cNvPr id="5" name="Date Placeholder 4"/>
          <p:cNvSpPr>
            <a:spLocks noGrp="1"/>
          </p:cNvSpPr>
          <p:nvPr>
            <p:ph type="dt" sz="half" idx="10"/>
          </p:nvPr>
        </p:nvSpPr>
        <p:spPr/>
        <p:txBody>
          <a:bodyPr/>
          <a:lstStyle/>
          <a:p>
            <a:fld id="{48A87A34-81AB-432B-8DAE-1953F412C126}" type="datetimeFigureOut">
              <a:rPr lang="en-US" smtClean="0"/>
              <a:t>4/25/17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smtClean="0"/>
              <a:t>‹n.›</a:t>
            </a:fld>
            <a:endParaRPr lang="en-US"/>
          </a:p>
        </p:txBody>
      </p:sp>
    </p:spTree>
    <p:extLst>
      <p:ext uri="{BB962C8B-B14F-4D97-AF65-F5344CB8AC3E}">
        <p14:creationId xmlns:p14="http://schemas.microsoft.com/office/powerpoint/2010/main" val="7656678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it-IT" smtClean="0"/>
              <a:t>Fare clic per modificare stile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it-IT" smtClean="0"/>
              <a:t>Trascinare l'immagine su un segnaposto o fare clic sull'icona per aggiungerla</a:t>
            </a:r>
            <a:endParaRPr lang="en-US"/>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smtClean="0"/>
              <a:t>Fare clic per modificare gli stili del testo dello schema</a:t>
            </a:r>
          </a:p>
        </p:txBody>
      </p:sp>
      <p:sp>
        <p:nvSpPr>
          <p:cNvPr id="5" name="Date Placeholder 4"/>
          <p:cNvSpPr>
            <a:spLocks noGrp="1"/>
          </p:cNvSpPr>
          <p:nvPr>
            <p:ph type="dt" sz="half" idx="10"/>
          </p:nvPr>
        </p:nvSpPr>
        <p:spPr/>
        <p:txBody>
          <a:bodyPr/>
          <a:lstStyle/>
          <a:p>
            <a:fld id="{48A87A34-81AB-432B-8DAE-1953F412C126}" type="datetimeFigureOut">
              <a:rPr lang="en-US" smtClean="0"/>
              <a:pPr/>
              <a:t>4/25/17</a:t>
            </a:fld>
            <a:endParaRPr lang="en-US"/>
          </a:p>
        </p:txBody>
      </p:sp>
      <p:sp>
        <p:nvSpPr>
          <p:cNvPr id="6" name="Footer Placeholder 5"/>
          <p:cNvSpPr>
            <a:spLocks noGrp="1"/>
          </p:cNvSpPr>
          <p:nvPr>
            <p:ph type="ftr" sz="quarter" idx="11"/>
          </p:nvPr>
        </p:nvSpPr>
        <p:spPr/>
        <p:txBody>
          <a:bodyPr/>
          <a:lstStyle/>
          <a:p>
            <a:r>
              <a:rPr lang="en-US" smtClean="0"/>
              <a:t>
              </a:t>
            </a:r>
            <a:endParaRPr lang="en-US"/>
          </a:p>
        </p:txBody>
      </p:sp>
      <p:sp>
        <p:nvSpPr>
          <p:cNvPr id="7" name="Slide Number Placeholder 6"/>
          <p:cNvSpPr>
            <a:spLocks noGrp="1"/>
          </p:cNvSpPr>
          <p:nvPr>
            <p:ph type="sldNum" sz="quarter" idx="12"/>
          </p:nvPr>
        </p:nvSpPr>
        <p:spPr/>
        <p:txBody>
          <a:bodyPr/>
          <a:lstStyle/>
          <a:p>
            <a:fld id="{6D22F896-40B5-4ADD-8801-0D06FADFA095}" type="slidenum">
              <a:rPr lang="en-US" smtClean="0"/>
              <a:t>‹n.›</a:t>
            </a:fld>
            <a:endParaRPr lang="en-US"/>
          </a:p>
        </p:txBody>
      </p:sp>
    </p:spTree>
    <p:extLst>
      <p:ext uri="{BB962C8B-B14F-4D97-AF65-F5344CB8AC3E}">
        <p14:creationId xmlns:p14="http://schemas.microsoft.com/office/powerpoint/2010/main" val="857844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it-IT" smtClean="0"/>
              <a:t>Fare clic per modificare stile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it-IT" smtClean="0"/>
              <a:t>Fare clic per modificare gli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48A87A34-81AB-432B-8DAE-1953F412C126}" type="datetimeFigureOut">
              <a:rPr lang="en-US" smtClean="0"/>
              <a:pPr/>
              <a:t>4/25/17</a:t>
            </a:fld>
            <a:endParaRPr lang="en-US"/>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6D22F896-40B5-4ADD-8801-0D06FADFA095}" type="slidenum">
              <a:rPr lang="en-US" smtClean="0"/>
              <a:pPr/>
              <a:t>‹n.›</a:t>
            </a:fld>
            <a:endParaRPr lang="en-US"/>
          </a:p>
        </p:txBody>
      </p:sp>
    </p:spTree>
    <p:extLst>
      <p:ext uri="{BB962C8B-B14F-4D97-AF65-F5344CB8AC3E}">
        <p14:creationId xmlns:p14="http://schemas.microsoft.com/office/powerpoint/2010/main" val="1747677375"/>
      </p:ext>
    </p:extLst>
  </p:cSld>
  <p:clrMap bg1="dk1" tx1="lt1" bg2="dk2" tx2="lt2" accent1="accent1" accent2="accent2" accent3="accent3" accent4="accent4" accent5="accent5" accent6="accent6" hlink="hlink" folHlink="folHlink"/>
  <p:sldLayoutIdLst>
    <p:sldLayoutId id="2147484039" r:id="rId1"/>
    <p:sldLayoutId id="2147484040" r:id="rId2"/>
    <p:sldLayoutId id="2147484041" r:id="rId3"/>
    <p:sldLayoutId id="2147484042" r:id="rId4"/>
    <p:sldLayoutId id="2147484043" r:id="rId5"/>
    <p:sldLayoutId id="2147484044" r:id="rId6"/>
    <p:sldLayoutId id="2147484045" r:id="rId7"/>
    <p:sldLayoutId id="2147484046" r:id="rId8"/>
    <p:sldLayoutId id="2147484047" r:id="rId9"/>
    <p:sldLayoutId id="2147484048" r:id="rId10"/>
    <p:sldLayoutId id="2147484049" r:id="rId11"/>
    <p:sldLayoutId id="2147484050" r:id="rId12"/>
    <p:sldLayoutId id="2147484051" r:id="rId13"/>
    <p:sldLayoutId id="2147484052" r:id="rId14"/>
    <p:sldLayoutId id="2147484053" r:id="rId15"/>
    <p:sldLayoutId id="2147484054" r:id="rId16"/>
    <p:sldLayoutId id="2147484055"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22.png"/><Relationship Id="rId5" Type="http://schemas.openxmlformats.org/officeDocument/2006/relationships/image" Target="../media/image23.png"/><Relationship Id="rId6" Type="http://schemas.openxmlformats.org/officeDocument/2006/relationships/image" Target="../media/image5.png"/><Relationship Id="rId7" Type="http://schemas.openxmlformats.org/officeDocument/2006/relationships/image" Target="../media/image24.png"/><Relationship Id="rId8" Type="http://schemas.openxmlformats.org/officeDocument/2006/relationships/image" Target="../media/image25.png"/><Relationship Id="rId9" Type="http://schemas.openxmlformats.org/officeDocument/2006/relationships/image" Target="../media/image26.png"/><Relationship Id="rId10" Type="http://schemas.openxmlformats.org/officeDocument/2006/relationships/image" Target="../media/image27.pn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28.png"/><Relationship Id="rId5" Type="http://schemas.openxmlformats.org/officeDocument/2006/relationships/image" Target="../media/image7.png"/><Relationship Id="rId6" Type="http://schemas.openxmlformats.org/officeDocument/2006/relationships/image" Target="../media/image22.pn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1" Type="http://schemas.openxmlformats.org/officeDocument/2006/relationships/image" Target="../media/image33.png"/><Relationship Id="rId12" Type="http://schemas.openxmlformats.org/officeDocument/2006/relationships/image" Target="../media/image7.png"/><Relationship Id="rId13" Type="http://schemas.openxmlformats.org/officeDocument/2006/relationships/image" Target="../media/image28.png"/><Relationship Id="rId14" Type="http://schemas.openxmlformats.org/officeDocument/2006/relationships/image" Target="../media/image22.png"/><Relationship Id="rId15" Type="http://schemas.openxmlformats.org/officeDocument/2006/relationships/image" Target="../media/image34.tiff"/><Relationship Id="rId16" Type="http://schemas.openxmlformats.org/officeDocument/2006/relationships/image" Target="../media/image35.png"/><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6.png"/><Relationship Id="rId4" Type="http://schemas.openxmlformats.org/officeDocument/2006/relationships/image" Target="../media/image29.png"/><Relationship Id="rId5" Type="http://schemas.openxmlformats.org/officeDocument/2006/relationships/image" Target="../media/image30.png"/><Relationship Id="rId6" Type="http://schemas.openxmlformats.org/officeDocument/2006/relationships/image" Target="../media/image31.png"/><Relationship Id="rId7" Type="http://schemas.openxmlformats.org/officeDocument/2006/relationships/image" Target="../media/image23.png"/><Relationship Id="rId8" Type="http://schemas.openxmlformats.org/officeDocument/2006/relationships/image" Target="../media/image14.png"/><Relationship Id="rId9" Type="http://schemas.openxmlformats.org/officeDocument/2006/relationships/image" Target="../media/image32.png"/><Relationship Id="rId10" Type="http://schemas.openxmlformats.org/officeDocument/2006/relationships/image" Target="../media/image5.png"/></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6.png"/><Relationship Id="rId5" Type="http://schemas.openxmlformats.org/officeDocument/2006/relationships/image" Target="../media/image36.png"/><Relationship Id="rId6" Type="http://schemas.openxmlformats.org/officeDocument/2006/relationships/image" Target="../media/image19.jpg"/><Relationship Id="rId7" Type="http://schemas.openxmlformats.org/officeDocument/2006/relationships/image" Target="../media/image37.png"/><Relationship Id="rId8" Type="http://schemas.openxmlformats.org/officeDocument/2006/relationships/image" Target="../media/image22.png"/><Relationship Id="rId9" Type="http://schemas.openxmlformats.org/officeDocument/2006/relationships/image" Target="../media/image38.pn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23.png"/><Relationship Id="rId5" Type="http://schemas.openxmlformats.org/officeDocument/2006/relationships/image" Target="../media/image5.png"/><Relationship Id="rId6" Type="http://schemas.openxmlformats.org/officeDocument/2006/relationships/image" Target="../media/image14.png"/><Relationship Id="rId7" Type="http://schemas.openxmlformats.org/officeDocument/2006/relationships/image" Target="../media/image33.png"/><Relationship Id="rId8" Type="http://schemas.openxmlformats.org/officeDocument/2006/relationships/image" Target="../media/image37.png"/><Relationship Id="rId9" Type="http://schemas.openxmlformats.org/officeDocument/2006/relationships/image" Target="../media/image19.jpg"/><Relationship Id="rId10" Type="http://schemas.openxmlformats.org/officeDocument/2006/relationships/image" Target="../media/image22.png"/><Relationship Id="rId11" Type="http://schemas.openxmlformats.org/officeDocument/2006/relationships/image" Target="../media/image39.tiff"/><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14.png"/><Relationship Id="rId5" Type="http://schemas.openxmlformats.org/officeDocument/2006/relationships/image" Target="../media/image19.jpg"/><Relationship Id="rId6" Type="http://schemas.openxmlformats.org/officeDocument/2006/relationships/image" Target="../media/image37.png"/><Relationship Id="rId7" Type="http://schemas.openxmlformats.org/officeDocument/2006/relationships/image" Target="../media/image30.png"/><Relationship Id="rId8" Type="http://schemas.openxmlformats.org/officeDocument/2006/relationships/image" Target="../media/image29.png"/><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40.png"/><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41.png"/><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42.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43.jpg"/></Relationships>
</file>

<file path=ppt/slides/_rels/slide23.xml.rels><?xml version="1.0" encoding="UTF-8" standalone="yes"?>
<Relationships xmlns="http://schemas.openxmlformats.org/package/2006/relationships"><Relationship Id="rId3" Type="http://schemas.openxmlformats.org/officeDocument/2006/relationships/image" Target="../media/image43.jpg"/><Relationship Id="rId4" Type="http://schemas.openxmlformats.org/officeDocument/2006/relationships/image" Target="../media/image44.png"/><Relationship Id="rId5" Type="http://schemas.openxmlformats.org/officeDocument/2006/relationships/image" Target="../media/image45.png"/><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43.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43.jpg"/></Relationships>
</file>

<file path=ppt/slides/_rels/slide26.xml.rels><?xml version="1.0" encoding="UTF-8" standalone="yes"?>
<Relationships xmlns="http://schemas.openxmlformats.org/package/2006/relationships"><Relationship Id="rId3" Type="http://schemas.openxmlformats.org/officeDocument/2006/relationships/image" Target="../media/image43.jpg"/><Relationship Id="rId4" Type="http://schemas.openxmlformats.org/officeDocument/2006/relationships/image" Target="../media/image46.png"/><Relationship Id="rId5" Type="http://schemas.openxmlformats.org/officeDocument/2006/relationships/image" Target="../media/image47.png"/><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43.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43.jpg"/></Relationships>
</file>

<file path=ppt/slides/_rels/slide29.xml.rels><?xml version="1.0" encoding="UTF-8" standalone="yes"?>
<Relationships xmlns="http://schemas.openxmlformats.org/package/2006/relationships"><Relationship Id="rId3" Type="http://schemas.openxmlformats.org/officeDocument/2006/relationships/image" Target="../media/image43.jpg"/><Relationship Id="rId4" Type="http://schemas.openxmlformats.org/officeDocument/2006/relationships/image" Target="../media/image48.png"/><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43.jpg"/></Relationships>
</file>

<file path=ppt/slides/_rels/slide31.xml.rels><?xml version="1.0" encoding="UTF-8" standalone="yes"?>
<Relationships xmlns="http://schemas.openxmlformats.org/package/2006/relationships"><Relationship Id="rId3" Type="http://schemas.openxmlformats.org/officeDocument/2006/relationships/image" Target="../media/image49.png"/><Relationship Id="rId4" Type="http://schemas.openxmlformats.org/officeDocument/2006/relationships/image" Target="../media/image50.png"/><Relationship Id="rId5" Type="http://schemas.openxmlformats.org/officeDocument/2006/relationships/image" Target="../media/image51.png"/><Relationship Id="rId6" Type="http://schemas.openxmlformats.org/officeDocument/2006/relationships/image" Target="../media/image52.png"/><Relationship Id="rId7" Type="http://schemas.openxmlformats.org/officeDocument/2006/relationships/image" Target="../media/image53.png"/><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3" Type="http://schemas.openxmlformats.org/officeDocument/2006/relationships/image" Target="../media/image43.jpg"/><Relationship Id="rId4" Type="http://schemas.openxmlformats.org/officeDocument/2006/relationships/image" Target="../media/image54.png"/><Relationship Id="rId5" Type="http://schemas.openxmlformats.org/officeDocument/2006/relationships/image" Target="../media/image55.png"/><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3" Type="http://schemas.openxmlformats.org/officeDocument/2006/relationships/image" Target="../media/image43.jpg"/><Relationship Id="rId4" Type="http://schemas.openxmlformats.org/officeDocument/2006/relationships/image" Target="../media/image56.png"/><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3" Type="http://schemas.openxmlformats.org/officeDocument/2006/relationships/image" Target="../media/image43.jpg"/><Relationship Id="rId4" Type="http://schemas.openxmlformats.org/officeDocument/2006/relationships/image" Target="../media/image57.png"/><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43.jpg"/></Relationships>
</file>

<file path=ppt/slides/_rels/slide36.xml.rels><?xml version="1.0" encoding="UTF-8" standalone="yes"?>
<Relationships xmlns="http://schemas.openxmlformats.org/package/2006/relationships"><Relationship Id="rId3" Type="http://schemas.openxmlformats.org/officeDocument/2006/relationships/image" Target="../media/image43.jpg"/><Relationship Id="rId4" Type="http://schemas.openxmlformats.org/officeDocument/2006/relationships/image" Target="../media/image58.png"/><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3" Type="http://schemas.openxmlformats.org/officeDocument/2006/relationships/image" Target="../media/image43.jpg"/><Relationship Id="rId4" Type="http://schemas.openxmlformats.org/officeDocument/2006/relationships/image" Target="../media/image59.png"/><Relationship Id="rId5" Type="http://schemas.openxmlformats.org/officeDocument/2006/relationships/image" Target="../media/image60.png"/><Relationship Id="rId6" Type="http://schemas.openxmlformats.org/officeDocument/2006/relationships/image" Target="../media/image61.png"/><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3" Type="http://schemas.openxmlformats.org/officeDocument/2006/relationships/image" Target="../media/image43.jpg"/><Relationship Id="rId4" Type="http://schemas.openxmlformats.org/officeDocument/2006/relationships/image" Target="../media/image62.png"/><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3" Type="http://schemas.openxmlformats.org/officeDocument/2006/relationships/image" Target="../media/image43.jpg"/><Relationship Id="rId4" Type="http://schemas.openxmlformats.org/officeDocument/2006/relationships/image" Target="../media/image63.png"/><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4.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43.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43.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43.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43.jp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6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65.png"/></Relationships>
</file>

<file path=ppt/slides/_rels/slide48.xml.rels><?xml version="1.0" encoding="UTF-8" standalone="yes"?>
<Relationships xmlns="http://schemas.openxmlformats.org/package/2006/relationships"><Relationship Id="rId3" Type="http://schemas.openxmlformats.org/officeDocument/2006/relationships/image" Target="../media/image66.gif"/><Relationship Id="rId4" Type="http://schemas.openxmlformats.org/officeDocument/2006/relationships/image" Target="../media/image67.png"/><Relationship Id="rId5" Type="http://schemas.openxmlformats.org/officeDocument/2006/relationships/image" Target="../media/image68.gif"/><Relationship Id="rId6" Type="http://schemas.openxmlformats.org/officeDocument/2006/relationships/image" Target="../media/image31.png"/><Relationship Id="rId7" Type="http://schemas.openxmlformats.org/officeDocument/2006/relationships/image" Target="../media/image69.png"/><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image" Target="../media/image8.png"/><Relationship Id="rId7"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12.png"/><Relationship Id="rId6" Type="http://schemas.openxmlformats.org/officeDocument/2006/relationships/image" Target="../media/image13.png"/><Relationship Id="rId7" Type="http://schemas.openxmlformats.org/officeDocument/2006/relationships/image" Target="../media/image9.png"/><Relationship Id="rId8" Type="http://schemas.openxmlformats.org/officeDocument/2006/relationships/image" Target="../media/image5.png"/><Relationship Id="rId9"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7.png"/><Relationship Id="rId5" Type="http://schemas.openxmlformats.org/officeDocument/2006/relationships/image" Target="../media/image9.png"/><Relationship Id="rId6" Type="http://schemas.openxmlformats.org/officeDocument/2006/relationships/image" Target="../media/image5.png"/><Relationship Id="rId7" Type="http://schemas.openxmlformats.org/officeDocument/2006/relationships/image" Target="../media/image15.png"/><Relationship Id="rId8" Type="http://schemas.openxmlformats.org/officeDocument/2006/relationships/image" Target="../media/image16.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jp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p:txBody>
          <a:bodyPr>
            <a:normAutofit/>
          </a:bodyPr>
          <a:lstStyle/>
          <a:p>
            <a:r>
              <a:rPr lang="it-IT" dirty="0" smtClean="0"/>
              <a:t>SECURITY</a:t>
            </a:r>
            <a:br>
              <a:rPr lang="it-IT" dirty="0" smtClean="0"/>
            </a:br>
            <a:r>
              <a:rPr lang="it-IT" dirty="0" smtClean="0"/>
              <a:t>CHALLENGES IN</a:t>
            </a:r>
            <a:br>
              <a:rPr lang="it-IT" dirty="0" smtClean="0"/>
            </a:br>
            <a:r>
              <a:rPr lang="it-IT" dirty="0" smtClean="0"/>
              <a:t>SMART CONTRACTS</a:t>
            </a:r>
            <a:endParaRPr lang="it-IT" dirty="0"/>
          </a:p>
        </p:txBody>
      </p:sp>
      <p:sp>
        <p:nvSpPr>
          <p:cNvPr id="3" name="Sottotitolo 2"/>
          <p:cNvSpPr>
            <a:spLocks noGrp="1"/>
          </p:cNvSpPr>
          <p:nvPr>
            <p:ph type="subTitle" idx="1"/>
          </p:nvPr>
        </p:nvSpPr>
        <p:spPr/>
        <p:txBody>
          <a:bodyPr>
            <a:normAutofit/>
          </a:bodyPr>
          <a:lstStyle/>
          <a:p>
            <a:r>
              <a:rPr lang="it-IT" dirty="0" smtClean="0"/>
              <a:t>Lucas </a:t>
            </a:r>
            <a:r>
              <a:rPr lang="it-IT" dirty="0" err="1" smtClean="0"/>
              <a:t>pelloni</a:t>
            </a:r>
            <a:r>
              <a:rPr lang="it-IT"/>
              <a:t> </a:t>
            </a:r>
            <a:endParaRPr lang="it-IT" smtClean="0"/>
          </a:p>
          <a:p>
            <a:r>
              <a:rPr lang="it-IT" smtClean="0"/>
              <a:t>Ile </a:t>
            </a:r>
            <a:r>
              <a:rPr lang="it-IT" err="1" smtClean="0"/>
              <a:t>cepilov</a:t>
            </a:r>
            <a:endParaRPr lang="it-IT"/>
          </a:p>
        </p:txBody>
      </p:sp>
    </p:spTree>
    <p:extLst>
      <p:ext uri="{BB962C8B-B14F-4D97-AF65-F5344CB8AC3E}">
        <p14:creationId xmlns:p14="http://schemas.microsoft.com/office/powerpoint/2010/main" val="1661039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magine 9"/>
          <p:cNvPicPr>
            <a:picLocks noChangeAspect="1"/>
          </p:cNvPicPr>
          <p:nvPr/>
        </p:nvPicPr>
        <p:blipFill>
          <a:blip r:embed="rId3">
            <a:duotone>
              <a:schemeClr val="accent3">
                <a:shade val="45000"/>
                <a:satMod val="135000"/>
              </a:schemeClr>
              <a:prstClr val="white"/>
            </a:duotone>
            <a:alphaModFix amt="35000"/>
            <a:extLst>
              <a:ext uri="{28A0092B-C50C-407E-A947-70E740481C1C}">
                <a14:useLocalDpi xmlns:a14="http://schemas.microsoft.com/office/drawing/2010/main" val="0"/>
              </a:ext>
            </a:extLst>
          </a:blip>
          <a:stretch>
            <a:fillRect/>
          </a:stretch>
        </p:blipFill>
        <p:spPr>
          <a:xfrm>
            <a:off x="-134590" y="-1"/>
            <a:ext cx="12326590" cy="6858001"/>
          </a:xfrm>
          <a:prstGeom prst="rect">
            <a:avLst/>
          </a:prstGeom>
        </p:spPr>
      </p:pic>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sp>
        <p:nvSpPr>
          <p:cNvPr id="7" name="Titolo 1"/>
          <p:cNvSpPr>
            <a:spLocks noGrp="1"/>
          </p:cNvSpPr>
          <p:nvPr>
            <p:ph type="title"/>
          </p:nvPr>
        </p:nvSpPr>
        <p:spPr>
          <a:xfrm>
            <a:off x="387927" y="484909"/>
            <a:ext cx="10131425" cy="1067385"/>
          </a:xfrm>
        </p:spPr>
        <p:txBody>
          <a:bodyPr>
            <a:normAutofit/>
          </a:bodyPr>
          <a:lstStyle/>
          <a:p>
            <a:r>
              <a:rPr lang="en-GB" dirty="0" smtClean="0"/>
              <a:t>3.2 </a:t>
            </a:r>
            <a:r>
              <a:rPr lang="en-GB" dirty="0" err="1"/>
              <a:t>Ethereum</a:t>
            </a:r>
            <a:r>
              <a:rPr lang="en-GB" dirty="0"/>
              <a:t>, </a:t>
            </a:r>
            <a:r>
              <a:rPr lang="en-GB" dirty="0" err="1"/>
              <a:t>Blockchain</a:t>
            </a:r>
            <a:r>
              <a:rPr lang="en-GB" dirty="0"/>
              <a:t>-based Platform </a:t>
            </a:r>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sp>
        <p:nvSpPr>
          <p:cNvPr id="9" name="Segnaposto contenuto 2"/>
          <p:cNvSpPr txBox="1">
            <a:spLocks/>
          </p:cNvSpPr>
          <p:nvPr/>
        </p:nvSpPr>
        <p:spPr>
          <a:xfrm>
            <a:off x="519547" y="1549894"/>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GB" sz="4000" dirty="0" smtClean="0">
                <a:latin typeface="+mj-lt"/>
              </a:rPr>
              <a:t>Decentralized platform that runs smart contracts</a:t>
            </a:r>
          </a:p>
          <a:p>
            <a:r>
              <a:rPr lang="en-GB" sz="4000" dirty="0" smtClean="0">
                <a:latin typeface="+mj-lt"/>
              </a:rPr>
              <a:t>Custom built </a:t>
            </a:r>
            <a:r>
              <a:rPr lang="en-GB" sz="4000" dirty="0" err="1" smtClean="0">
                <a:latin typeface="+mj-lt"/>
              </a:rPr>
              <a:t>Blockchain</a:t>
            </a:r>
            <a:endParaRPr lang="en-GB" sz="4000" dirty="0" smtClean="0">
              <a:latin typeface="+mj-lt"/>
            </a:endParaRPr>
          </a:p>
          <a:p>
            <a:r>
              <a:rPr lang="en-GB" sz="4000" dirty="0">
                <a:latin typeface="+mj-lt"/>
              </a:rPr>
              <a:t>Ether</a:t>
            </a:r>
          </a:p>
          <a:p>
            <a:r>
              <a:rPr lang="en-GB" sz="4000" dirty="0">
                <a:latin typeface="+mj-lt"/>
              </a:rPr>
              <a:t>Solidity (high) &amp; EVM (low)</a:t>
            </a:r>
          </a:p>
          <a:p>
            <a:endParaRPr lang="en-GB" sz="4000" dirty="0">
              <a:latin typeface="+mj-lt"/>
            </a:endParaRPr>
          </a:p>
        </p:txBody>
      </p:sp>
      <p:pic>
        <p:nvPicPr>
          <p:cNvPr id="3" name="Immagine 2"/>
          <p:cNvPicPr>
            <a:picLocks noChangeAspect="1"/>
          </p:cNvPicPr>
          <p:nvPr/>
        </p:nvPicPr>
        <p:blipFill>
          <a:blip r:embed="rId4"/>
          <a:stretch>
            <a:fillRect/>
          </a:stretch>
        </p:blipFill>
        <p:spPr>
          <a:xfrm>
            <a:off x="1589606" y="1399894"/>
            <a:ext cx="8296105" cy="4765459"/>
          </a:xfrm>
          <a:prstGeom prst="rect">
            <a:avLst/>
          </a:prstGeom>
        </p:spPr>
      </p:pic>
    </p:spTree>
    <p:extLst>
      <p:ext uri="{BB962C8B-B14F-4D97-AF65-F5344CB8AC3E}">
        <p14:creationId xmlns:p14="http://schemas.microsoft.com/office/powerpoint/2010/main" val="1295116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subTnLst>
                                    <p:set>
                                      <p:cBhvr override="childStyle">
                                        <p:cTn dur="1" fill="hold" display="0" masterRel="nextClick" afterEffect="1"/>
                                        <p:tgtEl>
                                          <p:spTgt spid="3"/>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magine 3"/>
          <p:cNvPicPr>
            <a:picLocks noChangeAspect="1"/>
          </p:cNvPicPr>
          <p:nvPr/>
        </p:nvPicPr>
        <p:blipFill>
          <a:blip r:embed="rId3">
            <a:duotone>
              <a:schemeClr val="accent3">
                <a:shade val="45000"/>
                <a:satMod val="135000"/>
              </a:schemeClr>
              <a:prstClr val="white"/>
            </a:duotone>
            <a:alphaModFix amt="35000"/>
            <a:extLst>
              <a:ext uri="{28A0092B-C50C-407E-A947-70E740481C1C}">
                <a14:useLocalDpi xmlns:a14="http://schemas.microsoft.com/office/drawing/2010/main" val="0"/>
              </a:ext>
            </a:extLst>
          </a:blip>
          <a:stretch>
            <a:fillRect/>
          </a:stretch>
        </p:blipFill>
        <p:spPr>
          <a:xfrm>
            <a:off x="-134590" y="-1"/>
            <a:ext cx="12326590" cy="6858001"/>
          </a:xfrm>
          <a:prstGeom prst="rect">
            <a:avLst/>
          </a:prstGeom>
        </p:spPr>
      </p:pic>
      <p:sp>
        <p:nvSpPr>
          <p:cNvPr id="5" name="Segnaposto contenuto 2"/>
          <p:cNvSpPr>
            <a:spLocks noGrp="1"/>
          </p:cNvSpPr>
          <p:nvPr>
            <p:ph idx="1"/>
          </p:nvPr>
        </p:nvSpPr>
        <p:spPr>
          <a:xfrm>
            <a:off x="671947" y="1850167"/>
            <a:ext cx="10131425" cy="4557560"/>
          </a:xfrm>
        </p:spPr>
        <p:txBody>
          <a:bodyPr>
            <a:normAutofit/>
          </a:bodyPr>
          <a:lstStyle/>
          <a:p>
            <a:endParaRPr lang="en-GB" sz="4000" dirty="0" smtClean="0">
              <a:latin typeface="+mj-lt"/>
            </a:endParaRPr>
          </a:p>
          <a:p>
            <a:endParaRPr lang="en-GB" sz="4000" dirty="0" smtClean="0">
              <a:latin typeface="+mj-lt"/>
            </a:endParaRPr>
          </a:p>
          <a:p>
            <a:endParaRPr lang="en-GB" sz="4000" dirty="0">
              <a:latin typeface="+mj-lt"/>
            </a:endParaRPr>
          </a:p>
        </p:txBody>
      </p:sp>
      <p:sp>
        <p:nvSpPr>
          <p:cNvPr id="7" name="Titolo 1"/>
          <p:cNvSpPr>
            <a:spLocks noGrp="1"/>
          </p:cNvSpPr>
          <p:nvPr>
            <p:ph type="title"/>
          </p:nvPr>
        </p:nvSpPr>
        <p:spPr>
          <a:xfrm>
            <a:off x="387927" y="484909"/>
            <a:ext cx="10131425" cy="1067385"/>
          </a:xfrm>
        </p:spPr>
        <p:txBody>
          <a:bodyPr>
            <a:normAutofit fontScale="90000"/>
          </a:bodyPr>
          <a:lstStyle/>
          <a:p>
            <a:pPr marL="742950" marR="0" lvl="0" indent="-742950" defTabSz="914400" eaLnBrk="1" fontAlgn="auto" latinLnBrk="0" hangingPunct="1">
              <a:lnSpc>
                <a:spcPct val="100000"/>
              </a:lnSpc>
              <a:spcBef>
                <a:spcPts val="0"/>
              </a:spcBef>
              <a:spcAft>
                <a:spcPts val="0"/>
              </a:spcAft>
              <a:buClrTx/>
              <a:buSzTx/>
              <a:buFont typeface="+mj-lt"/>
              <a:buNone/>
              <a:tabLst/>
              <a:defRPr/>
            </a:pPr>
            <a:r>
              <a:rPr lang="en-GB" dirty="0" smtClean="0"/>
              <a:t>3.3	</a:t>
            </a:r>
            <a:r>
              <a:rPr lang="en-GB" sz="4000" dirty="0" smtClean="0"/>
              <a:t>SMART CONTRACT’S properties IN ETHEREUM</a:t>
            </a:r>
            <a:endParaRPr lang="en-GB" sz="4000" dirty="0"/>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sp>
        <p:nvSpPr>
          <p:cNvPr id="12" name="Segnaposto contenuto 2"/>
          <p:cNvSpPr txBox="1">
            <a:spLocks/>
          </p:cNvSpPr>
          <p:nvPr/>
        </p:nvSpPr>
        <p:spPr>
          <a:xfrm>
            <a:off x="824347" y="1999104"/>
            <a:ext cx="10131425" cy="4557560"/>
          </a:xfrm>
          <a:prstGeom prst="rect">
            <a:avLst/>
          </a:prstGeom>
        </p:spPr>
        <p:txBody>
          <a:bodyPr vert="horz" lIns="91440" tIns="45720" rIns="91440" bIns="45720" rtlCol="0" anchor="ctr">
            <a:no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GB" sz="4000" dirty="0" smtClean="0">
                <a:latin typeface="+mj-lt"/>
              </a:rPr>
              <a:t>Contract address</a:t>
            </a:r>
          </a:p>
          <a:p>
            <a:r>
              <a:rPr lang="en-GB" sz="4000" dirty="0" smtClean="0">
                <a:latin typeface="+mj-lt"/>
              </a:rPr>
              <a:t>Balance</a:t>
            </a:r>
          </a:p>
          <a:p>
            <a:r>
              <a:rPr lang="en-GB" sz="4000" dirty="0" err="1" smtClean="0">
                <a:latin typeface="+mj-lt"/>
              </a:rPr>
              <a:t>Fallback</a:t>
            </a:r>
            <a:r>
              <a:rPr lang="en-GB" sz="4000" dirty="0" smtClean="0">
                <a:latin typeface="+mj-lt"/>
              </a:rPr>
              <a:t> </a:t>
            </a:r>
            <a:r>
              <a:rPr lang="en-GB" sz="4000" dirty="0">
                <a:latin typeface="American Typewriter" charset="0"/>
                <a:ea typeface="American Typewriter" charset="0"/>
                <a:cs typeface="American Typewriter" charset="0"/>
              </a:rPr>
              <a:t>function()</a:t>
            </a:r>
          </a:p>
          <a:p>
            <a:r>
              <a:rPr lang="en-GB" sz="4000" dirty="0" smtClean="0">
                <a:latin typeface="+mj-lt"/>
              </a:rPr>
              <a:t>Variable </a:t>
            </a:r>
            <a:r>
              <a:rPr lang="en-GB" sz="4000" dirty="0" err="1" smtClean="0">
                <a:latin typeface="American Typewriter" charset="0"/>
                <a:ea typeface="American Typewriter" charset="0"/>
                <a:cs typeface="American Typewriter" charset="0"/>
              </a:rPr>
              <a:t>msg</a:t>
            </a:r>
            <a:r>
              <a:rPr lang="en-GB" sz="4000" dirty="0" smtClean="0">
                <a:latin typeface="American Typewriter" charset="0"/>
                <a:ea typeface="American Typewriter" charset="0"/>
                <a:cs typeface="American Typewriter" charset="0"/>
              </a:rPr>
              <a:t> (amount, data)</a:t>
            </a:r>
          </a:p>
          <a:p>
            <a:r>
              <a:rPr lang="en-GB" sz="4000" dirty="0">
                <a:latin typeface="+mj-lt"/>
              </a:rPr>
              <a:t>Gas </a:t>
            </a:r>
            <a:r>
              <a:rPr lang="en-GB" sz="4000" dirty="0" smtClean="0">
                <a:latin typeface="+mj-lt"/>
              </a:rPr>
              <a:t>system </a:t>
            </a:r>
          </a:p>
          <a:p>
            <a:pPr lvl="1"/>
            <a:r>
              <a:rPr lang="en-GB" sz="4000" dirty="0" smtClean="0">
                <a:latin typeface="+mj-lt"/>
              </a:rPr>
              <a:t>Gas limit</a:t>
            </a:r>
          </a:p>
          <a:p>
            <a:pPr lvl="1"/>
            <a:r>
              <a:rPr lang="en-GB" sz="4000" dirty="0" smtClean="0">
                <a:latin typeface="+mj-lt"/>
              </a:rPr>
              <a:t>Gas price</a:t>
            </a:r>
            <a:endParaRPr lang="en-GB" sz="4000" dirty="0">
              <a:latin typeface="+mj-lt"/>
            </a:endParaRPr>
          </a:p>
          <a:p>
            <a:endParaRPr lang="en-GB" sz="4000" dirty="0">
              <a:latin typeface="+mj-lt"/>
            </a:endParaRPr>
          </a:p>
        </p:txBody>
      </p:sp>
    </p:spTree>
    <p:extLst>
      <p:ext uri="{BB962C8B-B14F-4D97-AF65-F5344CB8AC3E}">
        <p14:creationId xmlns:p14="http://schemas.microsoft.com/office/powerpoint/2010/main" val="1404221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sp>
        <p:nvSpPr>
          <p:cNvPr id="7" name="Titolo 1"/>
          <p:cNvSpPr>
            <a:spLocks noGrp="1"/>
          </p:cNvSpPr>
          <p:nvPr>
            <p:ph type="title"/>
          </p:nvPr>
        </p:nvSpPr>
        <p:spPr>
          <a:xfrm>
            <a:off x="387927" y="484909"/>
            <a:ext cx="10131425" cy="1067385"/>
          </a:xfrm>
        </p:spPr>
        <p:txBody>
          <a:bodyPr>
            <a:normAutofit/>
          </a:bodyPr>
          <a:lstStyle/>
          <a:p>
            <a:pPr marL="742950" marR="0" lvl="0" indent="-742950" defTabSz="914400" eaLnBrk="1" fontAlgn="auto" latinLnBrk="0" hangingPunct="1">
              <a:lnSpc>
                <a:spcPct val="100000"/>
              </a:lnSpc>
              <a:spcBef>
                <a:spcPts val="0"/>
              </a:spcBef>
              <a:spcAft>
                <a:spcPts val="0"/>
              </a:spcAft>
              <a:buClrTx/>
              <a:buSzTx/>
              <a:buFont typeface="+mj-lt"/>
              <a:buNone/>
              <a:tabLst/>
              <a:defRPr/>
            </a:pPr>
            <a:r>
              <a:rPr lang="en-GB" dirty="0" smtClean="0"/>
              <a:t>3.4	</a:t>
            </a:r>
            <a:r>
              <a:rPr lang="en-GB" sz="4000" dirty="0" smtClean="0"/>
              <a:t>Scenario Example</a:t>
            </a:r>
            <a:endParaRPr lang="en-GB" sz="4000" dirty="0"/>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cxnSp>
        <p:nvCxnSpPr>
          <p:cNvPr id="9" name="Connettore 2 8"/>
          <p:cNvCxnSpPr/>
          <p:nvPr/>
        </p:nvCxnSpPr>
        <p:spPr>
          <a:xfrm flipV="1">
            <a:off x="4645420" y="2891500"/>
            <a:ext cx="2336613" cy="2234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10" name="Immagine 9"/>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743827" y="2200048"/>
            <a:ext cx="2174528" cy="2178152"/>
          </a:xfrm>
          <a:prstGeom prst="rect">
            <a:avLst/>
          </a:prstGeom>
        </p:spPr>
      </p:pic>
      <p:pic>
        <p:nvPicPr>
          <p:cNvPr id="3" name="Immagin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44638" y="2449301"/>
            <a:ext cx="4037610" cy="1679646"/>
          </a:xfrm>
          <a:prstGeom prst="rect">
            <a:avLst/>
          </a:prstGeom>
        </p:spPr>
      </p:pic>
      <p:pic>
        <p:nvPicPr>
          <p:cNvPr id="4" name="Immagin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36462" y="934579"/>
            <a:ext cx="1486962" cy="1387831"/>
          </a:xfrm>
          <a:prstGeom prst="rect">
            <a:avLst/>
          </a:prstGeom>
        </p:spPr>
      </p:pic>
      <p:cxnSp>
        <p:nvCxnSpPr>
          <p:cNvPr id="15" name="Connettore 2 14"/>
          <p:cNvCxnSpPr/>
          <p:nvPr/>
        </p:nvCxnSpPr>
        <p:spPr>
          <a:xfrm flipH="1">
            <a:off x="4544831" y="3823854"/>
            <a:ext cx="2360933" cy="301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18" name="Immagine 17"/>
          <p:cNvPicPr>
            <a:picLocks noChangeAspect="1"/>
          </p:cNvPicPr>
          <p:nvPr/>
        </p:nvPicPr>
        <p:blipFill>
          <a:blip r:embed="rId6">
            <a:extLst>
              <a:ext uri="{28A0092B-C50C-407E-A947-70E740481C1C}">
                <a14:useLocalDpi xmlns:a14="http://schemas.microsoft.com/office/drawing/2010/main"/>
              </a:ext>
            </a:extLst>
          </a:blip>
          <a:stretch>
            <a:fillRect/>
          </a:stretch>
        </p:blipFill>
        <p:spPr>
          <a:xfrm flipH="1">
            <a:off x="2329657" y="4657774"/>
            <a:ext cx="1002868" cy="1002868"/>
          </a:xfrm>
          <a:prstGeom prst="rect">
            <a:avLst/>
          </a:prstGeom>
        </p:spPr>
      </p:pic>
      <p:grpSp>
        <p:nvGrpSpPr>
          <p:cNvPr id="13" name="Gruppo 12"/>
          <p:cNvGrpSpPr/>
          <p:nvPr/>
        </p:nvGrpSpPr>
        <p:grpSpPr>
          <a:xfrm>
            <a:off x="7689217" y="992328"/>
            <a:ext cx="3844117" cy="4858269"/>
            <a:chOff x="7689217" y="992328"/>
            <a:chExt cx="3844117" cy="4858269"/>
          </a:xfrm>
        </p:grpSpPr>
        <p:pic>
          <p:nvPicPr>
            <p:cNvPr id="2" name="Immagine 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20684652">
              <a:off x="7814185" y="4293966"/>
              <a:ext cx="2007455" cy="1421947"/>
            </a:xfrm>
            <a:prstGeom prst="rect">
              <a:avLst/>
            </a:prstGeom>
          </p:spPr>
        </p:pic>
        <p:pic>
          <p:nvPicPr>
            <p:cNvPr id="6" name="Immagine 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882863">
              <a:off x="10484356" y="992328"/>
              <a:ext cx="1048978" cy="1216814"/>
            </a:xfrm>
            <a:prstGeom prst="rect">
              <a:avLst/>
            </a:prstGeom>
          </p:spPr>
        </p:pic>
        <p:pic>
          <p:nvPicPr>
            <p:cNvPr id="11" name="Immagine 1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682592">
              <a:off x="10098064" y="4321199"/>
              <a:ext cx="815042" cy="1529398"/>
            </a:xfrm>
            <a:prstGeom prst="rect">
              <a:avLst/>
            </a:prstGeom>
          </p:spPr>
        </p:pic>
        <p:pic>
          <p:nvPicPr>
            <p:cNvPr id="12" name="Immagine 1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689217" y="1210616"/>
              <a:ext cx="1335426" cy="1394743"/>
            </a:xfrm>
            <a:prstGeom prst="rect">
              <a:avLst/>
            </a:prstGeom>
          </p:spPr>
        </p:pic>
      </p:grpSp>
    </p:spTree>
    <p:extLst>
      <p:ext uri="{BB962C8B-B14F-4D97-AF65-F5344CB8AC3E}">
        <p14:creationId xmlns:p14="http://schemas.microsoft.com/office/powerpoint/2010/main" val="267127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0" presetClass="path" presetSubtype="0" accel="50000" decel="50000" fill="hold" nodeType="clickEffect">
                                  <p:stCondLst>
                                    <p:cond delay="0"/>
                                  </p:stCondLst>
                                  <p:childTnLst>
                                    <p:animMotion origin="layout" path="M -1.45833E-6 7.40741E-7 L 0.11615 7.40741E-7 C 0.1681 7.40741E-7 0.23242 -0.11505 0.23242 -0.20718 L 0.23242 -0.41343 " pathEditMode="relative" rAng="0" ptsTypes="AAAA">
                                      <p:cBhvr>
                                        <p:cTn id="6" dur="2000" fill="hold"/>
                                        <p:tgtEl>
                                          <p:spTgt spid="18"/>
                                        </p:tgtEl>
                                        <p:attrNameLst>
                                          <p:attrName>ppt_x</p:attrName>
                                          <p:attrName>ppt_y</p:attrName>
                                        </p:attrNameLst>
                                      </p:cBhvr>
                                      <p:rCtr x="11615" y="-20671"/>
                                    </p:animMotion>
                                  </p:childTnLst>
                                </p:cTn>
                              </p:par>
                              <p:par>
                                <p:cTn id="7" presetID="50" presetClass="path" presetSubtype="0" accel="50000" decel="50000" fill="hold" nodeType="withEffect">
                                  <p:stCondLst>
                                    <p:cond delay="0"/>
                                  </p:stCondLst>
                                  <p:childTnLst>
                                    <p:animMotion origin="layout" path="M -2.08333E-7 1.73472E-17 L -0.15742 1.73472E-17 C -0.22786 1.73472E-17 -0.31471 0.12894 -0.31471 0.23472 L -0.31471 0.46944 " pathEditMode="relative" rAng="0" ptsTypes="AAAA">
                                      <p:cBhvr>
                                        <p:cTn id="8" dur="2000" fill="hold"/>
                                        <p:tgtEl>
                                          <p:spTgt spid="4"/>
                                        </p:tgtEl>
                                        <p:attrNameLst>
                                          <p:attrName>ppt_x</p:attrName>
                                          <p:attrName>ppt_y</p:attrName>
                                        </p:attrNameLst>
                                      </p:cBhvr>
                                      <p:rCtr x="-15742" y="23472"/>
                                    </p:animMotion>
                                  </p:childTnLst>
                                </p:cTn>
                              </p:par>
                              <p:par>
                                <p:cTn id="9" presetID="53" presetClass="exit" presetSubtype="32" fill="hold" nodeType="withEffect">
                                  <p:stCondLst>
                                    <p:cond delay="500"/>
                                  </p:stCondLst>
                                  <p:childTnLst>
                                    <p:anim calcmode="lin" valueType="num">
                                      <p:cBhvr>
                                        <p:cTn id="10" dur="2000"/>
                                        <p:tgtEl>
                                          <p:spTgt spid="13"/>
                                        </p:tgtEl>
                                        <p:attrNameLst>
                                          <p:attrName>ppt_w</p:attrName>
                                        </p:attrNameLst>
                                      </p:cBhvr>
                                      <p:tavLst>
                                        <p:tav tm="0">
                                          <p:val>
                                            <p:strVal val="ppt_w"/>
                                          </p:val>
                                        </p:tav>
                                        <p:tav tm="100000">
                                          <p:val>
                                            <p:fltVal val="0"/>
                                          </p:val>
                                        </p:tav>
                                      </p:tavLst>
                                    </p:anim>
                                    <p:anim calcmode="lin" valueType="num">
                                      <p:cBhvr>
                                        <p:cTn id="11" dur="2000"/>
                                        <p:tgtEl>
                                          <p:spTgt spid="13"/>
                                        </p:tgtEl>
                                        <p:attrNameLst>
                                          <p:attrName>ppt_h</p:attrName>
                                        </p:attrNameLst>
                                      </p:cBhvr>
                                      <p:tavLst>
                                        <p:tav tm="0">
                                          <p:val>
                                            <p:strVal val="ppt_h"/>
                                          </p:val>
                                        </p:tav>
                                        <p:tav tm="100000">
                                          <p:val>
                                            <p:fltVal val="0"/>
                                          </p:val>
                                        </p:tav>
                                      </p:tavLst>
                                    </p:anim>
                                    <p:animEffect transition="out" filter="fade">
                                      <p:cBhvr>
                                        <p:cTn id="12" dur="2000"/>
                                        <p:tgtEl>
                                          <p:spTgt spid="13"/>
                                        </p:tgtEl>
                                      </p:cBhvr>
                                    </p:animEffect>
                                    <p:set>
                                      <p:cBhvr>
                                        <p:cTn id="13" dur="1" fill="hold">
                                          <p:stCondLst>
                                            <p:cond delay="1999"/>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sp>
        <p:nvSpPr>
          <p:cNvPr id="7" name="Titolo 1"/>
          <p:cNvSpPr>
            <a:spLocks noGrp="1"/>
          </p:cNvSpPr>
          <p:nvPr>
            <p:ph type="title"/>
          </p:nvPr>
        </p:nvSpPr>
        <p:spPr>
          <a:xfrm>
            <a:off x="387927" y="484909"/>
            <a:ext cx="10131425" cy="1067385"/>
          </a:xfrm>
        </p:spPr>
        <p:txBody>
          <a:bodyPr>
            <a:normAutofit/>
          </a:bodyPr>
          <a:lstStyle/>
          <a:p>
            <a:pPr marL="742950" lvl="0" indent="-742950" defTabSz="914400">
              <a:spcBef>
                <a:spcPts val="0"/>
              </a:spcBef>
              <a:defRPr/>
            </a:pPr>
            <a:r>
              <a:rPr lang="en-GB" dirty="0"/>
              <a:t>3.4 </a:t>
            </a:r>
            <a:r>
              <a:rPr lang="en-GB" dirty="0" smtClean="0"/>
              <a:t>	</a:t>
            </a:r>
            <a:r>
              <a:rPr lang="en-GB" sz="4000" dirty="0" smtClean="0"/>
              <a:t>Scenario Example</a:t>
            </a:r>
            <a:endParaRPr lang="en-GB" sz="4000" dirty="0"/>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grpSp>
        <p:nvGrpSpPr>
          <p:cNvPr id="4" name="Gruppo 3"/>
          <p:cNvGrpSpPr/>
          <p:nvPr/>
        </p:nvGrpSpPr>
        <p:grpSpPr>
          <a:xfrm>
            <a:off x="1770518" y="2045097"/>
            <a:ext cx="9096649" cy="3323640"/>
            <a:chOff x="1554321" y="2002567"/>
            <a:chExt cx="9096649" cy="3323640"/>
          </a:xfrm>
        </p:grpSpPr>
        <p:grpSp>
          <p:nvGrpSpPr>
            <p:cNvPr id="2" name="Gruppo 1"/>
            <p:cNvGrpSpPr/>
            <p:nvPr/>
          </p:nvGrpSpPr>
          <p:grpSpPr>
            <a:xfrm>
              <a:off x="1554321" y="2002567"/>
              <a:ext cx="9096649" cy="3323640"/>
              <a:chOff x="1554321" y="2002567"/>
              <a:chExt cx="9096649" cy="3323640"/>
            </a:xfrm>
          </p:grpSpPr>
          <p:pic>
            <p:nvPicPr>
              <p:cNvPr id="12" name="Immagine 11"/>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554321" y="2176651"/>
                <a:ext cx="2174528" cy="2178152"/>
              </a:xfrm>
              <a:prstGeom prst="rect">
                <a:avLst/>
              </a:prstGeom>
            </p:spPr>
          </p:pic>
          <p:cxnSp>
            <p:nvCxnSpPr>
              <p:cNvPr id="13" name="Connettore 2 12"/>
              <p:cNvCxnSpPr/>
              <p:nvPr/>
            </p:nvCxnSpPr>
            <p:spPr>
              <a:xfrm>
                <a:off x="4625149" y="2949788"/>
                <a:ext cx="2832462" cy="1886"/>
              </a:xfrm>
              <a:prstGeom prst="straightConnector1">
                <a:avLst/>
              </a:prstGeom>
              <a:ln w="57150">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4" name="Immagin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59188" y="3554861"/>
                <a:ext cx="1771346" cy="1771346"/>
              </a:xfrm>
              <a:prstGeom prst="rect">
                <a:avLst/>
              </a:prstGeom>
            </p:spPr>
          </p:pic>
          <p:pic>
            <p:nvPicPr>
              <p:cNvPr id="17" name="Immagine 16"/>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8253145" y="2002567"/>
                <a:ext cx="2397825" cy="2397825"/>
              </a:xfrm>
              <a:prstGeom prst="rect">
                <a:avLst/>
              </a:prstGeom>
            </p:spPr>
          </p:pic>
        </p:grpSp>
        <p:pic>
          <p:nvPicPr>
            <p:cNvPr id="3" name="Immagin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820681" y="4099492"/>
              <a:ext cx="604326" cy="251400"/>
            </a:xfrm>
            <a:prstGeom prst="rect">
              <a:avLst/>
            </a:prstGeom>
          </p:spPr>
        </p:pic>
      </p:grpSp>
      <p:pic>
        <p:nvPicPr>
          <p:cNvPr id="11" name="Immagin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98554" y="1369368"/>
            <a:ext cx="5038359" cy="5038359"/>
          </a:xfrm>
          <a:prstGeom prst="rect">
            <a:avLst/>
          </a:prstGeom>
        </p:spPr>
      </p:pic>
    </p:spTree>
    <p:extLst>
      <p:ext uri="{BB962C8B-B14F-4D97-AF65-F5344CB8AC3E}">
        <p14:creationId xmlns:p14="http://schemas.microsoft.com/office/powerpoint/2010/main" val="2266936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xit" presetSubtype="0" fill="hold" nodeType="clickEffect">
                                  <p:stCondLst>
                                    <p:cond delay="0"/>
                                  </p:stCondLst>
                                  <p:childTnLst>
                                    <p:animEffect transition="out" filter="fade">
                                      <p:cBhvr>
                                        <p:cTn id="6" dur="1000"/>
                                        <p:tgtEl>
                                          <p:spTgt spid="4"/>
                                        </p:tgtEl>
                                      </p:cBhvr>
                                    </p:animEffect>
                                    <p:anim calcmode="lin" valueType="num">
                                      <p:cBhvr>
                                        <p:cTn id="7" dur="1000"/>
                                        <p:tgtEl>
                                          <p:spTgt spid="4"/>
                                        </p:tgtEl>
                                        <p:attrNameLst>
                                          <p:attrName>ppt_x</p:attrName>
                                        </p:attrNameLst>
                                      </p:cBhvr>
                                      <p:tavLst>
                                        <p:tav tm="0">
                                          <p:val>
                                            <p:strVal val="ppt_x"/>
                                          </p:val>
                                        </p:tav>
                                        <p:tav tm="100000">
                                          <p:val>
                                            <p:strVal val="ppt_x"/>
                                          </p:val>
                                        </p:tav>
                                      </p:tavLst>
                                    </p:anim>
                                    <p:anim calcmode="lin" valueType="num">
                                      <p:cBhvr>
                                        <p:cTn id="8" dur="1000"/>
                                        <p:tgtEl>
                                          <p:spTgt spid="4"/>
                                        </p:tgtEl>
                                        <p:attrNameLst>
                                          <p:attrName>ppt_y</p:attrName>
                                        </p:attrNameLst>
                                      </p:cBhvr>
                                      <p:tavLst>
                                        <p:tav tm="0">
                                          <p:val>
                                            <p:strVal val="ppt_y"/>
                                          </p:val>
                                        </p:tav>
                                        <p:tav tm="100000">
                                          <p:val>
                                            <p:strVal val="ppt_y+.1"/>
                                          </p:val>
                                        </p:tav>
                                      </p:tavLst>
                                    </p:anim>
                                    <p:set>
                                      <p:cBhvr>
                                        <p:cTn id="9" dur="1" fill="hold">
                                          <p:stCondLst>
                                            <p:cond delay="999"/>
                                          </p:stCondLst>
                                        </p:cTn>
                                        <p:tgtEl>
                                          <p:spTgt spid="4"/>
                                        </p:tgtEl>
                                        <p:attrNameLst>
                                          <p:attrName>style.visibility</p:attrName>
                                        </p:attrNameLst>
                                      </p:cBhvr>
                                      <p:to>
                                        <p:strVal val="hidden"/>
                                      </p:to>
                                    </p:set>
                                  </p:childTnLst>
                                </p:cTn>
                              </p:par>
                              <p:par>
                                <p:cTn id="10" presetID="14" presetClass="entr" presetSubtype="10" fill="hold" nodeType="with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randombar(horizontal)">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sp>
        <p:nvSpPr>
          <p:cNvPr id="7" name="Titolo 1"/>
          <p:cNvSpPr>
            <a:spLocks noGrp="1"/>
          </p:cNvSpPr>
          <p:nvPr>
            <p:ph type="title"/>
          </p:nvPr>
        </p:nvSpPr>
        <p:spPr>
          <a:xfrm>
            <a:off x="387927" y="484909"/>
            <a:ext cx="10131425" cy="1067385"/>
          </a:xfrm>
        </p:spPr>
        <p:txBody>
          <a:bodyPr>
            <a:normAutofit/>
          </a:bodyPr>
          <a:lstStyle/>
          <a:p>
            <a:pPr marL="742950" lvl="0" indent="-742950" defTabSz="914400">
              <a:spcBef>
                <a:spcPts val="0"/>
              </a:spcBef>
              <a:defRPr/>
            </a:pPr>
            <a:r>
              <a:rPr lang="en-GB" dirty="0"/>
              <a:t>3.4 </a:t>
            </a:r>
            <a:r>
              <a:rPr lang="en-GB" dirty="0" smtClean="0"/>
              <a:t>	</a:t>
            </a:r>
            <a:r>
              <a:rPr lang="en-GB" sz="4000" dirty="0" smtClean="0"/>
              <a:t>Scenario Example</a:t>
            </a:r>
            <a:endParaRPr lang="en-GB" sz="4000" dirty="0"/>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pic>
        <p:nvPicPr>
          <p:cNvPr id="16" name="Immagine 15"/>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743827" y="2200048"/>
            <a:ext cx="2174528" cy="2178152"/>
          </a:xfrm>
          <a:prstGeom prst="rect">
            <a:avLst/>
          </a:prstGeom>
        </p:spPr>
      </p:pic>
      <p:cxnSp>
        <p:nvCxnSpPr>
          <p:cNvPr id="26" name="Connettore 2 25"/>
          <p:cNvCxnSpPr/>
          <p:nvPr/>
        </p:nvCxnSpPr>
        <p:spPr>
          <a:xfrm flipV="1">
            <a:off x="10249303" y="2838626"/>
            <a:ext cx="23630" cy="1466102"/>
          </a:xfrm>
          <a:prstGeom prst="straightConnector1">
            <a:avLst/>
          </a:prstGeom>
          <a:ln w="57150">
            <a:prstDash val="dash"/>
            <a:tailEnd type="triangle"/>
          </a:ln>
        </p:spPr>
        <p:style>
          <a:lnRef idx="1">
            <a:schemeClr val="accent1"/>
          </a:lnRef>
          <a:fillRef idx="0">
            <a:schemeClr val="accent1"/>
          </a:fillRef>
          <a:effectRef idx="0">
            <a:schemeClr val="accent1"/>
          </a:effectRef>
          <a:fontRef idx="minor">
            <a:schemeClr val="tx1"/>
          </a:fontRef>
        </p:style>
      </p:cxnSp>
      <p:pic>
        <p:nvPicPr>
          <p:cNvPr id="30" name="Immagine 2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93559" y="3320532"/>
            <a:ext cx="819316" cy="819316"/>
          </a:xfrm>
          <a:prstGeom prst="rect">
            <a:avLst/>
          </a:prstGeom>
        </p:spPr>
      </p:pic>
      <p:grpSp>
        <p:nvGrpSpPr>
          <p:cNvPr id="2" name="Gruppo 1"/>
          <p:cNvGrpSpPr/>
          <p:nvPr/>
        </p:nvGrpSpPr>
        <p:grpSpPr>
          <a:xfrm>
            <a:off x="344533" y="1385179"/>
            <a:ext cx="2738365" cy="1983786"/>
            <a:chOff x="344533" y="1385179"/>
            <a:chExt cx="2738365" cy="1983786"/>
          </a:xfrm>
        </p:grpSpPr>
        <p:pic>
          <p:nvPicPr>
            <p:cNvPr id="23" name="Immagine 2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41658" y="2827725"/>
              <a:ext cx="541240" cy="541240"/>
            </a:xfrm>
            <a:prstGeom prst="rect">
              <a:avLst/>
            </a:prstGeom>
          </p:spPr>
        </p:pic>
        <p:pic>
          <p:nvPicPr>
            <p:cNvPr id="27" name="Immagine 2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344533" y="1385179"/>
              <a:ext cx="1967243" cy="1669956"/>
            </a:xfrm>
            <a:prstGeom prst="rect">
              <a:avLst/>
            </a:prstGeom>
          </p:spPr>
        </p:pic>
        <p:sp>
          <p:nvSpPr>
            <p:cNvPr id="28" name="CasellaDiTesto 27"/>
            <p:cNvSpPr txBox="1"/>
            <p:nvPr/>
          </p:nvSpPr>
          <p:spPr>
            <a:xfrm>
              <a:off x="519547" y="1630661"/>
              <a:ext cx="1893623" cy="830997"/>
            </a:xfrm>
            <a:prstGeom prst="rect">
              <a:avLst/>
            </a:prstGeom>
            <a:noFill/>
          </p:spPr>
          <p:txBody>
            <a:bodyPr wrap="square" rtlCol="0">
              <a:spAutoFit/>
            </a:bodyPr>
            <a:lstStyle/>
            <a:p>
              <a:r>
                <a:rPr lang="it-IT" sz="2400" b="1" err="1" smtClean="0">
                  <a:solidFill>
                    <a:schemeClr val="bg1"/>
                  </a:solidFill>
                  <a:latin typeface="+mj-lt"/>
                </a:rPr>
                <a:t>Where</a:t>
              </a:r>
              <a:r>
                <a:rPr lang="it-IT" sz="2400" b="1" dirty="0" smtClean="0">
                  <a:solidFill>
                    <a:schemeClr val="bg1"/>
                  </a:solidFill>
                  <a:latin typeface="+mj-lt"/>
                </a:rPr>
                <a:t> </a:t>
              </a:r>
              <a:r>
                <a:rPr lang="it-IT" sz="2400" b="1" dirty="0" err="1" smtClean="0">
                  <a:solidFill>
                    <a:schemeClr val="bg1"/>
                  </a:solidFill>
                  <a:latin typeface="+mj-lt"/>
                </a:rPr>
                <a:t>is</a:t>
              </a:r>
              <a:r>
                <a:rPr lang="it-IT" sz="2400" b="1" dirty="0" smtClean="0">
                  <a:solidFill>
                    <a:schemeClr val="bg1"/>
                  </a:solidFill>
                  <a:latin typeface="+mj-lt"/>
                </a:rPr>
                <a:t> </a:t>
              </a:r>
            </a:p>
            <a:p>
              <a:r>
                <a:rPr lang="it-IT" sz="2400" b="1" dirty="0" err="1" smtClean="0">
                  <a:solidFill>
                    <a:schemeClr val="bg1"/>
                  </a:solidFill>
                  <a:latin typeface="+mj-lt"/>
                </a:rPr>
                <a:t>my</a:t>
              </a:r>
              <a:r>
                <a:rPr lang="it-IT" sz="2400" b="1" dirty="0" smtClean="0">
                  <a:solidFill>
                    <a:schemeClr val="bg1"/>
                  </a:solidFill>
                  <a:latin typeface="+mj-lt"/>
                </a:rPr>
                <a:t> </a:t>
              </a:r>
              <a:r>
                <a:rPr lang="it-IT" sz="2400" b="1" dirty="0" err="1" smtClean="0">
                  <a:solidFill>
                    <a:schemeClr val="bg1"/>
                  </a:solidFill>
                  <a:latin typeface="+mj-lt"/>
                </a:rPr>
                <a:t>phone</a:t>
              </a:r>
              <a:r>
                <a:rPr lang="it-IT" sz="2400" b="1" dirty="0" smtClean="0">
                  <a:solidFill>
                    <a:schemeClr val="bg1"/>
                  </a:solidFill>
                  <a:latin typeface="+mj-lt"/>
                </a:rPr>
                <a:t>?</a:t>
              </a:r>
              <a:endParaRPr lang="it-IT" sz="2400" b="1" dirty="0">
                <a:solidFill>
                  <a:schemeClr val="bg1"/>
                </a:solidFill>
                <a:latin typeface="+mj-lt"/>
              </a:endParaRPr>
            </a:p>
          </p:txBody>
        </p:sp>
      </p:grpSp>
      <p:pic>
        <p:nvPicPr>
          <p:cNvPr id="20" name="Immagine 1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269113" y="1728181"/>
            <a:ext cx="1688132" cy="1575590"/>
          </a:xfrm>
          <a:prstGeom prst="rect">
            <a:avLst/>
          </a:prstGeom>
        </p:spPr>
      </p:pic>
      <p:pic>
        <p:nvPicPr>
          <p:cNvPr id="29" name="Immagine 28"/>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10552273" y="3175615"/>
            <a:ext cx="821227" cy="821227"/>
          </a:xfrm>
          <a:prstGeom prst="rect">
            <a:avLst/>
          </a:prstGeom>
        </p:spPr>
      </p:pic>
      <p:pic>
        <p:nvPicPr>
          <p:cNvPr id="31" name="Immagine 3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016519" y="3035847"/>
            <a:ext cx="1921990" cy="1921990"/>
          </a:xfrm>
          <a:prstGeom prst="rect">
            <a:avLst/>
          </a:prstGeom>
        </p:spPr>
      </p:pic>
      <p:pic>
        <p:nvPicPr>
          <p:cNvPr id="22" name="Immagine 21"/>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5807546" y="1450640"/>
            <a:ext cx="799053" cy="799053"/>
          </a:xfrm>
          <a:prstGeom prst="rect">
            <a:avLst/>
          </a:prstGeom>
        </p:spPr>
      </p:pic>
      <p:grpSp>
        <p:nvGrpSpPr>
          <p:cNvPr id="51" name="Gruppo 50"/>
          <p:cNvGrpSpPr/>
          <p:nvPr/>
        </p:nvGrpSpPr>
        <p:grpSpPr>
          <a:xfrm>
            <a:off x="4302784" y="1480077"/>
            <a:ext cx="3272495" cy="1004371"/>
            <a:chOff x="4352499" y="1470418"/>
            <a:chExt cx="3272495" cy="1004371"/>
          </a:xfrm>
        </p:grpSpPr>
        <p:cxnSp>
          <p:nvCxnSpPr>
            <p:cNvPr id="15" name="Connettore 2 14"/>
            <p:cNvCxnSpPr/>
            <p:nvPr/>
          </p:nvCxnSpPr>
          <p:spPr>
            <a:xfrm>
              <a:off x="4352499" y="2466490"/>
              <a:ext cx="3272495" cy="8299"/>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35" name="Immagine 34"/>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789492" y="1470418"/>
              <a:ext cx="759497" cy="759497"/>
            </a:xfrm>
            <a:prstGeom prst="rect">
              <a:avLst/>
            </a:prstGeom>
          </p:spPr>
        </p:pic>
        <p:pic>
          <p:nvPicPr>
            <p:cNvPr id="37" name="Immagine 3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997483">
              <a:off x="5201169" y="1760560"/>
              <a:ext cx="696935" cy="650473"/>
            </a:xfrm>
            <a:prstGeom prst="rect">
              <a:avLst/>
            </a:prstGeom>
          </p:spPr>
        </p:pic>
      </p:grpSp>
      <p:grpSp>
        <p:nvGrpSpPr>
          <p:cNvPr id="19" name="Gruppo 18"/>
          <p:cNvGrpSpPr/>
          <p:nvPr/>
        </p:nvGrpSpPr>
        <p:grpSpPr>
          <a:xfrm>
            <a:off x="8541955" y="192043"/>
            <a:ext cx="3364501" cy="2397825"/>
            <a:chOff x="6603973" y="-121856"/>
            <a:chExt cx="3364501" cy="2397825"/>
          </a:xfrm>
        </p:grpSpPr>
        <p:grpSp>
          <p:nvGrpSpPr>
            <p:cNvPr id="18" name="Gruppo 17"/>
            <p:cNvGrpSpPr/>
            <p:nvPr/>
          </p:nvGrpSpPr>
          <p:grpSpPr>
            <a:xfrm>
              <a:off x="6603973" y="-121856"/>
              <a:ext cx="3364501" cy="2397825"/>
              <a:chOff x="6603973" y="-121856"/>
              <a:chExt cx="3364501" cy="2397825"/>
            </a:xfrm>
          </p:grpSpPr>
          <p:pic>
            <p:nvPicPr>
              <p:cNvPr id="24" name="Immagine 23"/>
              <p:cNvPicPr>
                <a:picLocks noChangeAspect="1"/>
              </p:cNvPicPr>
              <p:nvPr/>
            </p:nvPicPr>
            <p:blipFill>
              <a:blip r:embed="rId12">
                <a:extLst>
                  <a:ext uri="{28A0092B-C50C-407E-A947-70E740481C1C}">
                    <a14:useLocalDpi xmlns:a14="http://schemas.microsoft.com/office/drawing/2010/main"/>
                  </a:ext>
                </a:extLst>
              </a:blip>
              <a:stretch>
                <a:fillRect/>
              </a:stretch>
            </p:blipFill>
            <p:spPr>
              <a:xfrm>
                <a:off x="6603973" y="-121856"/>
                <a:ext cx="2397825" cy="2397825"/>
              </a:xfrm>
              <a:prstGeom prst="rect">
                <a:avLst/>
              </a:prstGeom>
            </p:spPr>
          </p:pic>
          <p:pic>
            <p:nvPicPr>
              <p:cNvPr id="33" name="Immagine 32"/>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663115" y="94123"/>
                <a:ext cx="1305359" cy="1305359"/>
              </a:xfrm>
              <a:prstGeom prst="rect">
                <a:avLst/>
              </a:prstGeom>
            </p:spPr>
          </p:pic>
        </p:grpSp>
        <p:pic>
          <p:nvPicPr>
            <p:cNvPr id="3" name="Immagine 2"/>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8187597" y="1946783"/>
              <a:ext cx="604326" cy="251400"/>
            </a:xfrm>
            <a:prstGeom prst="rect">
              <a:avLst/>
            </a:prstGeom>
          </p:spPr>
        </p:pic>
      </p:grpSp>
      <p:grpSp>
        <p:nvGrpSpPr>
          <p:cNvPr id="40" name="Gruppo 39"/>
          <p:cNvGrpSpPr/>
          <p:nvPr/>
        </p:nvGrpSpPr>
        <p:grpSpPr>
          <a:xfrm>
            <a:off x="8373097" y="2873152"/>
            <a:ext cx="2356712" cy="3333697"/>
            <a:chOff x="8373097" y="2873152"/>
            <a:chExt cx="2356712" cy="3333697"/>
          </a:xfrm>
        </p:grpSpPr>
        <p:pic>
          <p:nvPicPr>
            <p:cNvPr id="4" name="Immagine 3"/>
            <p:cNvPicPr>
              <a:picLocks noChangeAspect="1"/>
            </p:cNvPicPr>
            <p:nvPr/>
          </p:nvPicPr>
          <p:blipFill>
            <a:blip r:embed="rId15"/>
            <a:stretch>
              <a:fillRect/>
            </a:stretch>
          </p:blipFill>
          <p:spPr>
            <a:xfrm>
              <a:off x="9064487" y="4541527"/>
              <a:ext cx="1665322" cy="1665322"/>
            </a:xfrm>
            <a:prstGeom prst="rect">
              <a:avLst/>
            </a:prstGeom>
          </p:spPr>
        </p:pic>
        <p:grpSp>
          <p:nvGrpSpPr>
            <p:cNvPr id="10" name="Gruppo 9"/>
            <p:cNvGrpSpPr/>
            <p:nvPr/>
          </p:nvGrpSpPr>
          <p:grpSpPr>
            <a:xfrm>
              <a:off x="8373097" y="2873152"/>
              <a:ext cx="910050" cy="1500302"/>
              <a:chOff x="8373097" y="2877898"/>
              <a:chExt cx="910050" cy="1500302"/>
            </a:xfrm>
          </p:grpSpPr>
          <p:cxnSp>
            <p:nvCxnSpPr>
              <p:cNvPr id="25" name="Connettore 2 24"/>
              <p:cNvCxnSpPr/>
              <p:nvPr/>
            </p:nvCxnSpPr>
            <p:spPr>
              <a:xfrm>
                <a:off x="9283147" y="2877898"/>
                <a:ext cx="0" cy="1500302"/>
              </a:xfrm>
              <a:prstGeom prst="straightConnector1">
                <a:avLst/>
              </a:prstGeom>
              <a:ln w="57150">
                <a:prstDash val="dash"/>
                <a:tailEnd type="triangle"/>
              </a:ln>
            </p:spPr>
            <p:style>
              <a:lnRef idx="1">
                <a:schemeClr val="accent1"/>
              </a:lnRef>
              <a:fillRef idx="0">
                <a:schemeClr val="accent1"/>
              </a:fillRef>
              <a:effectRef idx="0">
                <a:schemeClr val="accent1"/>
              </a:effectRef>
              <a:fontRef idx="minor">
                <a:schemeClr val="tx1"/>
              </a:fontRef>
            </p:style>
          </p:cxnSp>
          <p:pic>
            <p:nvPicPr>
              <p:cNvPr id="34" name="Immagine 33"/>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8373097" y="2970995"/>
                <a:ext cx="837653" cy="837653"/>
              </a:xfrm>
              <a:prstGeom prst="rect">
                <a:avLst/>
              </a:prstGeom>
            </p:spPr>
          </p:pic>
        </p:grpSp>
        <p:pic>
          <p:nvPicPr>
            <p:cNvPr id="39" name="Immagine 38"/>
            <p:cNvPicPr>
              <a:picLocks noChangeAspect="1"/>
            </p:cNvPicPr>
            <p:nvPr/>
          </p:nvPicPr>
          <p:blipFill>
            <a:blip r:embed="rId10">
              <a:extLst>
                <a:ext uri="{28A0092B-C50C-407E-A947-70E740481C1C}">
                  <a14:useLocalDpi xmlns:a14="http://schemas.microsoft.com/office/drawing/2010/main"/>
                </a:ext>
              </a:extLst>
            </a:blip>
            <a:stretch>
              <a:fillRect/>
            </a:stretch>
          </p:blipFill>
          <p:spPr>
            <a:xfrm flipH="1">
              <a:off x="8534100" y="3861575"/>
              <a:ext cx="501954" cy="501954"/>
            </a:xfrm>
            <a:prstGeom prst="rect">
              <a:avLst/>
            </a:prstGeom>
          </p:spPr>
        </p:pic>
      </p:grpSp>
      <p:sp>
        <p:nvSpPr>
          <p:cNvPr id="41" name="CasellaDiTesto 40"/>
          <p:cNvSpPr txBox="1"/>
          <p:nvPr/>
        </p:nvSpPr>
        <p:spPr>
          <a:xfrm>
            <a:off x="10467833" y="3057099"/>
            <a:ext cx="184731" cy="369332"/>
          </a:xfrm>
          <a:prstGeom prst="rect">
            <a:avLst/>
          </a:prstGeom>
          <a:noFill/>
        </p:spPr>
        <p:txBody>
          <a:bodyPr wrap="none" rtlCol="0">
            <a:spAutoFit/>
          </a:bodyPr>
          <a:lstStyle/>
          <a:p>
            <a:endParaRPr lang="it-IT"/>
          </a:p>
        </p:txBody>
      </p:sp>
      <p:grpSp>
        <p:nvGrpSpPr>
          <p:cNvPr id="44" name="Gruppo 43"/>
          <p:cNvGrpSpPr/>
          <p:nvPr/>
        </p:nvGrpSpPr>
        <p:grpSpPr>
          <a:xfrm>
            <a:off x="6894920" y="87073"/>
            <a:ext cx="1967243" cy="1669956"/>
            <a:chOff x="1328172" y="4685769"/>
            <a:chExt cx="1967243" cy="1669956"/>
          </a:xfrm>
        </p:grpSpPr>
        <p:pic>
          <p:nvPicPr>
            <p:cNvPr id="42" name="Immagine 4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1328172" y="4685769"/>
              <a:ext cx="1967243" cy="1669956"/>
            </a:xfrm>
            <a:prstGeom prst="rect">
              <a:avLst/>
            </a:prstGeom>
          </p:spPr>
        </p:pic>
        <p:sp>
          <p:nvSpPr>
            <p:cNvPr id="43" name="CasellaDiTesto 42"/>
            <p:cNvSpPr txBox="1"/>
            <p:nvPr/>
          </p:nvSpPr>
          <p:spPr>
            <a:xfrm>
              <a:off x="1618435" y="4972995"/>
              <a:ext cx="1324664" cy="923330"/>
            </a:xfrm>
            <a:prstGeom prst="rect">
              <a:avLst/>
            </a:prstGeom>
            <a:noFill/>
          </p:spPr>
          <p:txBody>
            <a:bodyPr wrap="square" rtlCol="0">
              <a:spAutoFit/>
            </a:bodyPr>
            <a:lstStyle/>
            <a:p>
              <a:r>
                <a:rPr lang="it-IT" b="1" smtClean="0">
                  <a:solidFill>
                    <a:schemeClr val="bg1"/>
                  </a:solidFill>
                  <a:latin typeface="+mj-lt"/>
                </a:rPr>
                <a:t>I </a:t>
              </a:r>
              <a:r>
                <a:rPr lang="it-IT" b="1" err="1" smtClean="0">
                  <a:solidFill>
                    <a:schemeClr val="bg1"/>
                  </a:solidFill>
                  <a:latin typeface="+mj-lt"/>
                </a:rPr>
                <a:t>will</a:t>
              </a:r>
              <a:r>
                <a:rPr lang="it-IT" b="1" smtClean="0">
                  <a:solidFill>
                    <a:schemeClr val="bg1"/>
                  </a:solidFill>
                  <a:latin typeface="+mj-lt"/>
                </a:rPr>
                <a:t> </a:t>
              </a:r>
              <a:r>
                <a:rPr lang="it-IT" b="1" err="1" smtClean="0">
                  <a:solidFill>
                    <a:schemeClr val="bg1"/>
                  </a:solidFill>
                  <a:latin typeface="+mj-lt"/>
                </a:rPr>
                <a:t>check</a:t>
              </a:r>
              <a:r>
                <a:rPr lang="it-IT" b="1" smtClean="0">
                  <a:solidFill>
                    <a:schemeClr val="bg1"/>
                  </a:solidFill>
                  <a:latin typeface="+mj-lt"/>
                </a:rPr>
                <a:t> </a:t>
              </a:r>
            </a:p>
            <a:p>
              <a:r>
                <a:rPr lang="it-IT" b="1" err="1" smtClean="0">
                  <a:solidFill>
                    <a:schemeClr val="bg1"/>
                  </a:solidFill>
                  <a:latin typeface="+mj-lt"/>
                </a:rPr>
                <a:t>it</a:t>
              </a:r>
              <a:r>
                <a:rPr lang="it-IT" b="1" smtClean="0">
                  <a:solidFill>
                    <a:schemeClr val="bg1"/>
                  </a:solidFill>
                  <a:latin typeface="+mj-lt"/>
                </a:rPr>
                <a:t> </a:t>
              </a:r>
              <a:r>
                <a:rPr lang="it-IT" b="1" err="1" smtClean="0">
                  <a:solidFill>
                    <a:schemeClr val="bg1"/>
                  </a:solidFill>
                  <a:latin typeface="+mj-lt"/>
                </a:rPr>
                <a:t>again</a:t>
              </a:r>
              <a:r>
                <a:rPr lang="it-IT" b="1" smtClean="0">
                  <a:solidFill>
                    <a:schemeClr val="bg1"/>
                  </a:solidFill>
                  <a:latin typeface="+mj-lt"/>
                </a:rPr>
                <a:t> in </a:t>
              </a:r>
            </a:p>
            <a:p>
              <a:r>
                <a:rPr lang="it-IT" b="1" smtClean="0">
                  <a:solidFill>
                    <a:schemeClr val="bg1"/>
                  </a:solidFill>
                  <a:latin typeface="+mj-lt"/>
                </a:rPr>
                <a:t>2 </a:t>
              </a:r>
              <a:r>
                <a:rPr lang="it-IT" b="1" err="1" smtClean="0">
                  <a:solidFill>
                    <a:schemeClr val="bg1"/>
                  </a:solidFill>
                  <a:latin typeface="+mj-lt"/>
                </a:rPr>
                <a:t>days</a:t>
              </a:r>
              <a:r>
                <a:rPr lang="it-IT" b="1" smtClean="0">
                  <a:solidFill>
                    <a:schemeClr val="bg1"/>
                  </a:solidFill>
                  <a:latin typeface="+mj-lt"/>
                </a:rPr>
                <a:t>..</a:t>
              </a:r>
              <a:endParaRPr lang="it-IT" b="1">
                <a:solidFill>
                  <a:schemeClr val="bg1"/>
                </a:solidFill>
                <a:latin typeface="+mj-lt"/>
              </a:endParaRPr>
            </a:p>
          </p:txBody>
        </p:sp>
      </p:grpSp>
    </p:spTree>
    <p:extLst>
      <p:ext uri="{BB962C8B-B14F-4D97-AF65-F5344CB8AC3E}">
        <p14:creationId xmlns:p14="http://schemas.microsoft.com/office/powerpoint/2010/main" val="1441132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dissolve">
                                      <p:cBhvr>
                                        <p:cTn id="7" dur="500"/>
                                        <p:tgtEl>
                                          <p:spTgt spid="22"/>
                                        </p:tgtEl>
                                      </p:cBhvr>
                                    </p:animEffect>
                                  </p:childTnLst>
                                </p:cTn>
                              </p:par>
                              <p:par>
                                <p:cTn id="8" presetID="9" presetClass="entr" presetSubtype="0" fill="hold" nodeType="withEffect">
                                  <p:stCondLst>
                                    <p:cond delay="0"/>
                                  </p:stCondLst>
                                  <p:childTnLst>
                                    <p:set>
                                      <p:cBhvr>
                                        <p:cTn id="9" dur="1" fill="hold">
                                          <p:stCondLst>
                                            <p:cond delay="0"/>
                                          </p:stCondLst>
                                        </p:cTn>
                                        <p:tgtEl>
                                          <p:spTgt spid="51"/>
                                        </p:tgtEl>
                                        <p:attrNameLst>
                                          <p:attrName>style.visibility</p:attrName>
                                        </p:attrNameLst>
                                      </p:cBhvr>
                                      <p:to>
                                        <p:strVal val="visible"/>
                                      </p:to>
                                    </p:set>
                                    <p:animEffect transition="in" filter="dissolve">
                                      <p:cBhvr>
                                        <p:cTn id="10" dur="500"/>
                                        <p:tgtEl>
                                          <p:spTgt spid="51"/>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dissolve">
                                      <p:cBhvr>
                                        <p:cTn id="15" dur="1000"/>
                                        <p:tgtEl>
                                          <p:spTgt spid="19"/>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40"/>
                                        </p:tgtEl>
                                        <p:attrNameLst>
                                          <p:attrName>style.visibility</p:attrName>
                                        </p:attrNameLst>
                                      </p:cBhvr>
                                      <p:to>
                                        <p:strVal val="visible"/>
                                      </p:to>
                                    </p:set>
                                    <p:animEffect transition="in" filter="dissolve">
                                      <p:cBhvr>
                                        <p:cTn id="20" dur="1250"/>
                                        <p:tgtEl>
                                          <p:spTgt spid="40"/>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26"/>
                                        </p:tgtEl>
                                        <p:attrNameLst>
                                          <p:attrName>style.visibility</p:attrName>
                                        </p:attrNameLst>
                                      </p:cBhvr>
                                      <p:to>
                                        <p:strVal val="visible"/>
                                      </p:to>
                                    </p:set>
                                    <p:animEffect transition="in" filter="dissolve">
                                      <p:cBhvr>
                                        <p:cTn id="25" dur="1000"/>
                                        <p:tgtEl>
                                          <p:spTgt spid="26"/>
                                        </p:tgtEl>
                                      </p:cBhvr>
                                    </p:animEffect>
                                  </p:childTnLst>
                                </p:cTn>
                              </p:par>
                              <p:par>
                                <p:cTn id="26" presetID="9" presetClass="entr" presetSubtype="0" fill="hold" nodeType="withEffect">
                                  <p:stCondLst>
                                    <p:cond delay="0"/>
                                  </p:stCondLst>
                                  <p:childTnLst>
                                    <p:set>
                                      <p:cBhvr>
                                        <p:cTn id="27" dur="1" fill="hold">
                                          <p:stCondLst>
                                            <p:cond delay="0"/>
                                          </p:stCondLst>
                                        </p:cTn>
                                        <p:tgtEl>
                                          <p:spTgt spid="30"/>
                                        </p:tgtEl>
                                        <p:attrNameLst>
                                          <p:attrName>style.visibility</p:attrName>
                                        </p:attrNameLst>
                                      </p:cBhvr>
                                      <p:to>
                                        <p:strVal val="visible"/>
                                      </p:to>
                                    </p:set>
                                    <p:animEffect transition="in" filter="dissolve">
                                      <p:cBhvr>
                                        <p:cTn id="28" dur="500"/>
                                        <p:tgtEl>
                                          <p:spTgt spid="30"/>
                                        </p:tgtEl>
                                      </p:cBhvr>
                                    </p:animEffect>
                                  </p:childTnLst>
                                </p:cTn>
                              </p:par>
                            </p:childTnLst>
                          </p:cTn>
                        </p:par>
                      </p:childTnLst>
                    </p:cTn>
                  </p:par>
                  <p:par>
                    <p:cTn id="29" fill="hold">
                      <p:stCondLst>
                        <p:cond delay="indefinite"/>
                      </p:stCondLst>
                      <p:childTnLst>
                        <p:par>
                          <p:cTn id="30" fill="hold">
                            <p:stCondLst>
                              <p:cond delay="0"/>
                            </p:stCondLst>
                            <p:childTnLst>
                              <p:par>
                                <p:cTn id="31" presetID="55" presetClass="entr" presetSubtype="0" fill="hold" nodeType="clickEffect">
                                  <p:stCondLst>
                                    <p:cond delay="0"/>
                                  </p:stCondLst>
                                  <p:childTnLst>
                                    <p:set>
                                      <p:cBhvr>
                                        <p:cTn id="32" dur="1" fill="hold">
                                          <p:stCondLst>
                                            <p:cond delay="0"/>
                                          </p:stCondLst>
                                        </p:cTn>
                                        <p:tgtEl>
                                          <p:spTgt spid="44"/>
                                        </p:tgtEl>
                                        <p:attrNameLst>
                                          <p:attrName>style.visibility</p:attrName>
                                        </p:attrNameLst>
                                      </p:cBhvr>
                                      <p:to>
                                        <p:strVal val="visible"/>
                                      </p:to>
                                    </p:set>
                                    <p:anim calcmode="lin" valueType="num">
                                      <p:cBhvr>
                                        <p:cTn id="33" dur="1000" fill="hold"/>
                                        <p:tgtEl>
                                          <p:spTgt spid="44"/>
                                        </p:tgtEl>
                                        <p:attrNameLst>
                                          <p:attrName>ppt_w</p:attrName>
                                        </p:attrNameLst>
                                      </p:cBhvr>
                                      <p:tavLst>
                                        <p:tav tm="0">
                                          <p:val>
                                            <p:strVal val="#ppt_w*0.70"/>
                                          </p:val>
                                        </p:tav>
                                        <p:tav tm="100000">
                                          <p:val>
                                            <p:strVal val="#ppt_w"/>
                                          </p:val>
                                        </p:tav>
                                      </p:tavLst>
                                    </p:anim>
                                    <p:anim calcmode="lin" valueType="num">
                                      <p:cBhvr>
                                        <p:cTn id="34" dur="1000" fill="hold"/>
                                        <p:tgtEl>
                                          <p:spTgt spid="44"/>
                                        </p:tgtEl>
                                        <p:attrNameLst>
                                          <p:attrName>ppt_h</p:attrName>
                                        </p:attrNameLst>
                                      </p:cBhvr>
                                      <p:tavLst>
                                        <p:tav tm="0">
                                          <p:val>
                                            <p:strVal val="#ppt_h"/>
                                          </p:val>
                                        </p:tav>
                                        <p:tav tm="100000">
                                          <p:val>
                                            <p:strVal val="#ppt_h"/>
                                          </p:val>
                                        </p:tav>
                                      </p:tavLst>
                                    </p:anim>
                                    <p:animEffect transition="in" filter="fade">
                                      <p:cBhvr>
                                        <p:cTn id="35" dur="1000"/>
                                        <p:tgtEl>
                                          <p:spTgt spid="44"/>
                                        </p:tgtEl>
                                      </p:cBhvr>
                                    </p:animEffect>
                                  </p:childTnLst>
                                </p:cTn>
                              </p:par>
                            </p:childTnLst>
                          </p:cTn>
                        </p:par>
                      </p:childTnLst>
                    </p:cTn>
                  </p:par>
                  <p:par>
                    <p:cTn id="36" fill="hold">
                      <p:stCondLst>
                        <p:cond delay="indefinite"/>
                      </p:stCondLst>
                      <p:childTnLst>
                        <p:par>
                          <p:cTn id="37" fill="hold">
                            <p:stCondLst>
                              <p:cond delay="0"/>
                            </p:stCondLst>
                            <p:childTnLst>
                              <p:par>
                                <p:cTn id="38" presetID="6" presetClass="entr" presetSubtype="16" fill="hold" nodeType="clickEffect">
                                  <p:stCondLst>
                                    <p:cond delay="0"/>
                                  </p:stCondLst>
                                  <p:childTnLst>
                                    <p:set>
                                      <p:cBhvr>
                                        <p:cTn id="39" dur="1" fill="hold">
                                          <p:stCondLst>
                                            <p:cond delay="0"/>
                                          </p:stCondLst>
                                        </p:cTn>
                                        <p:tgtEl>
                                          <p:spTgt spid="2"/>
                                        </p:tgtEl>
                                        <p:attrNameLst>
                                          <p:attrName>style.visibility</p:attrName>
                                        </p:attrNameLst>
                                      </p:cBhvr>
                                      <p:to>
                                        <p:strVal val="visible"/>
                                      </p:to>
                                    </p:set>
                                    <p:animEffect transition="in" filter="circle(in)">
                                      <p:cBhvr>
                                        <p:cTn id="40" dur="1250"/>
                                        <p:tgtEl>
                                          <p:spTgt spid="2"/>
                                        </p:tgtEl>
                                      </p:cBhvr>
                                    </p:animEffect>
                                  </p:childTnLst>
                                </p:cTn>
                              </p:par>
                            </p:childTnLst>
                          </p:cTn>
                        </p:par>
                      </p:childTnLst>
                    </p:cTn>
                  </p:par>
                  <p:par>
                    <p:cTn id="41" fill="hold">
                      <p:stCondLst>
                        <p:cond delay="indefinite"/>
                      </p:stCondLst>
                      <p:childTnLst>
                        <p:par>
                          <p:cTn id="42" fill="hold">
                            <p:stCondLst>
                              <p:cond delay="0"/>
                            </p:stCondLst>
                            <p:childTnLst>
                              <p:par>
                                <p:cTn id="43" presetID="41" presetClass="path" presetSubtype="0" accel="50000" decel="50000" fill="hold" nodeType="clickEffect">
                                  <p:stCondLst>
                                    <p:cond delay="0"/>
                                  </p:stCondLst>
                                  <p:childTnLst>
                                    <p:animMotion origin="layout" path="M -4.58333E-6 2.22222E-6 C 0.00717 -0.01551 0.03217 -0.03033 0.04128 -0.03033 C 0.09688 -0.03033 0.1543 0.20879 0.1543 0.44838 C 0.1543 0.32754 0.18308 0.20879 0.21003 0.20879 C 0.23881 0.20879 0.26563 0.3294 0.26563 0.44838 C 0.26563 0.38889 0.27982 0.32754 0.29428 0.32754 C 0.3086 0.32754 0.32305 0.38703 0.32305 0.44838 C 0.32305 0.41759 0.33021 0.38889 0.33724 0.38889 C 0.34467 0.38889 0.35157 0.41921 0.35157 0.44838 C 0.35157 0.43264 0.35508 0.41759 0.35886 0.41759 C 0.36068 0.41759 0.36602 0.4331 0.36602 0.44838 C 0.36602 0.44074 0.36797 0.43264 0.36967 0.43264 C 0.36967 0.43078 0.37305 0.44028 0.37305 0.44838 C 0.37305 0.44421 0.37305 0.44074 0.37487 0.44074 C 0.37487 0.44236 0.37683 0.44467 0.37683 0.44838 C 0.37683 0.44653 0.37683 0.44421 0.37683 0.44236 C 0.37865 0.44236 0.37865 0.44421 0.37865 0.44653 C 0.3806 0.44653 0.3806 0.44467 0.3806 0.44236 C 0.38256 0.44236 0.38256 0.44421 0.38256 0.44653 " pathEditMode="relative" rAng="0" ptsTypes="AAAAAAAAAAAAAAAAAAA">
                                      <p:cBhvr>
                                        <p:cTn id="44" dur="2500" fill="hold"/>
                                        <p:tgtEl>
                                          <p:spTgt spid="22"/>
                                        </p:tgtEl>
                                        <p:attrNameLst>
                                          <p:attrName>ppt_x</p:attrName>
                                          <p:attrName>ppt_y</p:attrName>
                                        </p:attrNameLst>
                                      </p:cBhvr>
                                      <p:rCtr x="19128" y="20903"/>
                                    </p:animMotion>
                                  </p:childTnLst>
                                </p:cTn>
                              </p:par>
                            </p:childTnLst>
                          </p:cTn>
                        </p:par>
                      </p:childTnLst>
                    </p:cTn>
                  </p:par>
                  <p:par>
                    <p:cTn id="45" fill="hold">
                      <p:stCondLst>
                        <p:cond delay="indefinite"/>
                      </p:stCondLst>
                      <p:childTnLst>
                        <p:par>
                          <p:cTn id="46" fill="hold">
                            <p:stCondLst>
                              <p:cond delay="0"/>
                            </p:stCondLst>
                            <p:childTnLst>
                              <p:par>
                                <p:cTn id="47" presetID="9" presetClass="exit" presetSubtype="0" fill="hold" nodeType="clickEffect">
                                  <p:stCondLst>
                                    <p:cond delay="0"/>
                                  </p:stCondLst>
                                  <p:childTnLst>
                                    <p:animEffect transition="out" filter="dissolve">
                                      <p:cBhvr>
                                        <p:cTn id="48" dur="750"/>
                                        <p:tgtEl>
                                          <p:spTgt spid="30"/>
                                        </p:tgtEl>
                                      </p:cBhvr>
                                    </p:animEffect>
                                    <p:set>
                                      <p:cBhvr>
                                        <p:cTn id="49" dur="1" fill="hold">
                                          <p:stCondLst>
                                            <p:cond delay="749"/>
                                          </p:stCondLst>
                                        </p:cTn>
                                        <p:tgtEl>
                                          <p:spTgt spid="30"/>
                                        </p:tgtEl>
                                        <p:attrNameLst>
                                          <p:attrName>style.visibility</p:attrName>
                                        </p:attrNameLst>
                                      </p:cBhvr>
                                      <p:to>
                                        <p:strVal val="hidden"/>
                                      </p:to>
                                    </p:set>
                                  </p:childTnLst>
                                </p:cTn>
                              </p:par>
                              <p:par>
                                <p:cTn id="50" presetID="9" presetClass="entr" presetSubtype="0" fill="hold" nodeType="withEffect">
                                  <p:stCondLst>
                                    <p:cond delay="0"/>
                                  </p:stCondLst>
                                  <p:childTnLst>
                                    <p:set>
                                      <p:cBhvr>
                                        <p:cTn id="51" dur="1" fill="hold">
                                          <p:stCondLst>
                                            <p:cond delay="0"/>
                                          </p:stCondLst>
                                        </p:cTn>
                                        <p:tgtEl>
                                          <p:spTgt spid="29"/>
                                        </p:tgtEl>
                                        <p:attrNameLst>
                                          <p:attrName>style.visibility</p:attrName>
                                        </p:attrNameLst>
                                      </p:cBhvr>
                                      <p:to>
                                        <p:strVal val="visible"/>
                                      </p:to>
                                    </p:set>
                                    <p:animEffect transition="in" filter="dissolve">
                                      <p:cBhvr>
                                        <p:cTn id="52" dur="1000"/>
                                        <p:tgtEl>
                                          <p:spTgt spid="29"/>
                                        </p:tgtEl>
                                      </p:cBhvr>
                                    </p:animEffect>
                                  </p:childTnLst>
                                </p:cTn>
                              </p:par>
                            </p:childTnLst>
                          </p:cTn>
                        </p:par>
                      </p:childTnLst>
                    </p:cTn>
                  </p:par>
                  <p:par>
                    <p:cTn id="53" fill="hold">
                      <p:stCondLst>
                        <p:cond delay="indefinite"/>
                      </p:stCondLst>
                      <p:childTnLst>
                        <p:par>
                          <p:cTn id="54" fill="hold">
                            <p:stCondLst>
                              <p:cond delay="0"/>
                            </p:stCondLst>
                            <p:childTnLst>
                              <p:par>
                                <p:cTn id="55" presetID="9" presetClass="exit" presetSubtype="0" fill="hold" nodeType="clickEffect">
                                  <p:stCondLst>
                                    <p:cond delay="0"/>
                                  </p:stCondLst>
                                  <p:childTnLst>
                                    <p:animEffect transition="out" filter="dissolve">
                                      <p:cBhvr>
                                        <p:cTn id="56" dur="500"/>
                                        <p:tgtEl>
                                          <p:spTgt spid="30"/>
                                        </p:tgtEl>
                                      </p:cBhvr>
                                    </p:animEffect>
                                    <p:set>
                                      <p:cBhvr>
                                        <p:cTn id="57" dur="1" fill="hold">
                                          <p:stCondLst>
                                            <p:cond delay="499"/>
                                          </p:stCondLst>
                                        </p:cTn>
                                        <p:tgtEl>
                                          <p:spTgt spid="30"/>
                                        </p:tgtEl>
                                        <p:attrNameLst>
                                          <p:attrName>style.visibility</p:attrName>
                                        </p:attrNameLst>
                                      </p:cBhvr>
                                      <p:to>
                                        <p:strVal val="hidden"/>
                                      </p:to>
                                    </p:set>
                                  </p:childTnLst>
                                </p:cTn>
                              </p:par>
                              <p:par>
                                <p:cTn id="58" presetID="9" presetClass="entr" presetSubtype="0" fill="hold" nodeType="withEffect">
                                  <p:stCondLst>
                                    <p:cond delay="0"/>
                                  </p:stCondLst>
                                  <p:childTnLst>
                                    <p:set>
                                      <p:cBhvr>
                                        <p:cTn id="59" dur="1" fill="hold">
                                          <p:stCondLst>
                                            <p:cond delay="0"/>
                                          </p:stCondLst>
                                        </p:cTn>
                                        <p:tgtEl>
                                          <p:spTgt spid="20"/>
                                        </p:tgtEl>
                                        <p:attrNameLst>
                                          <p:attrName>style.visibility</p:attrName>
                                        </p:attrNameLst>
                                      </p:cBhvr>
                                      <p:to>
                                        <p:strVal val="visible"/>
                                      </p:to>
                                    </p:set>
                                    <p:animEffect transition="in" filter="dissolve">
                                      <p:cBhvr>
                                        <p:cTn id="60" dur="500"/>
                                        <p:tgtEl>
                                          <p:spTgt spid="20"/>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31"/>
                                        </p:tgtEl>
                                        <p:attrNameLst>
                                          <p:attrName>style.visibility</p:attrName>
                                        </p:attrNameLst>
                                      </p:cBhvr>
                                      <p:to>
                                        <p:strVal val="visible"/>
                                      </p:to>
                                    </p:set>
                                    <p:animEffect transition="in" filter="fade">
                                      <p:cBhvr>
                                        <p:cTn id="65" dur="1000"/>
                                        <p:tgtEl>
                                          <p:spTgt spid="31"/>
                                        </p:tgtEl>
                                      </p:cBhvr>
                                    </p:animEffect>
                                  </p:childTnLst>
                                </p:cTn>
                              </p:par>
                              <p:par>
                                <p:cTn id="66" presetID="0" presetClass="path" presetSubtype="0" accel="50000" decel="50000" fill="hold" nodeType="withEffect">
                                  <p:stCondLst>
                                    <p:cond delay="0"/>
                                  </p:stCondLst>
                                  <p:childTnLst>
                                    <p:animMotion origin="layout" path="M 8.54167E-6 -4.81481E-6 L 8.54167E-6 -4.81481E-6 C -0.0263 0.03565 -0.02083 0.02871 -0.05494 0.07153 C -0.08346 0.10741 -0.10325 0.13195 -0.1332 0.16505 C -0.15064 0.18426 -0.18945 0.22315 -0.20598 0.23889 C -0.21822 0.25047 -0.23098 0.26042 -0.24296 0.27269 C -0.25078 0.28056 -0.25846 0.28935 -0.2664 0.29653 C -0.29335 0.32037 -0.28229 0.30787 -0.30234 0.32246 C -0.30455 0.32408 -0.30663 0.32662 -0.30898 0.32848 C -0.31119 0.3301 -0.31354 0.33102 -0.31575 0.33241 L -0.31913 0.33426 C -0.32018 0.33496 -0.32122 0.33588 -0.32239 0.33635 C -0.32838 0.33843 -0.33463 0.33889 -0.34036 0.34236 C -0.34257 0.34375 -0.34479 0.34537 -0.347 0.3463 C -0.3526 0.34861 -0.35833 0.34954 -0.3638 0.35232 C -0.36887 0.35486 -0.37343 0.35949 -0.37838 0.36227 C -0.3832 0.36482 -0.38801 0.36644 -0.39296 0.36829 C -0.40507 0.37246 -0.40676 0.37223 -0.41874 0.37431 C -0.42734 0.37292 -0.43593 0.37246 -0.44439 0.37014 C -0.44583 0.36991 -0.44661 0.36713 -0.44778 0.36621 C -0.44921 0.36505 -0.45078 0.36505 -0.45234 0.36412 C -0.45338 0.36366 -0.45455 0.36297 -0.45559 0.36227 C -0.45859 0.34653 -0.45663 0.35973 -0.45559 0.32639 C -0.45559 0.32315 -0.45559 0.31968 -0.45559 0.31644 L -0.46341 0.33033 L -0.45338 0.31435 " pathEditMode="relative" ptsTypes="AAAAAAAAAAAAAAAAAAAAAAAAAA">
                                      <p:cBhvr>
                                        <p:cTn id="67" dur="2000" fill="hold"/>
                                        <p:tgtEl>
                                          <p:spTgt spid="20"/>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sp>
        <p:nvSpPr>
          <p:cNvPr id="7" name="Titolo 1"/>
          <p:cNvSpPr>
            <a:spLocks noGrp="1"/>
          </p:cNvSpPr>
          <p:nvPr>
            <p:ph type="title"/>
          </p:nvPr>
        </p:nvSpPr>
        <p:spPr>
          <a:xfrm>
            <a:off x="387927" y="484909"/>
            <a:ext cx="10131425" cy="1067385"/>
          </a:xfrm>
        </p:spPr>
        <p:txBody>
          <a:bodyPr>
            <a:normAutofit/>
          </a:bodyPr>
          <a:lstStyle/>
          <a:p>
            <a:pPr marL="742950" lvl="0" indent="-742950" defTabSz="914400">
              <a:spcBef>
                <a:spcPts val="0"/>
              </a:spcBef>
              <a:defRPr/>
            </a:pPr>
            <a:r>
              <a:rPr lang="en-GB" dirty="0"/>
              <a:t>3.4 </a:t>
            </a:r>
            <a:r>
              <a:rPr lang="en-GB" dirty="0" smtClean="0"/>
              <a:t>	</a:t>
            </a:r>
            <a:r>
              <a:rPr lang="en-GB" sz="4000" dirty="0" smtClean="0"/>
              <a:t>Scenario Example</a:t>
            </a:r>
            <a:endParaRPr lang="en-GB" sz="4000" dirty="0"/>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grpSp>
        <p:nvGrpSpPr>
          <p:cNvPr id="9" name="Gruppo 8"/>
          <p:cNvGrpSpPr/>
          <p:nvPr/>
        </p:nvGrpSpPr>
        <p:grpSpPr>
          <a:xfrm>
            <a:off x="4599981" y="1546348"/>
            <a:ext cx="4612839" cy="4064790"/>
            <a:chOff x="596241" y="2002567"/>
            <a:chExt cx="4612839" cy="4064790"/>
          </a:xfrm>
        </p:grpSpPr>
        <p:grpSp>
          <p:nvGrpSpPr>
            <p:cNvPr id="6" name="Gruppo 5"/>
            <p:cNvGrpSpPr/>
            <p:nvPr/>
          </p:nvGrpSpPr>
          <p:grpSpPr>
            <a:xfrm>
              <a:off x="2301142" y="2002567"/>
              <a:ext cx="2907938" cy="1900144"/>
              <a:chOff x="2301142" y="2002567"/>
              <a:chExt cx="2907938" cy="1900144"/>
            </a:xfrm>
          </p:grpSpPr>
          <p:pic>
            <p:nvPicPr>
              <p:cNvPr id="13" name="Immagin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01142" y="2002567"/>
                <a:ext cx="2636497" cy="1900144"/>
              </a:xfrm>
              <a:prstGeom prst="rect">
                <a:avLst/>
              </a:prstGeom>
            </p:spPr>
          </p:pic>
          <p:sp>
            <p:nvSpPr>
              <p:cNvPr id="11" name="CasellaDiTesto 10"/>
              <p:cNvSpPr txBox="1"/>
              <p:nvPr/>
            </p:nvSpPr>
            <p:spPr>
              <a:xfrm>
                <a:off x="2948888" y="2214435"/>
                <a:ext cx="2260192" cy="1200329"/>
              </a:xfrm>
              <a:prstGeom prst="rect">
                <a:avLst/>
              </a:prstGeom>
              <a:noFill/>
            </p:spPr>
            <p:txBody>
              <a:bodyPr wrap="square" rtlCol="0">
                <a:spAutoFit/>
              </a:bodyPr>
              <a:lstStyle/>
              <a:p>
                <a:r>
                  <a:rPr lang="it-IT" sz="2400" b="1" smtClean="0">
                    <a:solidFill>
                      <a:schemeClr val="bg1"/>
                    </a:solidFill>
                    <a:latin typeface="+mj-lt"/>
                  </a:rPr>
                  <a:t>I </a:t>
                </a:r>
                <a:r>
                  <a:rPr lang="it-IT" sz="2400" b="1" err="1" smtClean="0">
                    <a:solidFill>
                      <a:schemeClr val="bg1"/>
                    </a:solidFill>
                    <a:latin typeface="+mj-lt"/>
                  </a:rPr>
                  <a:t>could</a:t>
                </a:r>
                <a:r>
                  <a:rPr lang="it-IT" sz="2400" b="1" smtClean="0">
                    <a:solidFill>
                      <a:schemeClr val="bg1"/>
                    </a:solidFill>
                    <a:latin typeface="+mj-lt"/>
                  </a:rPr>
                  <a:t> use </a:t>
                </a:r>
              </a:p>
              <a:p>
                <a:r>
                  <a:rPr lang="it-IT" sz="2400" b="1" smtClean="0">
                    <a:solidFill>
                      <a:schemeClr val="bg1"/>
                    </a:solidFill>
                    <a:latin typeface="+mj-lt"/>
                  </a:rPr>
                  <a:t>a Smart </a:t>
                </a:r>
                <a:r>
                  <a:rPr lang="it-IT" sz="2400" b="1" err="1" smtClean="0">
                    <a:solidFill>
                      <a:schemeClr val="bg1"/>
                    </a:solidFill>
                    <a:latin typeface="+mj-lt"/>
                  </a:rPr>
                  <a:t>Contract</a:t>
                </a:r>
                <a:r>
                  <a:rPr lang="it-IT" sz="2400" b="1" smtClean="0">
                    <a:solidFill>
                      <a:schemeClr val="bg1"/>
                    </a:solidFill>
                    <a:latin typeface="+mj-lt"/>
                  </a:rPr>
                  <a:t>!</a:t>
                </a:r>
                <a:endParaRPr lang="it-IT" sz="2400" b="1">
                  <a:solidFill>
                    <a:schemeClr val="bg1"/>
                  </a:solidFill>
                  <a:latin typeface="+mj-lt"/>
                </a:endParaRPr>
              </a:p>
            </p:txBody>
          </p:sp>
        </p:grpSp>
        <p:pic>
          <p:nvPicPr>
            <p:cNvPr id="16" name="Immagine 15"/>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96241" y="3787069"/>
              <a:ext cx="2380071" cy="2280288"/>
            </a:xfrm>
            <a:prstGeom prst="rect">
              <a:avLst/>
            </a:prstGeom>
          </p:spPr>
        </p:pic>
        <p:pic>
          <p:nvPicPr>
            <p:cNvPr id="12" name="Immagin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7876" y="2091046"/>
              <a:ext cx="1645835" cy="1574210"/>
            </a:xfrm>
            <a:prstGeom prst="rect">
              <a:avLst/>
            </a:prstGeom>
          </p:spPr>
        </p:pic>
        <p:pic>
          <p:nvPicPr>
            <p:cNvPr id="32" name="Immagine 31"/>
            <p:cNvPicPr>
              <a:picLocks noChangeAspect="1"/>
            </p:cNvPicPr>
            <p:nvPr/>
          </p:nvPicPr>
          <p:blipFill rotWithShape="1">
            <a:blip r:embed="rId6">
              <a:extLst>
                <a:ext uri="{28A0092B-C50C-407E-A947-70E740481C1C}">
                  <a14:useLocalDpi xmlns:a14="http://schemas.microsoft.com/office/drawing/2010/main" val="0"/>
                </a:ext>
              </a:extLst>
            </a:blip>
            <a:srcRect l="50818"/>
            <a:stretch/>
          </p:blipFill>
          <p:spPr>
            <a:xfrm rot="1248540">
              <a:off x="1536336" y="2575724"/>
              <a:ext cx="408914" cy="499372"/>
            </a:xfrm>
            <a:prstGeom prst="rect">
              <a:avLst/>
            </a:prstGeom>
          </p:spPr>
        </p:pic>
        <p:pic>
          <p:nvPicPr>
            <p:cNvPr id="14" name="Immagine 1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441713" y="4515085"/>
              <a:ext cx="598706" cy="572651"/>
            </a:xfrm>
            <a:prstGeom prst="rect">
              <a:avLst/>
            </a:prstGeom>
          </p:spPr>
        </p:pic>
      </p:grpSp>
      <p:grpSp>
        <p:nvGrpSpPr>
          <p:cNvPr id="15" name="Gruppo 14"/>
          <p:cNvGrpSpPr/>
          <p:nvPr/>
        </p:nvGrpSpPr>
        <p:grpSpPr>
          <a:xfrm>
            <a:off x="4483041" y="938794"/>
            <a:ext cx="7452582" cy="5468933"/>
            <a:chOff x="4242601" y="916227"/>
            <a:chExt cx="7452582" cy="5468933"/>
          </a:xfrm>
        </p:grpSpPr>
        <p:cxnSp>
          <p:nvCxnSpPr>
            <p:cNvPr id="17" name="Connettore 2 16"/>
            <p:cNvCxnSpPr/>
            <p:nvPr/>
          </p:nvCxnSpPr>
          <p:spPr>
            <a:xfrm>
              <a:off x="4242601" y="3794322"/>
              <a:ext cx="2551812" cy="219"/>
            </a:xfrm>
            <a:prstGeom prst="straightConnector1">
              <a:avLst/>
            </a:prstGeom>
            <a:ln w="57150">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8" name="Immagine 1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265592" y="916227"/>
              <a:ext cx="3429591" cy="1426710"/>
            </a:xfrm>
            <a:prstGeom prst="rect">
              <a:avLst/>
            </a:prstGeom>
          </p:spPr>
        </p:pic>
        <p:pic>
          <p:nvPicPr>
            <p:cNvPr id="19" name="Immagine 18"/>
            <p:cNvPicPr>
              <a:picLocks noChangeAspect="1"/>
            </p:cNvPicPr>
            <p:nvPr/>
          </p:nvPicPr>
          <p:blipFill rotWithShape="1">
            <a:blip r:embed="rId6">
              <a:extLst>
                <a:ext uri="{28A0092B-C50C-407E-A947-70E740481C1C}">
                  <a14:useLocalDpi xmlns:a14="http://schemas.microsoft.com/office/drawing/2010/main" val="0"/>
                </a:ext>
              </a:extLst>
            </a:blip>
            <a:srcRect l="50818"/>
            <a:stretch/>
          </p:blipFill>
          <p:spPr>
            <a:xfrm>
              <a:off x="4992578" y="1863394"/>
              <a:ext cx="1308308" cy="1670421"/>
            </a:xfrm>
            <a:prstGeom prst="rect">
              <a:avLst/>
            </a:prstGeom>
          </p:spPr>
        </p:pic>
        <p:pic>
          <p:nvPicPr>
            <p:cNvPr id="20" name="Immagine 1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537700" y="4426820"/>
              <a:ext cx="2914739" cy="1958340"/>
            </a:xfrm>
            <a:prstGeom prst="rect">
              <a:avLst/>
            </a:prstGeom>
          </p:spPr>
        </p:pic>
        <p:cxnSp>
          <p:nvCxnSpPr>
            <p:cNvPr id="21" name="Connettore 2 20"/>
            <p:cNvCxnSpPr/>
            <p:nvPr/>
          </p:nvCxnSpPr>
          <p:spPr>
            <a:xfrm>
              <a:off x="9940950" y="2793210"/>
              <a:ext cx="6141" cy="1481210"/>
            </a:xfrm>
            <a:prstGeom prst="straightConnector1">
              <a:avLst/>
            </a:prstGeom>
            <a:ln w="57150">
              <a:solidFill>
                <a:srgbClr val="FFC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2" name="Parentesi graffa aperta 21"/>
            <p:cNvSpPr/>
            <p:nvPr/>
          </p:nvSpPr>
          <p:spPr>
            <a:xfrm>
              <a:off x="7074939" y="1523781"/>
              <a:ext cx="1000153" cy="4511040"/>
            </a:xfrm>
            <a:prstGeom prst="lef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p:grpSp>
    </p:spTree>
    <p:extLst>
      <p:ext uri="{BB962C8B-B14F-4D97-AF65-F5344CB8AC3E}">
        <p14:creationId xmlns:p14="http://schemas.microsoft.com/office/powerpoint/2010/main" val="2576913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5E-6 -2.22222E-6 L -0.31797 0.00046 " pathEditMode="relative" rAng="0" ptsTypes="AA">
                                      <p:cBhvr>
                                        <p:cTn id="6" dur="2000" fill="hold"/>
                                        <p:tgtEl>
                                          <p:spTgt spid="9"/>
                                        </p:tgtEl>
                                        <p:attrNameLst>
                                          <p:attrName>ppt_x</p:attrName>
                                          <p:attrName>ppt_y</p:attrName>
                                        </p:attrNameLst>
                                      </p:cBhvr>
                                      <p:rCtr x="-15859" y="0"/>
                                    </p:animMotion>
                                  </p:childTnLst>
                                </p:cTn>
                              </p:par>
                              <p:par>
                                <p:cTn id="7" presetID="10" presetClass="entr" presetSubtype="0" fill="hold" nodeType="withEffect">
                                  <p:stCondLst>
                                    <p:cond delay="1500"/>
                                  </p:stCondLst>
                                  <p:childTnLst>
                                    <p:set>
                                      <p:cBhvr>
                                        <p:cTn id="8" dur="1" fill="hold">
                                          <p:stCondLst>
                                            <p:cond delay="0"/>
                                          </p:stCondLst>
                                        </p:cTn>
                                        <p:tgtEl>
                                          <p:spTgt spid="15"/>
                                        </p:tgtEl>
                                        <p:attrNameLst>
                                          <p:attrName>style.visibility</p:attrName>
                                        </p:attrNameLst>
                                      </p:cBhvr>
                                      <p:to>
                                        <p:strVal val="visible"/>
                                      </p:to>
                                    </p:set>
                                    <p:animEffect transition="in" filter="fade">
                                      <p:cBhvr>
                                        <p:cTn id="9" dur="1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sp>
        <p:nvSpPr>
          <p:cNvPr id="7" name="Titolo 1"/>
          <p:cNvSpPr>
            <a:spLocks noGrp="1"/>
          </p:cNvSpPr>
          <p:nvPr>
            <p:ph type="title"/>
          </p:nvPr>
        </p:nvSpPr>
        <p:spPr>
          <a:xfrm>
            <a:off x="387927" y="484909"/>
            <a:ext cx="10131425" cy="1067385"/>
          </a:xfrm>
        </p:spPr>
        <p:txBody>
          <a:bodyPr>
            <a:normAutofit/>
          </a:bodyPr>
          <a:lstStyle/>
          <a:p>
            <a:pPr marL="742950" lvl="0" indent="-742950" defTabSz="914400">
              <a:spcBef>
                <a:spcPts val="0"/>
              </a:spcBef>
              <a:defRPr/>
            </a:pPr>
            <a:r>
              <a:rPr lang="en-GB" dirty="0"/>
              <a:t>3.4 </a:t>
            </a:r>
            <a:r>
              <a:rPr lang="en-GB" dirty="0" smtClean="0"/>
              <a:t>	</a:t>
            </a:r>
            <a:r>
              <a:rPr lang="en-GB" sz="4000" dirty="0" smtClean="0"/>
              <a:t>Scenario Example</a:t>
            </a:r>
            <a:endParaRPr lang="en-GB" sz="4000" dirty="0"/>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cxnSp>
        <p:nvCxnSpPr>
          <p:cNvPr id="15" name="Connettore 2 14"/>
          <p:cNvCxnSpPr/>
          <p:nvPr/>
        </p:nvCxnSpPr>
        <p:spPr>
          <a:xfrm flipV="1">
            <a:off x="3581400" y="2575561"/>
            <a:ext cx="1981200" cy="82614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16" name="Immagine 15"/>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87927" y="2312629"/>
            <a:ext cx="2174528" cy="2178152"/>
          </a:xfrm>
          <a:prstGeom prst="rect">
            <a:avLst/>
          </a:prstGeom>
        </p:spPr>
      </p:pic>
      <p:pic>
        <p:nvPicPr>
          <p:cNvPr id="20" name="Immagine 1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18534" y="4270471"/>
            <a:ext cx="1688132" cy="1575590"/>
          </a:xfrm>
          <a:prstGeom prst="rect">
            <a:avLst/>
          </a:prstGeom>
        </p:spPr>
      </p:pic>
      <p:cxnSp>
        <p:nvCxnSpPr>
          <p:cNvPr id="21" name="Connettore 2 20"/>
          <p:cNvCxnSpPr/>
          <p:nvPr/>
        </p:nvCxnSpPr>
        <p:spPr>
          <a:xfrm flipH="1" flipV="1">
            <a:off x="3100915" y="4071327"/>
            <a:ext cx="5431894" cy="1927"/>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22" name="Immagine 21"/>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4467439" y="1841224"/>
            <a:ext cx="799053" cy="799053"/>
          </a:xfrm>
          <a:prstGeom prst="rect">
            <a:avLst/>
          </a:prstGeom>
        </p:spPr>
      </p:pic>
      <p:pic>
        <p:nvPicPr>
          <p:cNvPr id="29" name="Immagine 28"/>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7412523" y="1442429"/>
            <a:ext cx="694298" cy="694298"/>
          </a:xfrm>
          <a:prstGeom prst="rect">
            <a:avLst/>
          </a:prstGeom>
        </p:spPr>
      </p:pic>
      <p:pic>
        <p:nvPicPr>
          <p:cNvPr id="35" name="Immagine 3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493298" y="2118275"/>
            <a:ext cx="759497" cy="759497"/>
          </a:xfrm>
          <a:prstGeom prst="rect">
            <a:avLst/>
          </a:prstGeom>
        </p:spPr>
      </p:pic>
      <p:pic>
        <p:nvPicPr>
          <p:cNvPr id="23" name="Immagine 2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55903" y="2989105"/>
            <a:ext cx="536197" cy="536197"/>
          </a:xfrm>
          <a:prstGeom prst="rect">
            <a:avLst/>
          </a:prstGeom>
        </p:spPr>
      </p:pic>
      <p:pic>
        <p:nvPicPr>
          <p:cNvPr id="27" name="Immagine 26"/>
          <p:cNvPicPr>
            <a:picLocks noChangeAspect="1"/>
          </p:cNvPicPr>
          <p:nvPr/>
        </p:nvPicPr>
        <p:blipFill rotWithShape="1">
          <a:blip r:embed="rId9">
            <a:extLst>
              <a:ext uri="{28A0092B-C50C-407E-A947-70E740481C1C}">
                <a14:useLocalDpi xmlns:a14="http://schemas.microsoft.com/office/drawing/2010/main" val="0"/>
              </a:ext>
            </a:extLst>
          </a:blip>
          <a:srcRect l="50818"/>
          <a:stretch/>
        </p:blipFill>
        <p:spPr>
          <a:xfrm>
            <a:off x="6050345" y="1557258"/>
            <a:ext cx="1256870" cy="1604746"/>
          </a:xfrm>
          <a:prstGeom prst="rect">
            <a:avLst/>
          </a:prstGeom>
        </p:spPr>
      </p:pic>
      <p:cxnSp>
        <p:nvCxnSpPr>
          <p:cNvPr id="28" name="Connettore 2 27"/>
          <p:cNvCxnSpPr/>
          <p:nvPr/>
        </p:nvCxnSpPr>
        <p:spPr>
          <a:xfrm>
            <a:off x="7794960" y="2548592"/>
            <a:ext cx="1547160" cy="97671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31" name="Immagine 30"/>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094905" y="3519444"/>
            <a:ext cx="2334944" cy="971337"/>
          </a:xfrm>
          <a:prstGeom prst="rect">
            <a:avLst/>
          </a:prstGeom>
        </p:spPr>
      </p:pic>
      <p:pic>
        <p:nvPicPr>
          <p:cNvPr id="12" name="Immagine 11"/>
          <p:cNvPicPr>
            <a:picLocks noChangeAspect="1"/>
          </p:cNvPicPr>
          <p:nvPr/>
        </p:nvPicPr>
        <p:blipFill>
          <a:blip r:embed="rId11"/>
          <a:stretch>
            <a:fillRect/>
          </a:stretch>
        </p:blipFill>
        <p:spPr>
          <a:xfrm>
            <a:off x="6359880" y="4300048"/>
            <a:ext cx="1341902" cy="1341902"/>
          </a:xfrm>
          <a:prstGeom prst="rect">
            <a:avLst/>
          </a:prstGeom>
        </p:spPr>
      </p:pic>
    </p:spTree>
    <p:extLst>
      <p:ext uri="{BB962C8B-B14F-4D97-AF65-F5344CB8AC3E}">
        <p14:creationId xmlns:p14="http://schemas.microsoft.com/office/powerpoint/2010/main" val="2016742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sp>
        <p:nvSpPr>
          <p:cNvPr id="7" name="Titolo 1"/>
          <p:cNvSpPr>
            <a:spLocks noGrp="1"/>
          </p:cNvSpPr>
          <p:nvPr>
            <p:ph type="title"/>
          </p:nvPr>
        </p:nvSpPr>
        <p:spPr>
          <a:xfrm>
            <a:off x="387927" y="484909"/>
            <a:ext cx="10131425" cy="1067385"/>
          </a:xfrm>
        </p:spPr>
        <p:txBody>
          <a:bodyPr>
            <a:normAutofit/>
          </a:bodyPr>
          <a:lstStyle/>
          <a:p>
            <a:pPr marL="742950" lvl="0" indent="-742950" defTabSz="914400">
              <a:spcBef>
                <a:spcPts val="0"/>
              </a:spcBef>
              <a:defRPr/>
            </a:pPr>
            <a:r>
              <a:rPr lang="en-GB" dirty="0"/>
              <a:t>3.4 </a:t>
            </a:r>
            <a:r>
              <a:rPr lang="en-GB" dirty="0" smtClean="0"/>
              <a:t>	</a:t>
            </a:r>
            <a:r>
              <a:rPr lang="en-GB" sz="4000" dirty="0" smtClean="0"/>
              <a:t>Scenario Example</a:t>
            </a:r>
            <a:endParaRPr lang="en-GB" sz="4000" dirty="0"/>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cxnSp>
        <p:nvCxnSpPr>
          <p:cNvPr id="15" name="Connettore 2 14"/>
          <p:cNvCxnSpPr/>
          <p:nvPr/>
        </p:nvCxnSpPr>
        <p:spPr>
          <a:xfrm flipV="1">
            <a:off x="3580927" y="2276678"/>
            <a:ext cx="2308660" cy="139913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16" name="Immagine 15"/>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87927" y="2312629"/>
            <a:ext cx="2174528" cy="2178152"/>
          </a:xfrm>
          <a:prstGeom prst="rect">
            <a:avLst/>
          </a:prstGeom>
        </p:spPr>
      </p:pic>
      <p:pic>
        <p:nvPicPr>
          <p:cNvPr id="29" name="Immagine 28"/>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7534493" y="1149820"/>
            <a:ext cx="694298" cy="694298"/>
          </a:xfrm>
          <a:prstGeom prst="rect">
            <a:avLst/>
          </a:prstGeom>
        </p:spPr>
      </p:pic>
      <p:pic>
        <p:nvPicPr>
          <p:cNvPr id="27" name="Immagine 26"/>
          <p:cNvPicPr>
            <a:picLocks noChangeAspect="1"/>
          </p:cNvPicPr>
          <p:nvPr/>
        </p:nvPicPr>
        <p:blipFill rotWithShape="1">
          <a:blip r:embed="rId5">
            <a:extLst>
              <a:ext uri="{28A0092B-C50C-407E-A947-70E740481C1C}">
                <a14:useLocalDpi xmlns:a14="http://schemas.microsoft.com/office/drawing/2010/main" val="0"/>
              </a:ext>
            </a:extLst>
          </a:blip>
          <a:srcRect l="50818"/>
          <a:stretch/>
        </p:blipFill>
        <p:spPr>
          <a:xfrm>
            <a:off x="6170943" y="921807"/>
            <a:ext cx="1256870" cy="1604746"/>
          </a:xfrm>
          <a:prstGeom prst="rect">
            <a:avLst/>
          </a:prstGeom>
        </p:spPr>
      </p:pic>
      <p:pic>
        <p:nvPicPr>
          <p:cNvPr id="18" name="Immagine 17"/>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413181" y="1432083"/>
            <a:ext cx="1235299" cy="1237358"/>
          </a:xfrm>
          <a:prstGeom prst="rect">
            <a:avLst/>
          </a:prstGeom>
        </p:spPr>
      </p:pic>
      <p:pic>
        <p:nvPicPr>
          <p:cNvPr id="19" name="Immagine 1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48049" y="1807511"/>
            <a:ext cx="304601" cy="304601"/>
          </a:xfrm>
          <a:prstGeom prst="rect">
            <a:avLst/>
          </a:prstGeom>
        </p:spPr>
      </p:pic>
      <p:pic>
        <p:nvPicPr>
          <p:cNvPr id="25" name="Immagine 24"/>
          <p:cNvPicPr>
            <a:picLocks noChangeAspect="1"/>
          </p:cNvPicPr>
          <p:nvPr/>
        </p:nvPicPr>
        <p:blipFill rotWithShape="1">
          <a:blip r:embed="rId5">
            <a:extLst>
              <a:ext uri="{28A0092B-C50C-407E-A947-70E740481C1C}">
                <a14:useLocalDpi xmlns:a14="http://schemas.microsoft.com/office/drawing/2010/main" val="0"/>
              </a:ext>
            </a:extLst>
          </a:blip>
          <a:srcRect r="50000"/>
          <a:stretch/>
        </p:blipFill>
        <p:spPr>
          <a:xfrm>
            <a:off x="6145857" y="4320972"/>
            <a:ext cx="1307041" cy="1641502"/>
          </a:xfrm>
          <a:prstGeom prst="rect">
            <a:avLst/>
          </a:prstGeom>
        </p:spPr>
      </p:pic>
      <p:pic>
        <p:nvPicPr>
          <p:cNvPr id="26" name="Immagine 25"/>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380654" y="4516527"/>
            <a:ext cx="1267826" cy="1269939"/>
          </a:xfrm>
          <a:prstGeom prst="rect">
            <a:avLst/>
          </a:prstGeom>
        </p:spPr>
      </p:pic>
      <p:pic>
        <p:nvPicPr>
          <p:cNvPr id="30" name="Immagine 2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847774" y="4888468"/>
            <a:ext cx="315561" cy="315561"/>
          </a:xfrm>
          <a:prstGeom prst="rect">
            <a:avLst/>
          </a:prstGeom>
        </p:spPr>
      </p:pic>
      <p:cxnSp>
        <p:nvCxnSpPr>
          <p:cNvPr id="32" name="Connettore 2 31"/>
          <p:cNvCxnSpPr/>
          <p:nvPr/>
        </p:nvCxnSpPr>
        <p:spPr>
          <a:xfrm>
            <a:off x="3574514" y="3703232"/>
            <a:ext cx="2315072" cy="1235481"/>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33" name="Immagine 3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605298" y="4835246"/>
            <a:ext cx="819316" cy="819316"/>
          </a:xfrm>
          <a:prstGeom prst="rect">
            <a:avLst/>
          </a:prstGeom>
        </p:spPr>
      </p:pic>
    </p:spTree>
    <p:extLst>
      <p:ext uri="{BB962C8B-B14F-4D97-AF65-F5344CB8AC3E}">
        <p14:creationId xmlns:p14="http://schemas.microsoft.com/office/powerpoint/2010/main" val="7588914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pic>
        <p:nvPicPr>
          <p:cNvPr id="2" name="Immagine 1"/>
          <p:cNvPicPr>
            <a:picLocks noChangeAspect="1"/>
          </p:cNvPicPr>
          <p:nvPr/>
        </p:nvPicPr>
        <p:blipFill>
          <a:blip r:embed="rId3">
            <a:alphaModFix amt="50000"/>
            <a:extLst>
              <a:ext uri="{28A0092B-C50C-407E-A947-70E740481C1C}">
                <a14:useLocalDpi xmlns:a14="http://schemas.microsoft.com/office/drawing/2010/main" val="0"/>
              </a:ext>
            </a:extLst>
          </a:blip>
          <a:stretch>
            <a:fillRect/>
          </a:stretch>
        </p:blipFill>
        <p:spPr>
          <a:xfrm>
            <a:off x="-844117" y="0"/>
            <a:ext cx="14025600" cy="7012800"/>
          </a:xfrm>
          <a:prstGeom prst="rect">
            <a:avLst/>
          </a:prstGeom>
        </p:spPr>
      </p:pic>
      <p:sp>
        <p:nvSpPr>
          <p:cNvPr id="7" name="Titolo 1"/>
          <p:cNvSpPr>
            <a:spLocks noGrp="1"/>
          </p:cNvSpPr>
          <p:nvPr>
            <p:ph type="title"/>
          </p:nvPr>
        </p:nvSpPr>
        <p:spPr>
          <a:xfrm>
            <a:off x="387927" y="484909"/>
            <a:ext cx="11804073" cy="1067385"/>
          </a:xfrm>
        </p:spPr>
        <p:txBody>
          <a:bodyPr>
            <a:noAutofit/>
          </a:bodyPr>
          <a:lstStyle/>
          <a:p>
            <a:pPr marL="742950" indent="-742950" defTabSz="914400">
              <a:spcBef>
                <a:spcPts val="0"/>
              </a:spcBef>
              <a:defRPr/>
            </a:pPr>
            <a:r>
              <a:rPr lang="en-GB" sz="4000" dirty="0" smtClean="0"/>
              <a:t>3.5 </a:t>
            </a:r>
            <a:r>
              <a:rPr lang="en-GB" sz="4000" dirty="0"/>
              <a:t>Traditional </a:t>
            </a:r>
            <a:r>
              <a:rPr lang="en-GB" sz="4000" dirty="0" err="1" smtClean="0"/>
              <a:t>ContractS</a:t>
            </a:r>
            <a:r>
              <a:rPr lang="en-GB" sz="4000" dirty="0" smtClean="0"/>
              <a:t> </a:t>
            </a:r>
            <a:r>
              <a:rPr lang="en-GB" sz="4000" dirty="0"/>
              <a:t>vs. Smart Contracts</a:t>
            </a:r>
            <a:br>
              <a:rPr lang="en-GB" sz="4000" dirty="0"/>
            </a:br>
            <a:endParaRPr lang="en-GB" sz="4000" dirty="0"/>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pic>
        <p:nvPicPr>
          <p:cNvPr id="9" name="Immagine 8"/>
          <p:cNvPicPr>
            <a:picLocks noChangeAspect="1"/>
          </p:cNvPicPr>
          <p:nvPr/>
        </p:nvPicPr>
        <p:blipFill rotWithShape="1">
          <a:blip r:embed="rId4">
            <a:extLst>
              <a:ext uri="{28A0092B-C50C-407E-A947-70E740481C1C}">
                <a14:useLocalDpi xmlns:a14="http://schemas.microsoft.com/office/drawing/2010/main" val="0"/>
              </a:ext>
            </a:extLst>
          </a:blip>
          <a:srcRect t="14619"/>
          <a:stretch/>
        </p:blipFill>
        <p:spPr>
          <a:xfrm>
            <a:off x="2785258" y="1850166"/>
            <a:ext cx="6456306" cy="4408129"/>
          </a:xfrm>
          <a:prstGeom prst="rect">
            <a:avLst/>
          </a:prstGeom>
        </p:spPr>
      </p:pic>
      <p:sp>
        <p:nvSpPr>
          <p:cNvPr id="6" name="Rettangolo 5"/>
          <p:cNvSpPr/>
          <p:nvPr/>
        </p:nvSpPr>
        <p:spPr>
          <a:xfrm>
            <a:off x="2709301" y="1156926"/>
            <a:ext cx="3304110" cy="769441"/>
          </a:xfrm>
          <a:prstGeom prst="rect">
            <a:avLst/>
          </a:prstGeom>
          <a:noFill/>
          <a:ln>
            <a:noFill/>
          </a:ln>
        </p:spPr>
        <p:txBody>
          <a:bodyPr wrap="none" lIns="91440" tIns="45720" rIns="91440" bIns="45720">
            <a:spAutoFit/>
          </a:bodyPr>
          <a:lstStyle/>
          <a:p>
            <a:pPr algn="ctr"/>
            <a:r>
              <a:rPr lang="de-CH" sz="4400" smtClean="0">
                <a:ln w="0"/>
                <a:solidFill>
                  <a:schemeClr val="tx1">
                    <a:lumMod val="75000"/>
                  </a:schemeClr>
                </a:solidFill>
                <a:effectLst>
                  <a:outerShdw blurRad="38100" dist="19050" dir="2700000" algn="tl" rotWithShape="0">
                    <a:schemeClr val="dk1">
                      <a:alpha val="40000"/>
                    </a:schemeClr>
                  </a:outerShdw>
                </a:effectLst>
              </a:rPr>
              <a:t>TRADITIONAL</a:t>
            </a:r>
            <a:endParaRPr lang="de-CH" sz="4400" b="1" spc="50">
              <a:ln w="9525" cmpd="sng">
                <a:solidFill>
                  <a:schemeClr val="accent1"/>
                </a:solidFill>
                <a:prstDash val="solid"/>
              </a:ln>
              <a:solidFill>
                <a:schemeClr val="tx1">
                  <a:lumMod val="75000"/>
                </a:schemeClr>
              </a:solidFill>
              <a:effectLst>
                <a:glow rad="38100">
                  <a:schemeClr val="accent1">
                    <a:alpha val="40000"/>
                  </a:schemeClr>
                </a:glow>
              </a:effectLst>
            </a:endParaRPr>
          </a:p>
        </p:txBody>
      </p:sp>
      <p:sp>
        <p:nvSpPr>
          <p:cNvPr id="11" name="Rettangolo 10"/>
          <p:cNvSpPr/>
          <p:nvPr/>
        </p:nvSpPr>
        <p:spPr>
          <a:xfrm>
            <a:off x="6712142" y="1156925"/>
            <a:ext cx="1830693" cy="769441"/>
          </a:xfrm>
          <a:prstGeom prst="rect">
            <a:avLst/>
          </a:prstGeom>
          <a:noFill/>
          <a:ln>
            <a:noFill/>
          </a:ln>
        </p:spPr>
        <p:txBody>
          <a:bodyPr wrap="none" lIns="91440" tIns="45720" rIns="91440" bIns="45720">
            <a:spAutoFit/>
          </a:bodyPr>
          <a:lstStyle/>
          <a:p>
            <a:pPr algn="ctr"/>
            <a:r>
              <a:rPr lang="de-CH" sz="4400" dirty="0" smtClean="0">
                <a:ln w="0"/>
                <a:solidFill>
                  <a:srgbClr val="FFC000"/>
                </a:solidFill>
                <a:effectLst>
                  <a:outerShdw blurRad="38100" dist="19050" dir="2700000" algn="tl" rotWithShape="0">
                    <a:schemeClr val="dk1">
                      <a:alpha val="40000"/>
                    </a:schemeClr>
                  </a:outerShdw>
                </a:effectLst>
              </a:rPr>
              <a:t>SMART</a:t>
            </a:r>
            <a:endParaRPr lang="de-CH" sz="4400" b="1" spc="50" dirty="0">
              <a:ln w="9525" cmpd="sng">
                <a:solidFill>
                  <a:schemeClr val="accent1"/>
                </a:solidFill>
                <a:prstDash val="solid"/>
              </a:ln>
              <a:solidFill>
                <a:srgbClr val="FFC000"/>
              </a:solidFill>
              <a:effectLst>
                <a:glow rad="38100">
                  <a:schemeClr val="accent1">
                    <a:alpha val="40000"/>
                  </a:schemeClr>
                </a:glow>
              </a:effectLst>
            </a:endParaRPr>
          </a:p>
        </p:txBody>
      </p:sp>
    </p:spTree>
    <p:extLst>
      <p:ext uri="{BB962C8B-B14F-4D97-AF65-F5344CB8AC3E}">
        <p14:creationId xmlns:p14="http://schemas.microsoft.com/office/powerpoint/2010/main" val="2018984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pic>
        <p:nvPicPr>
          <p:cNvPr id="2" name="Immagine 1"/>
          <p:cNvPicPr>
            <a:picLocks noChangeAspect="1"/>
          </p:cNvPicPr>
          <p:nvPr/>
        </p:nvPicPr>
        <p:blipFill>
          <a:blip r:embed="rId3">
            <a:alphaModFix amt="50000"/>
            <a:extLst>
              <a:ext uri="{28A0092B-C50C-407E-A947-70E740481C1C}">
                <a14:useLocalDpi xmlns:a14="http://schemas.microsoft.com/office/drawing/2010/main" val="0"/>
              </a:ext>
            </a:extLst>
          </a:blip>
          <a:stretch>
            <a:fillRect/>
          </a:stretch>
        </p:blipFill>
        <p:spPr>
          <a:xfrm>
            <a:off x="-844117" y="0"/>
            <a:ext cx="14025600" cy="7012800"/>
          </a:xfrm>
          <a:prstGeom prst="rect">
            <a:avLst/>
          </a:prstGeom>
        </p:spPr>
      </p:pic>
      <p:sp>
        <p:nvSpPr>
          <p:cNvPr id="7" name="Titolo 1"/>
          <p:cNvSpPr>
            <a:spLocks noGrp="1"/>
          </p:cNvSpPr>
          <p:nvPr>
            <p:ph type="title"/>
          </p:nvPr>
        </p:nvSpPr>
        <p:spPr>
          <a:xfrm>
            <a:off x="387927" y="484909"/>
            <a:ext cx="10131425" cy="1067385"/>
          </a:xfrm>
        </p:spPr>
        <p:txBody>
          <a:bodyPr/>
          <a:lstStyle/>
          <a:p>
            <a:r>
              <a:rPr lang="en-GB" dirty="0" smtClean="0"/>
              <a:t>3.6 A simple WALLET CONTRACT</a:t>
            </a:r>
            <a:endParaRPr lang="en-GB" dirty="0"/>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pic>
        <p:nvPicPr>
          <p:cNvPr id="6" name="Immagin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2413" y="1404357"/>
            <a:ext cx="11580804" cy="5517358"/>
          </a:xfrm>
          <a:prstGeom prst="rect">
            <a:avLst/>
          </a:prstGeom>
        </p:spPr>
      </p:pic>
      <p:cxnSp>
        <p:nvCxnSpPr>
          <p:cNvPr id="4" name="Connettore 2 3"/>
          <p:cNvCxnSpPr/>
          <p:nvPr/>
        </p:nvCxnSpPr>
        <p:spPr>
          <a:xfrm>
            <a:off x="750206" y="3138616"/>
            <a:ext cx="633750"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Connettore 2 27"/>
          <p:cNvCxnSpPr/>
          <p:nvPr/>
        </p:nvCxnSpPr>
        <p:spPr>
          <a:xfrm>
            <a:off x="725493" y="3908854"/>
            <a:ext cx="633750"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Connettore 2 28"/>
          <p:cNvCxnSpPr/>
          <p:nvPr/>
        </p:nvCxnSpPr>
        <p:spPr>
          <a:xfrm>
            <a:off x="1433383" y="4308389"/>
            <a:ext cx="633750"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Connettore 2 29"/>
          <p:cNvCxnSpPr/>
          <p:nvPr/>
        </p:nvCxnSpPr>
        <p:spPr>
          <a:xfrm>
            <a:off x="1462215" y="4707925"/>
            <a:ext cx="633750"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Connettore 2 30"/>
          <p:cNvCxnSpPr/>
          <p:nvPr/>
        </p:nvCxnSpPr>
        <p:spPr>
          <a:xfrm>
            <a:off x="1441620" y="5156887"/>
            <a:ext cx="633750"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Connettore 2 31"/>
          <p:cNvCxnSpPr/>
          <p:nvPr/>
        </p:nvCxnSpPr>
        <p:spPr>
          <a:xfrm>
            <a:off x="1466333" y="5502877"/>
            <a:ext cx="633750"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9513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subTnLst>
                                    <p:set>
                                      <p:cBhvr override="childStyle">
                                        <p:cTn dur="1" fill="hold" display="0" masterRel="nextClick" afterEffect="1"/>
                                        <p:tgtEl>
                                          <p:spTgt spid="4"/>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
                                        </p:tgtEl>
                                        <p:attrNameLst>
                                          <p:attrName>style.visibility</p:attrName>
                                        </p:attrNameLst>
                                      </p:cBhvr>
                                      <p:to>
                                        <p:strVal val="visible"/>
                                      </p:to>
                                    </p:set>
                                  </p:childTnLst>
                                  <p:subTnLst>
                                    <p:set>
                                      <p:cBhvr override="childStyle">
                                        <p:cTn dur="1" fill="hold" display="0" masterRel="nextClick" afterEffect="1"/>
                                        <p:tgtEl>
                                          <p:spTgt spid="28"/>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9"/>
                                        </p:tgtEl>
                                        <p:attrNameLst>
                                          <p:attrName>style.visibility</p:attrName>
                                        </p:attrNameLst>
                                      </p:cBhvr>
                                      <p:to>
                                        <p:strVal val="visible"/>
                                      </p:to>
                                    </p:set>
                                  </p:childTnLst>
                                  <p:subTnLst>
                                    <p:set>
                                      <p:cBhvr override="childStyle">
                                        <p:cTn dur="1" fill="hold" display="0" masterRel="nextClick" afterEffect="1"/>
                                        <p:tgtEl>
                                          <p:spTgt spid="29"/>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0"/>
                                        </p:tgtEl>
                                        <p:attrNameLst>
                                          <p:attrName>style.visibility</p:attrName>
                                        </p:attrNameLst>
                                      </p:cBhvr>
                                      <p:to>
                                        <p:strVal val="visible"/>
                                      </p:to>
                                    </p:set>
                                  </p:childTnLst>
                                  <p:subTnLst>
                                    <p:set>
                                      <p:cBhvr override="childStyle">
                                        <p:cTn dur="1" fill="hold" display="0" masterRel="nextClick" afterEffect="1"/>
                                        <p:tgtEl>
                                          <p:spTgt spid="30"/>
                                        </p:tgtEl>
                                        <p:attrNameLst>
                                          <p:attrName>style.visibility</p:attrName>
                                        </p:attrNameLst>
                                      </p:cBhvr>
                                      <p:to>
                                        <p:strVal val="hidden"/>
                                      </p:to>
                                    </p:set>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1"/>
                                        </p:tgtEl>
                                        <p:attrNameLst>
                                          <p:attrName>style.visibility</p:attrName>
                                        </p:attrNameLst>
                                      </p:cBhvr>
                                      <p:to>
                                        <p:strVal val="visible"/>
                                      </p:to>
                                    </p:set>
                                  </p:childTnLst>
                                  <p:subTnLst>
                                    <p:set>
                                      <p:cBhvr override="childStyle">
                                        <p:cTn dur="1" fill="hold" display="0" masterRel="nextClick" afterEffect="1"/>
                                        <p:tgtEl>
                                          <p:spTgt spid="31"/>
                                        </p:tgtEl>
                                        <p:attrNameLst>
                                          <p:attrName>style.visibility</p:attrName>
                                        </p:attrNameLst>
                                      </p:cBhvr>
                                      <p:to>
                                        <p:strVal val="hidden"/>
                                      </p:to>
                                    </p:set>
                                  </p:sub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685801" y="238898"/>
            <a:ext cx="10131425" cy="1456267"/>
          </a:xfrm>
        </p:spPr>
        <p:txBody>
          <a:bodyPr>
            <a:normAutofit/>
          </a:bodyPr>
          <a:lstStyle/>
          <a:p>
            <a:pPr marL="742950" indent="-742950">
              <a:buFont typeface="+mj-lt"/>
              <a:buAutoNum type="arabicPeriod"/>
            </a:pPr>
            <a:r>
              <a:rPr lang="it-IT" sz="4400" smtClean="0"/>
              <a:t>Content</a:t>
            </a:r>
            <a:endParaRPr lang="it-IT" sz="4400"/>
          </a:p>
        </p:txBody>
      </p:sp>
      <p:sp>
        <p:nvSpPr>
          <p:cNvPr id="4" name="Segnaposto contenuto 2"/>
          <p:cNvSpPr txBox="1">
            <a:spLocks/>
          </p:cNvSpPr>
          <p:nvPr/>
        </p:nvSpPr>
        <p:spPr>
          <a:xfrm>
            <a:off x="685801" y="2483320"/>
            <a:ext cx="10131425" cy="4557560"/>
          </a:xfrm>
          <a:prstGeom prst="rect">
            <a:avLst/>
          </a:prstGeom>
        </p:spPr>
        <p:txBody>
          <a:bodyPr vert="horz" lIns="91440" tIns="45720" rIns="91440" bIns="45720" rtlCol="0" anchor="ctr">
            <a:no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GB" sz="3200" dirty="0" err="1" smtClean="0">
                <a:latin typeface="+mj-lt"/>
              </a:rPr>
              <a:t>Blockchain</a:t>
            </a:r>
            <a:r>
              <a:rPr lang="en-GB" sz="3200" dirty="0" smtClean="0">
                <a:latin typeface="+mj-lt"/>
              </a:rPr>
              <a:t>	</a:t>
            </a:r>
          </a:p>
          <a:p>
            <a:pPr lvl="1"/>
            <a:r>
              <a:rPr lang="en-GB" sz="2800" dirty="0" smtClean="0">
                <a:latin typeface="+mj-lt"/>
              </a:rPr>
              <a:t>What is a </a:t>
            </a:r>
            <a:r>
              <a:rPr lang="en-GB" sz="2800" dirty="0" err="1" smtClean="0">
                <a:latin typeface="+mj-lt"/>
              </a:rPr>
              <a:t>Blockchain</a:t>
            </a:r>
            <a:r>
              <a:rPr lang="en-GB" sz="2800" dirty="0" smtClean="0">
                <a:latin typeface="+mj-lt"/>
              </a:rPr>
              <a:t>?</a:t>
            </a:r>
          </a:p>
          <a:p>
            <a:pPr lvl="1"/>
            <a:r>
              <a:rPr lang="en-GB" sz="2800" dirty="0" smtClean="0">
                <a:latin typeface="+mj-lt"/>
              </a:rPr>
              <a:t>How does it work?</a:t>
            </a:r>
          </a:p>
          <a:p>
            <a:r>
              <a:rPr lang="en-GB" sz="3200" dirty="0" smtClean="0">
                <a:latin typeface="+mj-lt"/>
              </a:rPr>
              <a:t>Smart Contracts Introduction</a:t>
            </a:r>
          </a:p>
          <a:p>
            <a:pPr lvl="1"/>
            <a:r>
              <a:rPr lang="en-GB" sz="2800" dirty="0" smtClean="0">
                <a:latin typeface="+mj-lt"/>
              </a:rPr>
              <a:t>What is a Smart Contract?</a:t>
            </a:r>
          </a:p>
          <a:p>
            <a:pPr lvl="1"/>
            <a:r>
              <a:rPr lang="en-GB" sz="2800" dirty="0" smtClean="0">
                <a:latin typeface="+mj-lt"/>
              </a:rPr>
              <a:t>Scenario Example</a:t>
            </a:r>
          </a:p>
          <a:p>
            <a:pPr lvl="1"/>
            <a:r>
              <a:rPr lang="en-GB" sz="2800" dirty="0" smtClean="0">
                <a:latin typeface="+mj-lt"/>
              </a:rPr>
              <a:t>Traditional Contracts vs. Smart Contracts</a:t>
            </a:r>
          </a:p>
          <a:p>
            <a:pPr lvl="1"/>
            <a:r>
              <a:rPr lang="en-GB" sz="2800" dirty="0" smtClean="0">
                <a:latin typeface="+mj-lt"/>
              </a:rPr>
              <a:t>Possible applications</a:t>
            </a:r>
          </a:p>
          <a:p>
            <a:pPr lvl="1"/>
            <a:r>
              <a:rPr lang="en-GB" sz="2800" dirty="0" err="1" smtClean="0">
                <a:latin typeface="+mj-lt"/>
              </a:rPr>
              <a:t>Ethereum</a:t>
            </a:r>
            <a:r>
              <a:rPr lang="en-GB" sz="2800" dirty="0" smtClean="0">
                <a:latin typeface="+mj-lt"/>
              </a:rPr>
              <a:t>, </a:t>
            </a:r>
            <a:r>
              <a:rPr lang="en-GB" sz="2800" dirty="0" err="1" smtClean="0">
                <a:latin typeface="+mj-lt"/>
              </a:rPr>
              <a:t>Blockchain</a:t>
            </a:r>
            <a:r>
              <a:rPr lang="en-GB" sz="2800" dirty="0" smtClean="0">
                <a:latin typeface="+mj-lt"/>
              </a:rPr>
              <a:t>-based Platform</a:t>
            </a:r>
          </a:p>
          <a:p>
            <a:pPr lvl="1"/>
            <a:endParaRPr lang="en-GB" sz="2800" dirty="0" smtClean="0">
              <a:latin typeface="+mj-lt"/>
            </a:endParaRPr>
          </a:p>
          <a:p>
            <a:endParaRPr lang="en-GB" sz="3200" dirty="0" smtClean="0">
              <a:latin typeface="+mj-lt"/>
            </a:endParaRPr>
          </a:p>
          <a:p>
            <a:endParaRPr lang="en-GB" sz="3200" dirty="0">
              <a:latin typeface="+mj-lt"/>
            </a:endParaRPr>
          </a:p>
        </p:txBody>
      </p:sp>
    </p:spTree>
    <p:extLst>
      <p:ext uri="{BB962C8B-B14F-4D97-AF65-F5344CB8AC3E}">
        <p14:creationId xmlns:p14="http://schemas.microsoft.com/office/powerpoint/2010/main" val="1876781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pic>
        <p:nvPicPr>
          <p:cNvPr id="2" name="Immagine 1"/>
          <p:cNvPicPr>
            <a:picLocks noChangeAspect="1"/>
          </p:cNvPicPr>
          <p:nvPr/>
        </p:nvPicPr>
        <p:blipFill>
          <a:blip r:embed="rId3">
            <a:alphaModFix amt="50000"/>
            <a:extLst>
              <a:ext uri="{28A0092B-C50C-407E-A947-70E740481C1C}">
                <a14:useLocalDpi xmlns:a14="http://schemas.microsoft.com/office/drawing/2010/main" val="0"/>
              </a:ext>
            </a:extLst>
          </a:blip>
          <a:stretch>
            <a:fillRect/>
          </a:stretch>
        </p:blipFill>
        <p:spPr>
          <a:xfrm>
            <a:off x="-868831" y="0"/>
            <a:ext cx="14025600" cy="7012800"/>
          </a:xfrm>
          <a:prstGeom prst="rect">
            <a:avLst/>
          </a:prstGeom>
        </p:spPr>
      </p:pic>
      <p:sp>
        <p:nvSpPr>
          <p:cNvPr id="7" name="Titolo 1"/>
          <p:cNvSpPr>
            <a:spLocks noGrp="1"/>
          </p:cNvSpPr>
          <p:nvPr>
            <p:ph type="title"/>
          </p:nvPr>
        </p:nvSpPr>
        <p:spPr>
          <a:xfrm>
            <a:off x="387927" y="484909"/>
            <a:ext cx="10131425" cy="1067385"/>
          </a:xfrm>
        </p:spPr>
        <p:txBody>
          <a:bodyPr/>
          <a:lstStyle/>
          <a:p>
            <a:r>
              <a:rPr lang="en-GB" dirty="0" smtClean="0"/>
              <a:t>3.7 Possible Applications</a:t>
            </a:r>
            <a:endParaRPr lang="en-GB" dirty="0"/>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sp>
        <p:nvSpPr>
          <p:cNvPr id="9" name="Segnaposto contenuto 2"/>
          <p:cNvSpPr txBox="1">
            <a:spLocks/>
          </p:cNvSpPr>
          <p:nvPr/>
        </p:nvSpPr>
        <p:spPr>
          <a:xfrm>
            <a:off x="519547" y="1926367"/>
            <a:ext cx="10131425" cy="4557560"/>
          </a:xfrm>
          <a:prstGeom prst="rect">
            <a:avLst/>
          </a:prstGeom>
        </p:spPr>
        <p:txBody>
          <a:bodyPr vert="horz" lIns="91440" tIns="45720" rIns="91440" bIns="45720" rtlCol="0" anchor="ctr">
            <a:no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GB" sz="4000" dirty="0" smtClean="0">
                <a:latin typeface="+mj-lt"/>
              </a:rPr>
              <a:t>Financial services </a:t>
            </a:r>
          </a:p>
          <a:p>
            <a:pPr lvl="1"/>
            <a:r>
              <a:rPr lang="en-GB" sz="4000" dirty="0" smtClean="0">
                <a:latin typeface="+mj-lt"/>
              </a:rPr>
              <a:t>Coupon payments </a:t>
            </a:r>
          </a:p>
          <a:p>
            <a:pPr lvl="1"/>
            <a:r>
              <a:rPr lang="en-GB" sz="4000" dirty="0" smtClean="0">
                <a:latin typeface="+mj-lt"/>
              </a:rPr>
              <a:t>Loans (e.g. Leasing) </a:t>
            </a:r>
          </a:p>
          <a:p>
            <a:r>
              <a:rPr lang="en-GB" sz="4000" dirty="0" smtClean="0">
                <a:latin typeface="+mj-lt"/>
              </a:rPr>
              <a:t>Life sciences </a:t>
            </a:r>
            <a:endParaRPr lang="en-GB" sz="4000" dirty="0">
              <a:latin typeface="+mj-lt"/>
            </a:endParaRPr>
          </a:p>
          <a:p>
            <a:pPr lvl="1"/>
            <a:r>
              <a:rPr lang="en-GB" sz="4000" dirty="0" smtClean="0">
                <a:latin typeface="+mj-lt"/>
              </a:rPr>
              <a:t>Electronic medical records</a:t>
            </a:r>
          </a:p>
          <a:p>
            <a:r>
              <a:rPr lang="en-GB" sz="4000" dirty="0" smtClean="0">
                <a:latin typeface="+mj-lt"/>
              </a:rPr>
              <a:t>Cross-Industry </a:t>
            </a:r>
          </a:p>
          <a:p>
            <a:pPr lvl="1"/>
            <a:r>
              <a:rPr lang="en-GB" sz="4000" dirty="0" smtClean="0">
                <a:latin typeface="+mj-lt"/>
              </a:rPr>
              <a:t>Voting</a:t>
            </a:r>
          </a:p>
          <a:p>
            <a:pPr marL="457200" lvl="1" indent="0">
              <a:buNone/>
            </a:pPr>
            <a:endParaRPr lang="en-GB" sz="4000" dirty="0">
              <a:latin typeface="+mj-lt"/>
            </a:endParaRPr>
          </a:p>
        </p:txBody>
      </p:sp>
    </p:spTree>
    <p:extLst>
      <p:ext uri="{BB962C8B-B14F-4D97-AF65-F5344CB8AC3E}">
        <p14:creationId xmlns:p14="http://schemas.microsoft.com/office/powerpoint/2010/main" val="12574729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pic>
        <p:nvPicPr>
          <p:cNvPr id="2" name="Immagine 1"/>
          <p:cNvPicPr>
            <a:picLocks noChangeAspect="1"/>
          </p:cNvPicPr>
          <p:nvPr/>
        </p:nvPicPr>
        <p:blipFill>
          <a:blip r:embed="rId3">
            <a:alphaModFix amt="35000"/>
            <a:extLst>
              <a:ext uri="{28A0092B-C50C-407E-A947-70E740481C1C}">
                <a14:useLocalDpi xmlns:a14="http://schemas.microsoft.com/office/drawing/2010/main" val="0"/>
              </a:ext>
            </a:extLst>
          </a:blip>
          <a:stretch>
            <a:fillRect/>
          </a:stretch>
        </p:blipFill>
        <p:spPr>
          <a:xfrm>
            <a:off x="-119270" y="-1381538"/>
            <a:ext cx="12443791" cy="9332843"/>
          </a:xfrm>
          <a:prstGeom prst="rect">
            <a:avLst/>
          </a:prstGeom>
        </p:spPr>
      </p:pic>
      <p:sp>
        <p:nvSpPr>
          <p:cNvPr id="3" name="Rettangolo 2"/>
          <p:cNvSpPr/>
          <p:nvPr/>
        </p:nvSpPr>
        <p:spPr>
          <a:xfrm>
            <a:off x="2871964" y="3205617"/>
            <a:ext cx="6228565" cy="923330"/>
          </a:xfrm>
          <a:prstGeom prst="rect">
            <a:avLst/>
          </a:prstGeom>
          <a:noFill/>
        </p:spPr>
        <p:txBody>
          <a:bodyPr wrap="none" lIns="91440" tIns="45720" rIns="91440" bIns="45720">
            <a:spAutoFit/>
          </a:bodyPr>
          <a:lstStyle/>
          <a:p>
            <a:pPr algn="ctr"/>
            <a:r>
              <a:rPr lang="de-CH" sz="5400" dirty="0" smtClean="0">
                <a:ln w="0"/>
                <a:effectLst>
                  <a:outerShdw blurRad="38100" dist="19050" dir="2700000" algn="tl" rotWithShape="0">
                    <a:schemeClr val="dk1">
                      <a:alpha val="40000"/>
                    </a:schemeClr>
                  </a:outerShdw>
                </a:effectLst>
              </a:rPr>
              <a:t>IN SMART CONTRACT</a:t>
            </a:r>
            <a:endParaRPr lang="de-CH" sz="5400" dirty="0">
              <a:ln w="0"/>
              <a:effectLst>
                <a:outerShdw blurRad="38100" dist="19050" dir="2700000" algn="tl" rotWithShape="0">
                  <a:schemeClr val="dk1">
                    <a:alpha val="40000"/>
                  </a:schemeClr>
                </a:outerShdw>
              </a:effectLst>
            </a:endParaRPr>
          </a:p>
        </p:txBody>
      </p:sp>
      <p:sp>
        <p:nvSpPr>
          <p:cNvPr id="4" name="Rettangolo 3"/>
          <p:cNvSpPr/>
          <p:nvPr/>
        </p:nvSpPr>
        <p:spPr>
          <a:xfrm>
            <a:off x="1846888" y="1608852"/>
            <a:ext cx="8278715" cy="1754326"/>
          </a:xfrm>
          <a:prstGeom prst="rect">
            <a:avLst/>
          </a:prstGeom>
        </p:spPr>
        <p:txBody>
          <a:bodyPr wrap="square">
            <a:spAutoFit/>
          </a:bodyPr>
          <a:lstStyle/>
          <a:p>
            <a:pPr algn="ctr"/>
            <a:r>
              <a:rPr lang="de-CH" sz="5400" dirty="0" smtClean="0">
                <a:ln w="0"/>
                <a:effectLst>
                  <a:outerShdw blurRad="38100" dist="19050" dir="2700000" algn="tl" rotWithShape="0">
                    <a:schemeClr val="dk1">
                      <a:alpha val="40000"/>
                    </a:schemeClr>
                  </a:outerShdw>
                </a:effectLst>
              </a:rPr>
              <a:t>ATTACKS AND </a:t>
            </a:r>
            <a:endParaRPr lang="de-CH" sz="5400" dirty="0">
              <a:ln w="0"/>
              <a:effectLst>
                <a:outerShdw blurRad="38100" dist="19050" dir="2700000" algn="tl" rotWithShape="0">
                  <a:schemeClr val="dk1">
                    <a:alpha val="40000"/>
                  </a:schemeClr>
                </a:outerShdw>
              </a:effectLst>
            </a:endParaRPr>
          </a:p>
          <a:p>
            <a:pPr algn="ctr"/>
            <a:r>
              <a:rPr lang="de-CH" sz="5400" dirty="0" smtClean="0">
                <a:ln w="0"/>
                <a:effectLst>
                  <a:outerShdw blurRad="38100" dist="19050" dir="2700000" algn="tl" rotWithShape="0">
                    <a:schemeClr val="dk1">
                      <a:alpha val="40000"/>
                    </a:schemeClr>
                  </a:outerShdw>
                </a:effectLst>
              </a:rPr>
              <a:t>SECURITY </a:t>
            </a:r>
            <a:r>
              <a:rPr lang="de-CH" sz="5400" dirty="0">
                <a:ln w="0"/>
                <a:effectLst>
                  <a:outerShdw blurRad="38100" dist="19050" dir="2700000" algn="tl" rotWithShape="0">
                    <a:schemeClr val="dk1">
                      <a:alpha val="40000"/>
                    </a:schemeClr>
                  </a:outerShdw>
                </a:effectLst>
              </a:rPr>
              <a:t>CHALLENGES</a:t>
            </a:r>
          </a:p>
        </p:txBody>
      </p:sp>
    </p:spTree>
    <p:extLst>
      <p:ext uri="{BB962C8B-B14F-4D97-AF65-F5344CB8AC3E}">
        <p14:creationId xmlns:p14="http://schemas.microsoft.com/office/powerpoint/2010/main" val="191741330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5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0"/>
                                  </p:stCondLst>
                                  <p:iterate type="lt">
                                    <p:tmPct val="10000"/>
                                  </p:iterate>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
                                        </p:tgtEl>
                                        <p:attrNameLst>
                                          <p:attrName>ppt_y</p:attrName>
                                        </p:attrNameLst>
                                      </p:cBhvr>
                                      <p:tavLst>
                                        <p:tav tm="0">
                                          <p:val>
                                            <p:strVal val="#ppt_y"/>
                                          </p:val>
                                        </p:tav>
                                        <p:tav tm="100000">
                                          <p:val>
                                            <p:strVal val="#ppt_y"/>
                                          </p:val>
                                        </p:tav>
                                      </p:tavLst>
                                    </p:anim>
                                    <p:anim calcmode="lin" valueType="num">
                                      <p:cBhvr>
                                        <p:cTn id="9" dur="500" fill="hold"/>
                                        <p:tgtEl>
                                          <p:spTgt spid="3"/>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
                                        </p:tgtEl>
                                      </p:cBhvr>
                                    </p:animEffect>
                                  </p:childTnLst>
                                </p:cTn>
                              </p:par>
                              <p:par>
                                <p:cTn id="12" presetID="41" presetClass="entr" presetSubtype="0" fill="hold" grpId="0" nodeType="withEffect">
                                  <p:stCondLst>
                                    <p:cond delay="0"/>
                                  </p:stCondLst>
                                  <p:iterate type="lt">
                                    <p:tmPct val="10000"/>
                                  </p:iterate>
                                  <p:childTnLst>
                                    <p:set>
                                      <p:cBhvr>
                                        <p:cTn id="13" dur="1" fill="hold">
                                          <p:stCondLst>
                                            <p:cond delay="0"/>
                                          </p:stCondLst>
                                        </p:cTn>
                                        <p:tgtEl>
                                          <p:spTgt spid="4"/>
                                        </p:tgtEl>
                                        <p:attrNameLst>
                                          <p:attrName>style.visibility</p:attrName>
                                        </p:attrNameLst>
                                      </p:cBhvr>
                                      <p:to>
                                        <p:strVal val="visible"/>
                                      </p:to>
                                    </p:set>
                                    <p:anim calcmode="lin" valueType="num">
                                      <p:cBhvr>
                                        <p:cTn id="14" dur="500" fill="hold"/>
                                        <p:tgtEl>
                                          <p:spTgt spid="4"/>
                                        </p:tgtEl>
                                        <p:attrNameLst>
                                          <p:attrName>ppt_x</p:attrName>
                                        </p:attrNameLst>
                                      </p:cBhvr>
                                      <p:tavLst>
                                        <p:tav tm="0">
                                          <p:val>
                                            <p:strVal val="#ppt_x"/>
                                          </p:val>
                                        </p:tav>
                                        <p:tav tm="50000">
                                          <p:val>
                                            <p:strVal val="#ppt_x+.1"/>
                                          </p:val>
                                        </p:tav>
                                        <p:tav tm="100000">
                                          <p:val>
                                            <p:strVal val="#ppt_x"/>
                                          </p:val>
                                        </p:tav>
                                      </p:tavLst>
                                    </p:anim>
                                    <p:anim calcmode="lin" valueType="num">
                                      <p:cBhvr>
                                        <p:cTn id="15" dur="500" fill="hold"/>
                                        <p:tgtEl>
                                          <p:spTgt spid="4"/>
                                        </p:tgtEl>
                                        <p:attrNameLst>
                                          <p:attrName>ppt_y</p:attrName>
                                        </p:attrNameLst>
                                      </p:cBhvr>
                                      <p:tavLst>
                                        <p:tav tm="0">
                                          <p:val>
                                            <p:strVal val="#ppt_y"/>
                                          </p:val>
                                        </p:tav>
                                        <p:tav tm="100000">
                                          <p:val>
                                            <p:strVal val="#ppt_y"/>
                                          </p:val>
                                        </p:tav>
                                      </p:tavLst>
                                    </p:anim>
                                    <p:anim calcmode="lin" valueType="num">
                                      <p:cBhvr>
                                        <p:cTn id="16" dur="500" fill="hold"/>
                                        <p:tgtEl>
                                          <p:spTgt spid="4"/>
                                        </p:tgtEl>
                                        <p:attrNameLst>
                                          <p:attrName>ppt_h</p:attrName>
                                        </p:attrNameLst>
                                      </p:cBhvr>
                                      <p:tavLst>
                                        <p:tav tm="0">
                                          <p:val>
                                            <p:strVal val="#ppt_h/10"/>
                                          </p:val>
                                        </p:tav>
                                        <p:tav tm="50000">
                                          <p:val>
                                            <p:strVal val="#ppt_h+.01"/>
                                          </p:val>
                                        </p:tav>
                                        <p:tav tm="100000">
                                          <p:val>
                                            <p:strVal val="#ppt_h"/>
                                          </p:val>
                                        </p:tav>
                                      </p:tavLst>
                                    </p:anim>
                                    <p:anim calcmode="lin" valueType="num">
                                      <p:cBhvr>
                                        <p:cTn id="17" dur="500" fill="hold"/>
                                        <p:tgtEl>
                                          <p:spTgt spid="4"/>
                                        </p:tgtEl>
                                        <p:attrNameLst>
                                          <p:attrName>ppt_w</p:attrName>
                                        </p:attrNameLst>
                                      </p:cBhvr>
                                      <p:tavLst>
                                        <p:tav tm="0">
                                          <p:val>
                                            <p:strVal val="#ppt_w/10"/>
                                          </p:val>
                                        </p:tav>
                                        <p:tav tm="50000">
                                          <p:val>
                                            <p:strVal val="#ppt_w+.01"/>
                                          </p:val>
                                        </p:tav>
                                        <p:tav tm="100000">
                                          <p:val>
                                            <p:strVal val="#ppt_w"/>
                                          </p:val>
                                        </p:tav>
                                      </p:tavLst>
                                    </p:anim>
                                    <p:animEffect transition="in" filter="fade">
                                      <p:cBhvr>
                                        <p:cTn id="18" dur="500" tmFilter="0,0; .5, 1; 1, 1"/>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magine 12"/>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sp>
        <p:nvSpPr>
          <p:cNvPr id="7" name="Titolo 1"/>
          <p:cNvSpPr>
            <a:spLocks noGrp="1"/>
          </p:cNvSpPr>
          <p:nvPr>
            <p:ph type="title"/>
          </p:nvPr>
        </p:nvSpPr>
        <p:spPr>
          <a:xfrm>
            <a:off x="51211" y="308074"/>
            <a:ext cx="12686630" cy="1067385"/>
          </a:xfrm>
        </p:spPr>
        <p:txBody>
          <a:bodyPr>
            <a:normAutofit/>
          </a:bodyPr>
          <a:lstStyle/>
          <a:p>
            <a:r>
              <a:rPr lang="en-GB" smtClean="0"/>
              <a:t>4.2 MOST FAMOUS ATTACKS – The DAO ATTACK 1</a:t>
            </a:r>
            <a:endParaRPr lang="en-GB"/>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sp>
        <p:nvSpPr>
          <p:cNvPr id="6" name="Segnaposto contenuto 2"/>
          <p:cNvSpPr txBox="1">
            <a:spLocks/>
          </p:cNvSpPr>
          <p:nvPr/>
        </p:nvSpPr>
        <p:spPr>
          <a:xfrm>
            <a:off x="519547" y="308074"/>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GB" sz="4000" dirty="0" smtClean="0">
                <a:latin typeface="+mj-lt"/>
              </a:rPr>
              <a:t>Crowd-funding platform </a:t>
            </a:r>
          </a:p>
          <a:p>
            <a:r>
              <a:rPr lang="en-GB" sz="4000" dirty="0" smtClean="0">
                <a:latin typeface="+mj-lt"/>
              </a:rPr>
              <a:t>Attacker managed to put over $60 M</a:t>
            </a:r>
            <a:endParaRPr lang="en-GB" sz="4000" dirty="0">
              <a:latin typeface="+mj-lt"/>
            </a:endParaRPr>
          </a:p>
        </p:txBody>
      </p:sp>
    </p:spTree>
    <p:extLst>
      <p:ext uri="{BB962C8B-B14F-4D97-AF65-F5344CB8AC3E}">
        <p14:creationId xmlns:p14="http://schemas.microsoft.com/office/powerpoint/2010/main" val="1799999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magine 12"/>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sp>
        <p:nvSpPr>
          <p:cNvPr id="7" name="Titolo 1"/>
          <p:cNvSpPr>
            <a:spLocks noGrp="1"/>
          </p:cNvSpPr>
          <p:nvPr>
            <p:ph type="title"/>
          </p:nvPr>
        </p:nvSpPr>
        <p:spPr>
          <a:xfrm>
            <a:off x="387927" y="484909"/>
            <a:ext cx="11454668" cy="1067385"/>
          </a:xfrm>
        </p:spPr>
        <p:txBody>
          <a:bodyPr/>
          <a:lstStyle/>
          <a:p>
            <a:r>
              <a:rPr lang="en-GB" dirty="0" smtClean="0"/>
              <a:t>4.2 MOST FAMOUS ATTACKS – The DAO ATTACK – #1</a:t>
            </a:r>
            <a:endParaRPr lang="en-GB" dirty="0"/>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pic>
        <p:nvPicPr>
          <p:cNvPr id="3" name="Immagine 2"/>
          <p:cNvPicPr>
            <a:picLocks noChangeAspect="1"/>
          </p:cNvPicPr>
          <p:nvPr/>
        </p:nvPicPr>
        <p:blipFill>
          <a:blip r:embed="rId4"/>
          <a:stretch>
            <a:fillRect/>
          </a:stretch>
        </p:blipFill>
        <p:spPr>
          <a:xfrm>
            <a:off x="0" y="1691295"/>
            <a:ext cx="12192000" cy="1727501"/>
          </a:xfrm>
          <a:prstGeom prst="rect">
            <a:avLst/>
          </a:prstGeom>
        </p:spPr>
      </p:pic>
      <p:pic>
        <p:nvPicPr>
          <p:cNvPr id="10" name="Immagine 9"/>
          <p:cNvPicPr>
            <a:picLocks noChangeAspect="1"/>
          </p:cNvPicPr>
          <p:nvPr/>
        </p:nvPicPr>
        <p:blipFill>
          <a:blip r:embed="rId5"/>
          <a:stretch>
            <a:fillRect/>
          </a:stretch>
        </p:blipFill>
        <p:spPr>
          <a:xfrm>
            <a:off x="2010346" y="3861951"/>
            <a:ext cx="7961971" cy="2251457"/>
          </a:xfrm>
          <a:prstGeom prst="rect">
            <a:avLst/>
          </a:prstGeom>
        </p:spPr>
      </p:pic>
      <p:cxnSp>
        <p:nvCxnSpPr>
          <p:cNvPr id="12" name="Connettore 2 11"/>
          <p:cNvCxnSpPr/>
          <p:nvPr/>
        </p:nvCxnSpPr>
        <p:spPr>
          <a:xfrm>
            <a:off x="7448550" y="2743200"/>
            <a:ext cx="800100"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Rettangolo arrotondato 13"/>
          <p:cNvSpPr/>
          <p:nvPr/>
        </p:nvSpPr>
        <p:spPr>
          <a:xfrm>
            <a:off x="2702256" y="5110091"/>
            <a:ext cx="7165075" cy="376309"/>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15" name="Rettangolo arrotondato 14"/>
          <p:cNvSpPr/>
          <p:nvPr/>
        </p:nvSpPr>
        <p:spPr>
          <a:xfrm flipV="1">
            <a:off x="8211403" y="2306173"/>
            <a:ext cx="3921457" cy="259606"/>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cxnSp>
        <p:nvCxnSpPr>
          <p:cNvPr id="4" name="Connettore 2 3"/>
          <p:cNvCxnSpPr/>
          <p:nvPr/>
        </p:nvCxnSpPr>
        <p:spPr>
          <a:xfrm flipH="1">
            <a:off x="5586154" y="2306173"/>
            <a:ext cx="2625249" cy="2803918"/>
          </a:xfrm>
          <a:prstGeom prst="straightConnector1">
            <a:avLst/>
          </a:prstGeom>
          <a:ln w="57150">
            <a:solidFill>
              <a:srgbClr val="FFC000"/>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54249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9" presetClass="entr" presetSubtype="0" fill="hold" grpId="0" nodeType="clickEffect">
                                  <p:stCondLst>
                                    <p:cond delay="0"/>
                                  </p:stCondLst>
                                  <p:childTnLst>
                                    <p:set>
                                      <p:cBhvr>
                                        <p:cTn id="13" dur="1" fill="hold">
                                          <p:stCondLst>
                                            <p:cond delay="0"/>
                                          </p:stCondLst>
                                        </p:cTn>
                                        <p:tgtEl>
                                          <p:spTgt spid="14"/>
                                        </p:tgtEl>
                                        <p:attrNameLst>
                                          <p:attrName>style.visibility</p:attrName>
                                        </p:attrNameLst>
                                      </p:cBhvr>
                                      <p:to>
                                        <p:strVal val="visible"/>
                                      </p:to>
                                    </p:set>
                                    <p:animEffect transition="in" filter="dissolve">
                                      <p:cBhvr>
                                        <p:cTn id="14" dur="500"/>
                                        <p:tgtEl>
                                          <p:spTgt spid="14"/>
                                        </p:tgtEl>
                                      </p:cBhvr>
                                    </p:animEffect>
                                  </p:childTnLst>
                                </p:cTn>
                              </p:par>
                            </p:childTnLst>
                          </p:cTn>
                        </p:par>
                      </p:childTnLst>
                    </p:cTn>
                  </p:par>
                  <p:par>
                    <p:cTn id="15" fill="hold">
                      <p:stCondLst>
                        <p:cond delay="indefinite"/>
                      </p:stCondLst>
                      <p:childTnLst>
                        <p:par>
                          <p:cTn id="16" fill="hold">
                            <p:stCondLst>
                              <p:cond delay="0"/>
                            </p:stCondLst>
                            <p:childTnLst>
                              <p:par>
                                <p:cTn id="17" presetID="9"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dissolve">
                                      <p:cBhvr>
                                        <p:cTn id="19" dur="500"/>
                                        <p:tgtEl>
                                          <p:spTgt spid="15"/>
                                        </p:tgtEl>
                                      </p:cBhvr>
                                    </p:animEffect>
                                  </p:childTnLst>
                                </p:cTn>
                              </p:par>
                            </p:childTnLst>
                          </p:cTn>
                        </p:par>
                      </p:childTnLst>
                    </p:cTn>
                  </p:par>
                  <p:par>
                    <p:cTn id="20" fill="hold">
                      <p:stCondLst>
                        <p:cond delay="indefinite"/>
                      </p:stCondLst>
                      <p:childTnLst>
                        <p:par>
                          <p:cTn id="21" fill="hold">
                            <p:stCondLst>
                              <p:cond delay="0"/>
                            </p:stCondLst>
                            <p:childTnLst>
                              <p:par>
                                <p:cTn id="22" presetID="18" presetClass="entr" presetSubtype="12" fill="hold" nodeType="click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strips(downLeft)">
                                      <p:cBhvr>
                                        <p:cTn id="24" dur="500"/>
                                        <p:tgtEl>
                                          <p:spTgt spid="4"/>
                                        </p:tgtEl>
                                      </p:cBhvr>
                                    </p:animEffect>
                                  </p:childTnLst>
                                  <p:subTnLst>
                                    <p:set>
                                      <p:cBhvr override="childStyle">
                                        <p:cTn dur="1" fill="hold" display="0" masterRel="nextClick" afterEffect="1"/>
                                        <p:tgtEl>
                                          <p:spTgt spid="4"/>
                                        </p:tgtEl>
                                        <p:attrNameLst>
                                          <p:attrName>style.visibility</p:attrName>
                                        </p:attrNameLst>
                                      </p:cBhvr>
                                      <p:to>
                                        <p:strVal val="hidden"/>
                                      </p:to>
                                    </p:set>
                                  </p:subTnLst>
                                </p:cTn>
                              </p:par>
                            </p:childTnLst>
                          </p:cTn>
                        </p:par>
                      </p:childTnLst>
                    </p:cTn>
                  </p:par>
                  <p:par>
                    <p:cTn id="25" fill="hold">
                      <p:stCondLst>
                        <p:cond delay="indefinite"/>
                      </p:stCondLst>
                      <p:childTnLst>
                        <p:par>
                          <p:cTn id="26" fill="hold">
                            <p:stCondLst>
                              <p:cond delay="0"/>
                            </p:stCondLst>
                            <p:childTnLst>
                              <p:par>
                                <p:cTn id="27" presetID="9" presetClass="entr" presetSubtype="0" fill="hold" nodeType="click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dissolve">
                                      <p:cBhvr>
                                        <p:cTn id="2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magine 12"/>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Titolo 1"/>
          <p:cNvSpPr>
            <a:spLocks noGrp="1"/>
          </p:cNvSpPr>
          <p:nvPr>
            <p:ph type="title"/>
          </p:nvPr>
        </p:nvSpPr>
        <p:spPr>
          <a:xfrm>
            <a:off x="51211" y="308074"/>
            <a:ext cx="12686630" cy="1067385"/>
          </a:xfrm>
        </p:spPr>
        <p:txBody>
          <a:bodyPr>
            <a:normAutofit fontScale="90000"/>
          </a:bodyPr>
          <a:lstStyle/>
          <a:p>
            <a:r>
              <a:rPr lang="en-GB" smtClean="0"/>
              <a:t>4.2 MOST FAMOUS ATTACKS – The DAO ATTACK 1 – POSSIBLE SOLUTIONS</a:t>
            </a:r>
            <a:endParaRPr lang="en-GB"/>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sp>
        <p:nvSpPr>
          <p:cNvPr id="6" name="Segnaposto contenuto 2"/>
          <p:cNvSpPr txBox="1">
            <a:spLocks/>
          </p:cNvSpPr>
          <p:nvPr/>
        </p:nvSpPr>
        <p:spPr>
          <a:xfrm>
            <a:off x="515389" y="1342174"/>
            <a:ext cx="13100858" cy="750028"/>
          </a:xfrm>
          <a:prstGeom prst="rect">
            <a:avLst/>
          </a:prstGeom>
        </p:spPr>
        <p:txBody>
          <a:bodyPr vert="horz" lIns="91440" tIns="45720" rIns="91440" bIns="45720" rtlCol="0" anchor="ctr">
            <a:no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GB" sz="4000" dirty="0" smtClean="0">
                <a:latin typeface="+mj-lt"/>
              </a:rPr>
              <a:t>There are only ways to suppress the attack:</a:t>
            </a:r>
          </a:p>
        </p:txBody>
      </p:sp>
      <p:sp>
        <p:nvSpPr>
          <p:cNvPr id="2" name="Rettangolo 1"/>
          <p:cNvSpPr/>
          <p:nvPr/>
        </p:nvSpPr>
        <p:spPr>
          <a:xfrm>
            <a:off x="467390" y="2177662"/>
            <a:ext cx="10706793" cy="1938992"/>
          </a:xfrm>
          <a:prstGeom prst="rect">
            <a:avLst/>
          </a:prstGeom>
        </p:spPr>
        <p:txBody>
          <a:bodyPr wrap="square">
            <a:spAutoFit/>
          </a:bodyPr>
          <a:lstStyle/>
          <a:p>
            <a:pPr marL="1028700" lvl="1" indent="-571500">
              <a:buFont typeface="Arial" charset="0"/>
              <a:buChar char="•"/>
            </a:pPr>
            <a:r>
              <a:rPr lang="en-GB" sz="4000" dirty="0">
                <a:latin typeface="+mj-lt"/>
              </a:rPr>
              <a:t>Soft-Fork</a:t>
            </a:r>
          </a:p>
          <a:p>
            <a:pPr marL="1485900" lvl="2" indent="-571500">
              <a:buFont typeface="Arial" charset="0"/>
              <a:buChar char="•"/>
            </a:pPr>
            <a:r>
              <a:rPr lang="en-GB" sz="4000" dirty="0">
                <a:latin typeface="+mj-lt"/>
              </a:rPr>
              <a:t>Intention: Freeze attacker’s transaction</a:t>
            </a:r>
          </a:p>
          <a:p>
            <a:pPr marL="1485900" lvl="2" indent="-571500">
              <a:buFont typeface="Arial" charset="0"/>
              <a:buChar char="•"/>
            </a:pPr>
            <a:r>
              <a:rPr lang="en-GB" sz="4000" dirty="0">
                <a:latin typeface="+mj-lt"/>
              </a:rPr>
              <a:t>Miner Majority must accept it</a:t>
            </a:r>
          </a:p>
        </p:txBody>
      </p:sp>
      <p:sp>
        <p:nvSpPr>
          <p:cNvPr id="9" name="Rettangolo 8"/>
          <p:cNvSpPr/>
          <p:nvPr/>
        </p:nvSpPr>
        <p:spPr>
          <a:xfrm>
            <a:off x="472442" y="2189182"/>
            <a:ext cx="11378740" cy="3785652"/>
          </a:xfrm>
          <a:prstGeom prst="rect">
            <a:avLst/>
          </a:prstGeom>
        </p:spPr>
        <p:txBody>
          <a:bodyPr wrap="square">
            <a:spAutoFit/>
          </a:bodyPr>
          <a:lstStyle/>
          <a:p>
            <a:pPr marL="1028700" lvl="1" indent="-571500">
              <a:buFont typeface="Arial" charset="0"/>
              <a:buChar char="•"/>
            </a:pPr>
            <a:r>
              <a:rPr lang="en-GB" sz="4000" dirty="0">
                <a:latin typeface="+mj-lt"/>
              </a:rPr>
              <a:t>Hard-Fork</a:t>
            </a:r>
          </a:p>
          <a:p>
            <a:pPr marL="1485900" lvl="2" indent="-571500">
              <a:buFont typeface="Arial" charset="0"/>
              <a:buChar char="•"/>
            </a:pPr>
            <a:r>
              <a:rPr lang="en-GB" sz="4000" dirty="0">
                <a:latin typeface="+mj-lt"/>
              </a:rPr>
              <a:t>Return all the Ether taken from the DAO to a refund Smart Contract </a:t>
            </a:r>
          </a:p>
          <a:p>
            <a:pPr marL="1485900" lvl="2" indent="-571500">
              <a:buFont typeface="Arial" charset="0"/>
              <a:buChar char="•"/>
            </a:pPr>
            <a:r>
              <a:rPr lang="en-GB" sz="4000" dirty="0">
                <a:latin typeface="+mj-lt"/>
              </a:rPr>
              <a:t>Only one function: “withdraw”</a:t>
            </a:r>
          </a:p>
          <a:p>
            <a:pPr marL="1485900" lvl="2" indent="-571500">
              <a:buFont typeface="Arial" charset="0"/>
              <a:buChar char="•"/>
            </a:pPr>
            <a:r>
              <a:rPr lang="en-GB" sz="4000" dirty="0">
                <a:latin typeface="+mj-lt"/>
              </a:rPr>
              <a:t>Approved by the community on the 19th July</a:t>
            </a:r>
          </a:p>
          <a:p>
            <a:pPr marL="1485900" lvl="2" indent="-571500">
              <a:buFont typeface="Arial" charset="0"/>
              <a:buChar char="•"/>
            </a:pPr>
            <a:r>
              <a:rPr lang="en-GB" sz="4000" dirty="0">
                <a:latin typeface="+mj-lt"/>
              </a:rPr>
              <a:t>Completed on the 20th July</a:t>
            </a:r>
          </a:p>
        </p:txBody>
      </p:sp>
    </p:spTree>
    <p:extLst>
      <p:ext uri="{BB962C8B-B14F-4D97-AF65-F5344CB8AC3E}">
        <p14:creationId xmlns:p14="http://schemas.microsoft.com/office/powerpoint/2010/main" val="2006078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52" presetClass="exit" presetSubtype="0" fill="hold" grpId="1" nodeType="clickEffect">
                                  <p:stCondLst>
                                    <p:cond delay="0"/>
                                  </p:stCondLst>
                                  <p:childTnLst>
                                    <p:animScale>
                                      <p:cBhvr>
                                        <p:cTn id="13" dur="1000" accel="50000">
                                          <p:stCondLst>
                                            <p:cond delay="0"/>
                                          </p:stCondLst>
                                        </p:cTn>
                                        <p:tgtEl>
                                          <p:spTgt spid="2"/>
                                        </p:tgtEl>
                                      </p:cBhvr>
                                      <p:from x="100000" y="100000"/>
                                      <p:to x="250000" y="250000"/>
                                    </p:animScale>
                                    <p:animMotion origin="layout" path="M 0.0000 0.0000 C 0.03802 0.0 0.1441 0.02341 0.1826 0.0915 C 0.22118 0.15964 0.24705 0.31256 0.2318 0.4083 C 0.21649 0.50394 0.20747 0.57948 0.0908 0.6661 C -0.02552 0.75279 -0.37517 0.88508 -0.4674 0.9289" pathEditMode="relative" ptsTypes="">
                                      <p:cBhvr>
                                        <p:cTn id="14" dur="1000" accel="50000">
                                          <p:stCondLst>
                                            <p:cond delay="0"/>
                                          </p:stCondLst>
                                        </p:cTn>
                                        <p:tgtEl>
                                          <p:spTgt spid="2"/>
                                        </p:tgtEl>
                                        <p:attrNameLst>
                                          <p:attrName>ppt_x</p:attrName>
                                          <p:attrName>ppt_y</p:attrName>
                                        </p:attrNameLst>
                                      </p:cBhvr>
                                    </p:animMotion>
                                    <p:animEffect transition="out" filter="fade">
                                      <p:cBhvr>
                                        <p:cTn id="15" dur="1000"/>
                                        <p:tgtEl>
                                          <p:spTgt spid="2"/>
                                        </p:tgtEl>
                                      </p:cBhvr>
                                    </p:animEffect>
                                    <p:set>
                                      <p:cBhvr>
                                        <p:cTn id="16" dur="1" fill="hold">
                                          <p:stCondLst>
                                            <p:cond delay="999"/>
                                          </p:stCondLst>
                                        </p:cTn>
                                        <p:tgtEl>
                                          <p:spTgt spid="2"/>
                                        </p:tgtEl>
                                        <p:attrNameLst>
                                          <p:attrName>style.visibility</p:attrName>
                                        </p:attrNameLst>
                                      </p:cBhvr>
                                      <p:to>
                                        <p:strVal val="hidden"/>
                                      </p:to>
                                    </p:set>
                                  </p:childTnLst>
                                </p:cTn>
                              </p:par>
                              <p:par>
                                <p:cTn id="17" presetID="42"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1000"/>
                                        <p:tgtEl>
                                          <p:spTgt spid="9"/>
                                        </p:tgtEl>
                                      </p:cBhvr>
                                    </p:animEffect>
                                    <p:anim calcmode="lin" valueType="num">
                                      <p:cBhvr>
                                        <p:cTn id="20" dur="1000" fill="hold"/>
                                        <p:tgtEl>
                                          <p:spTgt spid="9"/>
                                        </p:tgtEl>
                                        <p:attrNameLst>
                                          <p:attrName>ppt_x</p:attrName>
                                        </p:attrNameLst>
                                      </p:cBhvr>
                                      <p:tavLst>
                                        <p:tav tm="0">
                                          <p:val>
                                            <p:strVal val="#ppt_x"/>
                                          </p:val>
                                        </p:tav>
                                        <p:tav tm="100000">
                                          <p:val>
                                            <p:strVal val="#ppt_x"/>
                                          </p:val>
                                        </p:tav>
                                      </p:tavLst>
                                    </p:anim>
                                    <p:anim calcmode="lin" valueType="num">
                                      <p:cBhvr>
                                        <p:cTn id="21"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9"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magine 10"/>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sp>
        <p:nvSpPr>
          <p:cNvPr id="7" name="Titolo 1"/>
          <p:cNvSpPr>
            <a:spLocks noGrp="1"/>
          </p:cNvSpPr>
          <p:nvPr>
            <p:ph type="title"/>
          </p:nvPr>
        </p:nvSpPr>
        <p:spPr>
          <a:xfrm>
            <a:off x="387927" y="484909"/>
            <a:ext cx="11387761" cy="1067385"/>
          </a:xfrm>
        </p:spPr>
        <p:txBody>
          <a:bodyPr>
            <a:noAutofit/>
          </a:bodyPr>
          <a:lstStyle/>
          <a:p>
            <a:r>
              <a:rPr lang="en-GB" smtClean="0"/>
              <a:t>4.2 MOST FAMOUS ATTACKS – KING OF THE ETHER THRONE </a:t>
            </a:r>
            <a:endParaRPr lang="en-GB"/>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sp>
        <p:nvSpPr>
          <p:cNvPr id="9" name="Segnaposto contenuto 2"/>
          <p:cNvSpPr txBox="1">
            <a:spLocks/>
          </p:cNvSpPr>
          <p:nvPr/>
        </p:nvSpPr>
        <p:spPr>
          <a:xfrm>
            <a:off x="519547" y="1549894"/>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3600" smtClean="0">
              <a:latin typeface="+mj-lt"/>
            </a:endParaRPr>
          </a:p>
        </p:txBody>
      </p:sp>
      <p:sp>
        <p:nvSpPr>
          <p:cNvPr id="10" name="Segnaposto contenuto 2"/>
          <p:cNvSpPr txBox="1">
            <a:spLocks/>
          </p:cNvSpPr>
          <p:nvPr/>
        </p:nvSpPr>
        <p:spPr>
          <a:xfrm>
            <a:off x="651167" y="1097221"/>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GB" sz="4000" dirty="0" smtClean="0">
                <a:latin typeface="+mj-lt"/>
              </a:rPr>
              <a:t>Game’s goal: become the “King of Ether”</a:t>
            </a:r>
          </a:p>
          <a:p>
            <a:r>
              <a:rPr lang="en-GB" sz="4000" dirty="0" smtClean="0">
                <a:latin typeface="+mj-lt"/>
              </a:rPr>
              <a:t>You have to pay the current king and a small fee to the contract</a:t>
            </a:r>
          </a:p>
          <a:p>
            <a:r>
              <a:rPr lang="en-GB" sz="4000" dirty="0" smtClean="0">
                <a:latin typeface="+mj-lt"/>
              </a:rPr>
              <a:t>Prize increases each time </a:t>
            </a:r>
          </a:p>
        </p:txBody>
      </p:sp>
    </p:spTree>
    <p:extLst>
      <p:ext uri="{BB962C8B-B14F-4D97-AF65-F5344CB8AC3E}">
        <p14:creationId xmlns:p14="http://schemas.microsoft.com/office/powerpoint/2010/main" val="338895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magine 10"/>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14193" y="0"/>
            <a:ext cx="12192000" cy="6858000"/>
          </a:xfrm>
          <a:prstGeom prst="rect">
            <a:avLst/>
          </a:prstGeom>
        </p:spPr>
      </p:pic>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sp>
        <p:nvSpPr>
          <p:cNvPr id="7" name="Titolo 1"/>
          <p:cNvSpPr>
            <a:spLocks noGrp="1"/>
          </p:cNvSpPr>
          <p:nvPr>
            <p:ph type="title"/>
          </p:nvPr>
        </p:nvSpPr>
        <p:spPr>
          <a:xfrm>
            <a:off x="387927" y="484909"/>
            <a:ext cx="11387761" cy="1067385"/>
          </a:xfrm>
        </p:spPr>
        <p:txBody>
          <a:bodyPr>
            <a:noAutofit/>
          </a:bodyPr>
          <a:lstStyle/>
          <a:p>
            <a:r>
              <a:rPr lang="en-GB" smtClean="0"/>
              <a:t>4.2 MOST FAMOUS ATTACKS – KING OF THE ETHER THRONE </a:t>
            </a:r>
            <a:endParaRPr lang="en-GB"/>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sp>
        <p:nvSpPr>
          <p:cNvPr id="9" name="Segnaposto contenuto 2"/>
          <p:cNvSpPr txBox="1">
            <a:spLocks/>
          </p:cNvSpPr>
          <p:nvPr/>
        </p:nvSpPr>
        <p:spPr>
          <a:xfrm>
            <a:off x="519547" y="1549894"/>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3600" smtClean="0">
              <a:latin typeface="+mj-lt"/>
            </a:endParaRPr>
          </a:p>
        </p:txBody>
      </p:sp>
      <p:pic>
        <p:nvPicPr>
          <p:cNvPr id="3" name="Immagine 2"/>
          <p:cNvPicPr>
            <a:picLocks noChangeAspect="1"/>
          </p:cNvPicPr>
          <p:nvPr/>
        </p:nvPicPr>
        <p:blipFill>
          <a:blip r:embed="rId4"/>
          <a:stretch>
            <a:fillRect/>
          </a:stretch>
        </p:blipFill>
        <p:spPr>
          <a:xfrm>
            <a:off x="-14193" y="1255069"/>
            <a:ext cx="12192000" cy="3345631"/>
          </a:xfrm>
          <a:prstGeom prst="rect">
            <a:avLst/>
          </a:prstGeom>
        </p:spPr>
      </p:pic>
      <p:cxnSp>
        <p:nvCxnSpPr>
          <p:cNvPr id="12" name="Connettore 2 11"/>
          <p:cNvCxnSpPr/>
          <p:nvPr/>
        </p:nvCxnSpPr>
        <p:spPr>
          <a:xfrm>
            <a:off x="6096000" y="2552700"/>
            <a:ext cx="800100"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3" name="Immagin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193" y="3047597"/>
            <a:ext cx="12192000" cy="2718648"/>
          </a:xfrm>
          <a:prstGeom prst="rect">
            <a:avLst/>
          </a:prstGeom>
        </p:spPr>
      </p:pic>
      <p:sp>
        <p:nvSpPr>
          <p:cNvPr id="14" name="Rettangolo arrotondato 13"/>
          <p:cNvSpPr/>
          <p:nvPr/>
        </p:nvSpPr>
        <p:spPr>
          <a:xfrm>
            <a:off x="6455390" y="2556161"/>
            <a:ext cx="4174761" cy="196611"/>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15" name="Rettangolo arrotondato 14"/>
          <p:cNvSpPr/>
          <p:nvPr/>
        </p:nvSpPr>
        <p:spPr>
          <a:xfrm>
            <a:off x="933172" y="4622547"/>
            <a:ext cx="5249264" cy="297873"/>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grpSp>
        <p:nvGrpSpPr>
          <p:cNvPr id="10" name="Gruppo 9"/>
          <p:cNvGrpSpPr/>
          <p:nvPr/>
        </p:nvGrpSpPr>
        <p:grpSpPr>
          <a:xfrm>
            <a:off x="6314609" y="4740387"/>
            <a:ext cx="2938573" cy="920315"/>
            <a:chOff x="6314609" y="4740387"/>
            <a:chExt cx="2938573" cy="920315"/>
          </a:xfrm>
        </p:grpSpPr>
        <p:cxnSp>
          <p:nvCxnSpPr>
            <p:cNvPr id="16" name="Connettore 2 15"/>
            <p:cNvCxnSpPr/>
            <p:nvPr/>
          </p:nvCxnSpPr>
          <p:spPr>
            <a:xfrm>
              <a:off x="6314609" y="4740387"/>
              <a:ext cx="602776" cy="215521"/>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Rettangolo arrotondato 16"/>
            <p:cNvSpPr/>
            <p:nvPr/>
          </p:nvSpPr>
          <p:spPr>
            <a:xfrm>
              <a:off x="7050516" y="4872251"/>
              <a:ext cx="2202666" cy="788451"/>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grpSp>
      <p:sp>
        <p:nvSpPr>
          <p:cNvPr id="19" name="Rettangolo arrotondato 18"/>
          <p:cNvSpPr/>
          <p:nvPr/>
        </p:nvSpPr>
        <p:spPr>
          <a:xfrm>
            <a:off x="7189269" y="3711908"/>
            <a:ext cx="4889000" cy="969274"/>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18" name="Rettangolo arrotondato 17"/>
          <p:cNvSpPr/>
          <p:nvPr/>
        </p:nvSpPr>
        <p:spPr>
          <a:xfrm>
            <a:off x="6496050" y="1331116"/>
            <a:ext cx="2307708" cy="327982"/>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cxnSp>
        <p:nvCxnSpPr>
          <p:cNvPr id="20" name="Connettore 2 19"/>
          <p:cNvCxnSpPr/>
          <p:nvPr/>
        </p:nvCxnSpPr>
        <p:spPr>
          <a:xfrm>
            <a:off x="6163339" y="1790700"/>
            <a:ext cx="800100"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Rettangolo arrotondato 20"/>
          <p:cNvSpPr/>
          <p:nvPr/>
        </p:nvSpPr>
        <p:spPr>
          <a:xfrm>
            <a:off x="565570" y="3776722"/>
            <a:ext cx="5249264" cy="297873"/>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Tree>
    <p:extLst>
      <p:ext uri="{BB962C8B-B14F-4D97-AF65-F5344CB8AC3E}">
        <p14:creationId xmlns:p14="http://schemas.microsoft.com/office/powerpoint/2010/main" val="401391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dissolve">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childTnLst>
                                  <p:subTnLst>
                                    <p:set>
                                      <p:cBhvr override="childStyle">
                                        <p:cTn dur="1" fill="hold" display="0" masterRel="nextClick" afterEffect="1"/>
                                        <p:tgtEl>
                                          <p:spTgt spid="20"/>
                                        </p:tgtEl>
                                        <p:attrNameLst>
                                          <p:attrName>style.visibility</p:attrName>
                                        </p:attrNameLst>
                                      </p:cBhvr>
                                      <p:to>
                                        <p:strVal val="hidden"/>
                                      </p:to>
                                    </p:set>
                                  </p:sub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12"/>
                                        </p:tgtEl>
                                        <p:attrNameLst>
                                          <p:attrName>style.visibility</p:attrName>
                                        </p:attrNameLst>
                                      </p:cBhvr>
                                      <p:to>
                                        <p:strVal val="visible"/>
                                      </p:to>
                                    </p:set>
                                  </p:childTnLst>
                                  <p:subTnLst>
                                    <p:set>
                                      <p:cBhvr override="childStyle">
                                        <p:cTn dur="1" fill="hold" display="0" masterRel="nextClick" afterEffect="1"/>
                                        <p:tgtEl>
                                          <p:spTgt spid="12"/>
                                        </p:tgtEl>
                                        <p:attrNameLst>
                                          <p:attrName>style.visibility</p:attrName>
                                        </p:attrNameLst>
                                      </p:cBhvr>
                                      <p:to>
                                        <p:strVal val="hidden"/>
                                      </p:to>
                                    </p:set>
                                  </p:sub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21"/>
                                        </p:tgtEl>
                                        <p:attrNameLst>
                                          <p:attrName>style.visibility</p:attrName>
                                        </p:attrNameLst>
                                      </p:cBhvr>
                                      <p:to>
                                        <p:strVal val="visible"/>
                                      </p:to>
                                    </p:set>
                                    <p:animEffect transition="in" filter="dissolve">
                                      <p:cBhvr>
                                        <p:cTn id="20" dur="500"/>
                                        <p:tgtEl>
                                          <p:spTgt spid="21"/>
                                        </p:tgtEl>
                                      </p:cBhvr>
                                    </p:animEffect>
                                  </p:childTnLst>
                                  <p:subTnLst>
                                    <p:set>
                                      <p:cBhvr override="childStyle">
                                        <p:cTn dur="1" fill="hold" display="0" masterRel="nextClick" afterEffect="1"/>
                                        <p:tgtEl>
                                          <p:spTgt spid="21"/>
                                        </p:tgtEl>
                                        <p:attrNameLst>
                                          <p:attrName>style.visibility</p:attrName>
                                        </p:attrNameLst>
                                      </p:cBhvr>
                                      <p:to>
                                        <p:strVal val="hidden"/>
                                      </p:to>
                                    </p:set>
                                  </p:subTnLst>
                                </p:cTn>
                              </p:par>
                            </p:childTnLst>
                          </p:cTn>
                        </p:par>
                      </p:childTnLst>
                    </p:cTn>
                  </p:par>
                  <p:par>
                    <p:cTn id="21" fill="hold">
                      <p:stCondLst>
                        <p:cond delay="indefinite"/>
                      </p:stCondLst>
                      <p:childTnLst>
                        <p:par>
                          <p:cTn id="22" fill="hold">
                            <p:stCondLst>
                              <p:cond delay="0"/>
                            </p:stCondLst>
                            <p:childTnLst>
                              <p:par>
                                <p:cTn id="23" presetID="6" presetClass="emph" presetSubtype="0" decel="50000" fill="hold" nodeType="clickEffect">
                                  <p:stCondLst>
                                    <p:cond delay="0"/>
                                  </p:stCondLst>
                                  <p:childTnLst>
                                    <p:animScale>
                                      <p:cBhvr>
                                        <p:cTn id="24" dur="2000" fill="hold"/>
                                        <p:tgtEl>
                                          <p:spTgt spid="3"/>
                                        </p:tgtEl>
                                      </p:cBhvr>
                                      <p:by x="75000" y="75000"/>
                                    </p:animScale>
                                  </p:childTnLst>
                                </p:cTn>
                              </p:par>
                              <p:par>
                                <p:cTn id="25" presetID="5" presetClass="exit" presetSubtype="10" fill="hold" grpId="1" nodeType="withEffect">
                                  <p:stCondLst>
                                    <p:cond delay="0"/>
                                  </p:stCondLst>
                                  <p:childTnLst>
                                    <p:animEffect transition="out" filter="checkerboard(across)">
                                      <p:cBhvr>
                                        <p:cTn id="26" dur="500"/>
                                        <p:tgtEl>
                                          <p:spTgt spid="18"/>
                                        </p:tgtEl>
                                      </p:cBhvr>
                                    </p:animEffect>
                                    <p:set>
                                      <p:cBhvr>
                                        <p:cTn id="27" dur="1" fill="hold">
                                          <p:stCondLst>
                                            <p:cond delay="499"/>
                                          </p:stCondLst>
                                        </p:cTn>
                                        <p:tgtEl>
                                          <p:spTgt spid="18"/>
                                        </p:tgtEl>
                                        <p:attrNameLst>
                                          <p:attrName>style.visibility</p:attrName>
                                        </p:attrNameLst>
                                      </p:cBhvr>
                                      <p:to>
                                        <p:strVal val="hidden"/>
                                      </p:to>
                                    </p:set>
                                  </p:childTnLst>
                                </p:cTn>
                              </p:par>
                              <p:par>
                                <p:cTn id="28" presetID="2" presetClass="entr" presetSubtype="4" fill="hold" nodeType="withEffect">
                                  <p:stCondLst>
                                    <p:cond delay="0"/>
                                  </p:stCondLst>
                                  <p:childTnLst>
                                    <p:set>
                                      <p:cBhvr>
                                        <p:cTn id="29" dur="1" fill="hold">
                                          <p:stCondLst>
                                            <p:cond delay="0"/>
                                          </p:stCondLst>
                                        </p:cTn>
                                        <p:tgtEl>
                                          <p:spTgt spid="13"/>
                                        </p:tgtEl>
                                        <p:attrNameLst>
                                          <p:attrName>style.visibility</p:attrName>
                                        </p:attrNameLst>
                                      </p:cBhvr>
                                      <p:to>
                                        <p:strVal val="visible"/>
                                      </p:to>
                                    </p:set>
                                    <p:anim calcmode="lin" valueType="num">
                                      <p:cBhvr additive="base">
                                        <p:cTn id="30" dur="1000" fill="hold"/>
                                        <p:tgtEl>
                                          <p:spTgt spid="13"/>
                                        </p:tgtEl>
                                        <p:attrNameLst>
                                          <p:attrName>ppt_x</p:attrName>
                                        </p:attrNameLst>
                                      </p:cBhvr>
                                      <p:tavLst>
                                        <p:tav tm="0">
                                          <p:val>
                                            <p:strVal val="#ppt_x"/>
                                          </p:val>
                                        </p:tav>
                                        <p:tav tm="100000">
                                          <p:val>
                                            <p:strVal val="#ppt_x"/>
                                          </p:val>
                                        </p:tav>
                                      </p:tavLst>
                                    </p:anim>
                                    <p:anim calcmode="lin" valueType="num">
                                      <p:cBhvr additive="base">
                                        <p:cTn id="31" dur="1000" fill="hold"/>
                                        <p:tgtEl>
                                          <p:spTgt spid="13"/>
                                        </p:tgtEl>
                                        <p:attrNameLst>
                                          <p:attrName>ppt_y</p:attrName>
                                        </p:attrNameLst>
                                      </p:cBhvr>
                                      <p:tavLst>
                                        <p:tav tm="0">
                                          <p:val>
                                            <p:strVal val="1+#ppt_h/2"/>
                                          </p:val>
                                        </p:tav>
                                        <p:tav tm="100000">
                                          <p:val>
                                            <p:strVal val="#ppt_y"/>
                                          </p:val>
                                        </p:tav>
                                      </p:tavLst>
                                    </p:anim>
                                  </p:childTnLst>
                                </p:cTn>
                              </p:par>
                              <p:par>
                                <p:cTn id="32" presetID="9" presetClass="entr" presetSubtype="0" fill="hold" grpId="0" nodeType="withEffect">
                                  <p:stCondLst>
                                    <p:cond delay="1000"/>
                                  </p:stCondLst>
                                  <p:childTnLst>
                                    <p:set>
                                      <p:cBhvr>
                                        <p:cTn id="33" dur="1" fill="hold">
                                          <p:stCondLst>
                                            <p:cond delay="0"/>
                                          </p:stCondLst>
                                        </p:cTn>
                                        <p:tgtEl>
                                          <p:spTgt spid="15"/>
                                        </p:tgtEl>
                                        <p:attrNameLst>
                                          <p:attrName>style.visibility</p:attrName>
                                        </p:attrNameLst>
                                      </p:cBhvr>
                                      <p:to>
                                        <p:strVal val="visible"/>
                                      </p:to>
                                    </p:set>
                                    <p:animEffect transition="in" filter="dissolve">
                                      <p:cBhvr>
                                        <p:cTn id="34" dur="500"/>
                                        <p:tgtEl>
                                          <p:spTgt spid="15"/>
                                        </p:tgtEl>
                                      </p:cBhvr>
                                    </p:animEffect>
                                  </p:childTnLst>
                                </p:cTn>
                              </p:par>
                              <p:par>
                                <p:cTn id="35" presetID="9" presetClass="entr" presetSubtype="0" fill="hold" grpId="0" nodeType="withEffect">
                                  <p:stCondLst>
                                    <p:cond delay="1000"/>
                                  </p:stCondLst>
                                  <p:childTnLst>
                                    <p:set>
                                      <p:cBhvr>
                                        <p:cTn id="36" dur="1" fill="hold">
                                          <p:stCondLst>
                                            <p:cond delay="0"/>
                                          </p:stCondLst>
                                        </p:cTn>
                                        <p:tgtEl>
                                          <p:spTgt spid="14"/>
                                        </p:tgtEl>
                                        <p:attrNameLst>
                                          <p:attrName>style.visibility</p:attrName>
                                        </p:attrNameLst>
                                      </p:cBhvr>
                                      <p:to>
                                        <p:strVal val="visible"/>
                                      </p:to>
                                    </p:set>
                                    <p:animEffect transition="in" filter="dissolve">
                                      <p:cBhvr>
                                        <p:cTn id="37" dur="500"/>
                                        <p:tgtEl>
                                          <p:spTgt spid="14"/>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dissolve">
                                      <p:cBhvr>
                                        <p:cTn id="42" dur="500"/>
                                        <p:tgtEl>
                                          <p:spTgt spid="19"/>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nodeType="clickEffect">
                                  <p:stCondLst>
                                    <p:cond delay="0"/>
                                  </p:stCondLst>
                                  <p:childTnLst>
                                    <p:set>
                                      <p:cBhvr>
                                        <p:cTn id="46" dur="1" fill="hold">
                                          <p:stCondLst>
                                            <p:cond delay="0"/>
                                          </p:stCondLst>
                                        </p:cTn>
                                        <p:tgtEl>
                                          <p:spTgt spid="10"/>
                                        </p:tgtEl>
                                        <p:attrNameLst>
                                          <p:attrName>style.visibility</p:attrName>
                                        </p:attrNameLst>
                                      </p:cBhvr>
                                      <p:to>
                                        <p:strVal val="visible"/>
                                      </p:to>
                                    </p:set>
                                    <p:animEffect transition="in" filter="dissolve">
                                      <p:cBhvr>
                                        <p:cTn id="4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9" grpId="0" animBg="1"/>
      <p:bldP spid="18" grpId="0" animBg="1"/>
      <p:bldP spid="18" grpId="1" animBg="1"/>
      <p:bldP spid="21"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magine 12"/>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Titolo 1"/>
          <p:cNvSpPr>
            <a:spLocks noGrp="1"/>
          </p:cNvSpPr>
          <p:nvPr>
            <p:ph type="title"/>
          </p:nvPr>
        </p:nvSpPr>
        <p:spPr>
          <a:xfrm>
            <a:off x="150125" y="188916"/>
            <a:ext cx="12655955" cy="1056701"/>
          </a:xfrm>
        </p:spPr>
        <p:txBody>
          <a:bodyPr>
            <a:normAutofit/>
          </a:bodyPr>
          <a:lstStyle/>
          <a:p>
            <a:r>
              <a:rPr lang="en-GB" sz="2800" smtClean="0"/>
              <a:t>4.2 MOST FAMOUS ATTACKS – King Of the ether – POSSIBLE SOLUTIONS</a:t>
            </a:r>
            <a:endParaRPr lang="en-GB" sz="2800"/>
          </a:p>
        </p:txBody>
      </p:sp>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sp>
        <p:nvSpPr>
          <p:cNvPr id="6" name="Segnaposto contenuto 2"/>
          <p:cNvSpPr txBox="1">
            <a:spLocks/>
          </p:cNvSpPr>
          <p:nvPr/>
        </p:nvSpPr>
        <p:spPr>
          <a:xfrm>
            <a:off x="748147" y="1704694"/>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GB" sz="4000" dirty="0" smtClean="0">
                <a:latin typeface="+mj-lt"/>
              </a:rPr>
              <a:t>Failed compensation sends </a:t>
            </a:r>
          </a:p>
          <a:p>
            <a:pPr lvl="1"/>
            <a:r>
              <a:rPr lang="en-GB" sz="4000" dirty="0" smtClean="0">
                <a:latin typeface="+mj-lt"/>
              </a:rPr>
              <a:t>Include more gas with each payment</a:t>
            </a:r>
            <a:endParaRPr lang="en-GB" sz="4000" dirty="0">
              <a:latin typeface="+mj-lt"/>
            </a:endParaRPr>
          </a:p>
          <a:p>
            <a:r>
              <a:rPr lang="en-GB" sz="4000" dirty="0" smtClean="0">
                <a:latin typeface="+mj-lt"/>
              </a:rPr>
              <a:t>Exception disorder </a:t>
            </a:r>
          </a:p>
          <a:p>
            <a:pPr lvl="1"/>
            <a:r>
              <a:rPr lang="en-GB" sz="4000" dirty="0" smtClean="0">
                <a:latin typeface="+mj-lt"/>
              </a:rPr>
              <a:t>Handle exceptions in a uniformly way </a:t>
            </a:r>
          </a:p>
          <a:p>
            <a:pPr lvl="1"/>
            <a:endParaRPr lang="en-GB" sz="4000" dirty="0" smtClean="0">
              <a:latin typeface="+mj-lt"/>
            </a:endParaRPr>
          </a:p>
          <a:p>
            <a:endParaRPr lang="en-GB" sz="4000" dirty="0" smtClean="0">
              <a:latin typeface="+mj-lt"/>
            </a:endParaRPr>
          </a:p>
          <a:p>
            <a:endParaRPr lang="en-GB" sz="4000" dirty="0" smtClean="0">
              <a:latin typeface="+mj-lt"/>
            </a:endParaRPr>
          </a:p>
        </p:txBody>
      </p:sp>
    </p:spTree>
    <p:extLst>
      <p:ext uri="{BB962C8B-B14F-4D97-AF65-F5344CB8AC3E}">
        <p14:creationId xmlns:p14="http://schemas.microsoft.com/office/powerpoint/2010/main" val="7502224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magine 9"/>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sp>
        <p:nvSpPr>
          <p:cNvPr id="7" name="Titolo 1"/>
          <p:cNvSpPr>
            <a:spLocks noGrp="1"/>
          </p:cNvSpPr>
          <p:nvPr>
            <p:ph type="title"/>
          </p:nvPr>
        </p:nvSpPr>
        <p:spPr>
          <a:xfrm>
            <a:off x="387927" y="484909"/>
            <a:ext cx="10131425" cy="1067385"/>
          </a:xfrm>
        </p:spPr>
        <p:txBody>
          <a:bodyPr>
            <a:normAutofit/>
          </a:bodyPr>
          <a:lstStyle/>
          <a:p>
            <a:r>
              <a:rPr lang="en-GB" smtClean="0"/>
              <a:t>4.2 MOST FAMOUS ATTACKS – Multi-player games </a:t>
            </a:r>
            <a:endParaRPr lang="en-GB"/>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sp>
        <p:nvSpPr>
          <p:cNvPr id="9" name="Segnaposto contenuto 2"/>
          <p:cNvSpPr txBox="1">
            <a:spLocks/>
          </p:cNvSpPr>
          <p:nvPr/>
        </p:nvSpPr>
        <p:spPr>
          <a:xfrm>
            <a:off x="519547" y="1549894"/>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GB" sz="4000" dirty="0" smtClean="0">
                <a:latin typeface="+mj-lt"/>
              </a:rPr>
              <a:t>Game: odds and evens</a:t>
            </a:r>
          </a:p>
          <a:p>
            <a:r>
              <a:rPr lang="en-GB" sz="4000" dirty="0" smtClean="0">
                <a:latin typeface="+mj-lt"/>
              </a:rPr>
              <a:t>Each </a:t>
            </a:r>
            <a:r>
              <a:rPr lang="en-GB" sz="4000" smtClean="0">
                <a:latin typeface="+mj-lt"/>
              </a:rPr>
              <a:t>player chooses </a:t>
            </a:r>
            <a:r>
              <a:rPr lang="en-GB" sz="4000" dirty="0" smtClean="0">
                <a:latin typeface="+mj-lt"/>
              </a:rPr>
              <a:t>a number</a:t>
            </a:r>
          </a:p>
          <a:p>
            <a:r>
              <a:rPr lang="en-GB" sz="4000" dirty="0" smtClean="0">
                <a:latin typeface="+mj-lt"/>
              </a:rPr>
              <a:t>Sum is even or odd</a:t>
            </a:r>
          </a:p>
          <a:p>
            <a:endParaRPr lang="en-GB" sz="4000" dirty="0">
              <a:latin typeface="+mj-lt"/>
            </a:endParaRPr>
          </a:p>
        </p:txBody>
      </p:sp>
    </p:spTree>
    <p:extLst>
      <p:ext uri="{BB962C8B-B14F-4D97-AF65-F5344CB8AC3E}">
        <p14:creationId xmlns:p14="http://schemas.microsoft.com/office/powerpoint/2010/main" val="1368463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magine 9"/>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sp>
        <p:nvSpPr>
          <p:cNvPr id="7" name="Titolo 1"/>
          <p:cNvSpPr>
            <a:spLocks noGrp="1"/>
          </p:cNvSpPr>
          <p:nvPr>
            <p:ph type="title"/>
          </p:nvPr>
        </p:nvSpPr>
        <p:spPr>
          <a:xfrm>
            <a:off x="387927" y="484909"/>
            <a:ext cx="10131425" cy="1067385"/>
          </a:xfrm>
        </p:spPr>
        <p:txBody>
          <a:bodyPr>
            <a:normAutofit/>
          </a:bodyPr>
          <a:lstStyle/>
          <a:p>
            <a:r>
              <a:rPr lang="en-GB" smtClean="0"/>
              <a:t>4.2 MOST FAMOUS ATTACKS – Multi-player games </a:t>
            </a:r>
            <a:endParaRPr lang="en-GB"/>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pic>
        <p:nvPicPr>
          <p:cNvPr id="3" name="Immagine 2"/>
          <p:cNvPicPr>
            <a:picLocks noChangeAspect="1"/>
          </p:cNvPicPr>
          <p:nvPr/>
        </p:nvPicPr>
        <p:blipFill>
          <a:blip r:embed="rId4"/>
          <a:stretch>
            <a:fillRect/>
          </a:stretch>
        </p:blipFill>
        <p:spPr>
          <a:xfrm>
            <a:off x="0" y="1456502"/>
            <a:ext cx="12192000" cy="3944996"/>
          </a:xfrm>
          <a:prstGeom prst="rect">
            <a:avLst/>
          </a:prstGeom>
        </p:spPr>
      </p:pic>
      <p:sp>
        <p:nvSpPr>
          <p:cNvPr id="9" name="Rettangolo arrotondato 8"/>
          <p:cNvSpPr/>
          <p:nvPr/>
        </p:nvSpPr>
        <p:spPr>
          <a:xfrm>
            <a:off x="671946" y="1788572"/>
            <a:ext cx="5605286" cy="608639"/>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11" name="Rettangolo arrotondato 10"/>
          <p:cNvSpPr/>
          <p:nvPr/>
        </p:nvSpPr>
        <p:spPr>
          <a:xfrm>
            <a:off x="519547" y="3511060"/>
            <a:ext cx="5584691" cy="640810"/>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12" name="Rettangolo arrotondato 11"/>
          <p:cNvSpPr/>
          <p:nvPr/>
        </p:nvSpPr>
        <p:spPr>
          <a:xfrm>
            <a:off x="956154" y="4706609"/>
            <a:ext cx="3801198" cy="416854"/>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cxnSp>
        <p:nvCxnSpPr>
          <p:cNvPr id="13" name="Connettore 2 12"/>
          <p:cNvCxnSpPr/>
          <p:nvPr/>
        </p:nvCxnSpPr>
        <p:spPr>
          <a:xfrm flipV="1">
            <a:off x="4917989" y="1850167"/>
            <a:ext cx="2471352" cy="3080179"/>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Rettangolo arrotondato 14"/>
          <p:cNvSpPr/>
          <p:nvPr/>
        </p:nvSpPr>
        <p:spPr>
          <a:xfrm>
            <a:off x="7549978" y="2397211"/>
            <a:ext cx="4596714" cy="308919"/>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16" name="Rettangolo arrotondato 15"/>
          <p:cNvSpPr/>
          <p:nvPr/>
        </p:nvSpPr>
        <p:spPr>
          <a:xfrm>
            <a:off x="7183405" y="3831465"/>
            <a:ext cx="4596714" cy="975313"/>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Tree>
    <p:extLst>
      <p:ext uri="{BB962C8B-B14F-4D97-AF65-F5344CB8AC3E}">
        <p14:creationId xmlns:p14="http://schemas.microsoft.com/office/powerpoint/2010/main" val="916241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subTnLst>
                                    <p:set>
                                      <p:cBhvr override="childStyle">
                                        <p:cTn dur="1" fill="hold" display="0" masterRel="nextClick" afterEffect="1"/>
                                        <p:tgtEl>
                                          <p:spTgt spid="9"/>
                                        </p:tgtEl>
                                        <p:attrNameLst>
                                          <p:attrName>style.visibility</p:attrName>
                                        </p:attrNameLst>
                                      </p:cBhvr>
                                      <p:to>
                                        <p:strVal val="hidden"/>
                                      </p:to>
                                    </p:set>
                                  </p:sub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dissolve">
                                      <p:cBhvr>
                                        <p:cTn id="12" dur="500"/>
                                        <p:tgtEl>
                                          <p:spTgt spid="11"/>
                                        </p:tgtEl>
                                      </p:cBhvr>
                                    </p:animEffect>
                                  </p:childTnLst>
                                  <p:subTnLst>
                                    <p:set>
                                      <p:cBhvr override="childStyle">
                                        <p:cTn dur="1" fill="hold" display="0" masterRel="nextClick" afterEffect="1"/>
                                        <p:tgtEl>
                                          <p:spTgt spid="11"/>
                                        </p:tgtEl>
                                        <p:attrNameLst>
                                          <p:attrName>style.visibility</p:attrName>
                                        </p:attrNameLst>
                                      </p:cBhvr>
                                      <p:to>
                                        <p:strVal val="hidden"/>
                                      </p:to>
                                    </p:set>
                                  </p:sub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dissolve">
                                      <p:cBhvr>
                                        <p:cTn id="17" dur="500"/>
                                        <p:tgtEl>
                                          <p:spTgt spid="12"/>
                                        </p:tgtEl>
                                      </p:cBhvr>
                                    </p:animEffect>
                                  </p:childTnLst>
                                  <p:subTnLst>
                                    <p:set>
                                      <p:cBhvr override="childStyle">
                                        <p:cTn dur="1" fill="hold" display="0" masterRel="nextClick" afterEffect="1"/>
                                        <p:tgtEl>
                                          <p:spTgt spid="12"/>
                                        </p:tgtEl>
                                        <p:attrNameLst>
                                          <p:attrName>style.visibility</p:attrName>
                                        </p:attrNameLst>
                                      </p:cBhvr>
                                      <p:to>
                                        <p:strVal val="hidden"/>
                                      </p:to>
                                    </p:set>
                                  </p:subTnLst>
                                </p:cTn>
                              </p:par>
                              <p:par>
                                <p:cTn id="18" presetID="9" presetClass="entr" presetSubtype="0" fill="hold" nodeType="with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dissolve">
                                      <p:cBhvr>
                                        <p:cTn id="20" dur="500"/>
                                        <p:tgtEl>
                                          <p:spTgt spid="13"/>
                                        </p:tgtEl>
                                      </p:cBhvr>
                                    </p:animEffect>
                                  </p:childTnLst>
                                  <p:subTnLst>
                                    <p:set>
                                      <p:cBhvr override="childStyle">
                                        <p:cTn dur="1" fill="hold" display="0" masterRel="nextClick" afterEffect="1"/>
                                        <p:tgtEl>
                                          <p:spTgt spid="13"/>
                                        </p:tgtEl>
                                        <p:attrNameLst>
                                          <p:attrName>style.visibility</p:attrName>
                                        </p:attrNameLst>
                                      </p:cBhvr>
                                      <p:to>
                                        <p:strVal val="hidden"/>
                                      </p:to>
                                    </p:set>
                                  </p:sub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dissolve">
                                      <p:cBhvr>
                                        <p:cTn id="25" dur="500"/>
                                        <p:tgtEl>
                                          <p:spTgt spid="15"/>
                                        </p:tgtEl>
                                      </p:cBhvr>
                                    </p:animEffect>
                                  </p:childTnLst>
                                  <p:subTnLst>
                                    <p:set>
                                      <p:cBhvr override="childStyle">
                                        <p:cTn dur="1" fill="hold" display="0" masterRel="nextClick" afterEffect="1"/>
                                        <p:tgtEl>
                                          <p:spTgt spid="15"/>
                                        </p:tgtEl>
                                        <p:attrNameLst>
                                          <p:attrName>style.visibility</p:attrName>
                                        </p:attrNameLst>
                                      </p:cBhvr>
                                      <p:to>
                                        <p:strVal val="hidden"/>
                                      </p:to>
                                    </p:set>
                                  </p:subTnLst>
                                </p:cTn>
                              </p:par>
                            </p:childTnLst>
                          </p:cTn>
                        </p:par>
                      </p:childTnLst>
                    </p:cTn>
                  </p:par>
                  <p:par>
                    <p:cTn id="26" fill="hold">
                      <p:stCondLst>
                        <p:cond delay="indefinite"/>
                      </p:stCondLst>
                      <p:childTnLst>
                        <p:par>
                          <p:cTn id="27" fill="hold">
                            <p:stCondLst>
                              <p:cond delay="0"/>
                            </p:stCondLst>
                            <p:childTnLst>
                              <p:par>
                                <p:cTn id="28" presetID="9" presetClass="entr" presetSubtype="0" fill="hold" grpId="0" nodeType="click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dissolve">
                                      <p:cBhvr>
                                        <p:cTn id="3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2" grpId="0" animBg="1"/>
      <p:bldP spid="15" grpId="0" animBg="1"/>
      <p:bldP spid="16"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685801" y="238898"/>
            <a:ext cx="10131425" cy="1456267"/>
          </a:xfrm>
        </p:spPr>
        <p:txBody>
          <a:bodyPr>
            <a:normAutofit/>
          </a:bodyPr>
          <a:lstStyle/>
          <a:p>
            <a:pPr marL="742950" indent="-742950">
              <a:buFont typeface="+mj-lt"/>
              <a:buAutoNum type="arabicPeriod"/>
            </a:pPr>
            <a:r>
              <a:rPr lang="it-IT" sz="4400" smtClean="0"/>
              <a:t>Content</a:t>
            </a:r>
            <a:endParaRPr lang="it-IT" sz="4400"/>
          </a:p>
        </p:txBody>
      </p:sp>
      <p:sp>
        <p:nvSpPr>
          <p:cNvPr id="4" name="Segnaposto contenuto 2"/>
          <p:cNvSpPr txBox="1">
            <a:spLocks/>
          </p:cNvSpPr>
          <p:nvPr/>
        </p:nvSpPr>
        <p:spPr>
          <a:xfrm>
            <a:off x="685800" y="1263535"/>
            <a:ext cx="10131425" cy="5238572"/>
          </a:xfrm>
          <a:prstGeom prst="rect">
            <a:avLst/>
          </a:prstGeom>
        </p:spPr>
        <p:txBody>
          <a:bodyPr vert="horz" lIns="91440" tIns="45720" rIns="91440" bIns="45720" rtlCol="0" anchor="ctr">
            <a:no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GB" sz="2800" dirty="0" smtClean="0">
                <a:latin typeface="+mj-lt"/>
              </a:rPr>
              <a:t>Security Challenges in Smart Contract</a:t>
            </a:r>
            <a:r>
              <a:rPr lang="en-GB" sz="2600" dirty="0" smtClean="0">
                <a:latin typeface="+mj-lt"/>
              </a:rPr>
              <a:t>	</a:t>
            </a:r>
          </a:p>
          <a:p>
            <a:pPr lvl="1"/>
            <a:r>
              <a:rPr lang="en-GB" sz="2400" dirty="0" smtClean="0">
                <a:latin typeface="+mj-lt"/>
              </a:rPr>
              <a:t>Dao Attack</a:t>
            </a:r>
          </a:p>
          <a:p>
            <a:pPr lvl="1"/>
            <a:r>
              <a:rPr lang="en-GB" sz="2400" dirty="0" smtClean="0">
                <a:latin typeface="+mj-lt"/>
              </a:rPr>
              <a:t>King of the Ether Throne Attack</a:t>
            </a:r>
          </a:p>
          <a:p>
            <a:pPr lvl="1"/>
            <a:r>
              <a:rPr lang="en-GB" sz="2400" dirty="0" smtClean="0">
                <a:latin typeface="+mj-lt"/>
              </a:rPr>
              <a:t>Multi-Player Game Attack </a:t>
            </a:r>
          </a:p>
          <a:p>
            <a:pPr lvl="1"/>
            <a:r>
              <a:rPr lang="en-GB" sz="2400" dirty="0" err="1" smtClean="0">
                <a:latin typeface="+mj-lt"/>
              </a:rPr>
              <a:t>Rubixi</a:t>
            </a:r>
            <a:r>
              <a:rPr lang="en-GB" sz="2400" dirty="0" smtClean="0">
                <a:latin typeface="+mj-lt"/>
              </a:rPr>
              <a:t> Attack</a:t>
            </a:r>
          </a:p>
          <a:p>
            <a:pPr lvl="1"/>
            <a:r>
              <a:rPr lang="en-GB" sz="2400" dirty="0" smtClean="0">
                <a:latin typeface="+mj-lt"/>
              </a:rPr>
              <a:t>Govern-Mental Attack  </a:t>
            </a:r>
            <a:endParaRPr lang="en-GB" sz="2400" dirty="0">
              <a:latin typeface="+mj-lt"/>
            </a:endParaRPr>
          </a:p>
          <a:p>
            <a:r>
              <a:rPr lang="en-GB" sz="2800" dirty="0" smtClean="0">
                <a:latin typeface="+mj-lt"/>
              </a:rPr>
              <a:t>Questions</a:t>
            </a:r>
          </a:p>
          <a:p>
            <a:r>
              <a:rPr lang="en-GB" sz="2800" dirty="0" smtClean="0">
                <a:latin typeface="+mj-lt"/>
              </a:rPr>
              <a:t>Discussion</a:t>
            </a:r>
          </a:p>
          <a:p>
            <a:endParaRPr lang="en-GB" sz="2800" dirty="0" smtClean="0">
              <a:latin typeface="+mj-lt"/>
            </a:endParaRPr>
          </a:p>
          <a:p>
            <a:endParaRPr lang="en-GB" sz="2800" dirty="0">
              <a:latin typeface="+mj-lt"/>
            </a:endParaRPr>
          </a:p>
        </p:txBody>
      </p:sp>
    </p:spTree>
    <p:extLst>
      <p:ext uri="{BB962C8B-B14F-4D97-AF65-F5344CB8AC3E}">
        <p14:creationId xmlns:p14="http://schemas.microsoft.com/office/powerpoint/2010/main" val="959019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magine 12"/>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sp>
        <p:nvSpPr>
          <p:cNvPr id="7" name="Titolo 1"/>
          <p:cNvSpPr>
            <a:spLocks noGrp="1"/>
          </p:cNvSpPr>
          <p:nvPr>
            <p:ph type="title"/>
          </p:nvPr>
        </p:nvSpPr>
        <p:spPr>
          <a:xfrm>
            <a:off x="133097" y="198892"/>
            <a:ext cx="12686630" cy="1067385"/>
          </a:xfrm>
        </p:spPr>
        <p:txBody>
          <a:bodyPr>
            <a:normAutofit/>
          </a:bodyPr>
          <a:lstStyle/>
          <a:p>
            <a:r>
              <a:rPr lang="en-GB" sz="2800" smtClean="0"/>
              <a:t>4.2 MOST FAMOUS ATTACKS – Multi Player Games– POSSIBLE SOLUTIONS</a:t>
            </a:r>
            <a:endParaRPr lang="en-GB" sz="2800"/>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sp>
        <p:nvSpPr>
          <p:cNvPr id="6" name="Segnaposto contenuto 2"/>
          <p:cNvSpPr txBox="1">
            <a:spLocks/>
          </p:cNvSpPr>
          <p:nvPr/>
        </p:nvSpPr>
        <p:spPr>
          <a:xfrm>
            <a:off x="498765" y="2738857"/>
            <a:ext cx="11443853"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GB" sz="4000" dirty="0" smtClean="0">
                <a:latin typeface="+mj-lt"/>
              </a:rPr>
              <a:t>Keeping secrets</a:t>
            </a:r>
          </a:p>
          <a:p>
            <a:pPr lvl="1"/>
            <a:r>
              <a:rPr lang="en-GB" sz="4000" dirty="0" smtClean="0">
                <a:latin typeface="+mj-lt"/>
              </a:rPr>
              <a:t>Cryptographic techniques such as Timed-Commitments</a:t>
            </a:r>
          </a:p>
          <a:p>
            <a:pPr lvl="2"/>
            <a:r>
              <a:rPr lang="en-GB" sz="4000" dirty="0" smtClean="0">
                <a:latin typeface="+mj-lt"/>
              </a:rPr>
              <a:t>The next player has to play his move within a set time period, otherwise he will get a penalty</a:t>
            </a:r>
          </a:p>
          <a:p>
            <a:pPr lvl="1"/>
            <a:endParaRPr lang="en-GB" sz="4000" dirty="0" smtClean="0">
              <a:latin typeface="+mj-lt"/>
            </a:endParaRPr>
          </a:p>
          <a:p>
            <a:pPr lvl="1"/>
            <a:endParaRPr lang="en-GB" sz="4000" dirty="0" smtClean="0">
              <a:latin typeface="+mj-lt"/>
            </a:endParaRPr>
          </a:p>
          <a:p>
            <a:pPr lvl="1"/>
            <a:endParaRPr lang="en-GB" sz="4000" dirty="0" smtClean="0">
              <a:latin typeface="+mj-lt"/>
            </a:endParaRPr>
          </a:p>
          <a:p>
            <a:endParaRPr lang="en-GB" sz="4000" dirty="0" smtClean="0">
              <a:latin typeface="+mj-lt"/>
            </a:endParaRPr>
          </a:p>
          <a:p>
            <a:endParaRPr lang="en-GB" sz="4000" dirty="0" smtClean="0">
              <a:latin typeface="+mj-lt"/>
            </a:endParaRPr>
          </a:p>
        </p:txBody>
      </p:sp>
    </p:spTree>
    <p:extLst>
      <p:ext uri="{BB962C8B-B14F-4D97-AF65-F5344CB8AC3E}">
        <p14:creationId xmlns:p14="http://schemas.microsoft.com/office/powerpoint/2010/main" val="13442199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sp>
        <p:nvSpPr>
          <p:cNvPr id="7" name="Titolo 1"/>
          <p:cNvSpPr>
            <a:spLocks noGrp="1"/>
          </p:cNvSpPr>
          <p:nvPr>
            <p:ph type="title"/>
          </p:nvPr>
        </p:nvSpPr>
        <p:spPr>
          <a:xfrm>
            <a:off x="387927" y="484909"/>
            <a:ext cx="10131425" cy="1067385"/>
          </a:xfrm>
        </p:spPr>
        <p:txBody>
          <a:bodyPr>
            <a:normAutofit/>
          </a:bodyPr>
          <a:lstStyle/>
          <a:p>
            <a:r>
              <a:rPr lang="en-GB" dirty="0" smtClean="0"/>
              <a:t>4.2 MOST FAMOUS ATTACKS – </a:t>
            </a:r>
            <a:r>
              <a:rPr lang="en-GB" dirty="0" err="1" smtClean="0"/>
              <a:t>RUbixi</a:t>
            </a:r>
            <a:r>
              <a:rPr lang="en-GB" dirty="0" smtClean="0"/>
              <a:t> </a:t>
            </a:r>
            <a:endParaRPr lang="en-GB" dirty="0"/>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sp>
        <p:nvSpPr>
          <p:cNvPr id="9" name="Segnaposto contenuto 2"/>
          <p:cNvSpPr txBox="1">
            <a:spLocks/>
          </p:cNvSpPr>
          <p:nvPr/>
        </p:nvSpPr>
        <p:spPr>
          <a:xfrm>
            <a:off x="608156" y="7213193"/>
            <a:ext cx="10131425" cy="2566233"/>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GB" sz="3600" dirty="0" smtClean="0">
                <a:latin typeface="+mj-lt"/>
              </a:rPr>
              <a:t>Ponzi Scheme, fraudulent investment program </a:t>
            </a:r>
          </a:p>
          <a:p>
            <a:r>
              <a:rPr lang="en-GB" sz="3600" dirty="0" smtClean="0">
                <a:latin typeface="+mj-lt"/>
              </a:rPr>
              <a:t>Participants gain money from newcomers </a:t>
            </a:r>
          </a:p>
          <a:p>
            <a:r>
              <a:rPr lang="en-GB" sz="3600" dirty="0" smtClean="0">
                <a:latin typeface="+mj-lt"/>
              </a:rPr>
              <a:t>Owner collects fees paid to the contract</a:t>
            </a:r>
          </a:p>
          <a:p>
            <a:endParaRPr lang="en-GB" sz="3600" dirty="0">
              <a:latin typeface="+mj-lt"/>
            </a:endParaRPr>
          </a:p>
        </p:txBody>
      </p:sp>
      <p:pic>
        <p:nvPicPr>
          <p:cNvPr id="2" name="Immagin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2306" y="1160181"/>
            <a:ext cx="3360189" cy="2520142"/>
          </a:xfrm>
          <a:prstGeom prst="rect">
            <a:avLst/>
          </a:prstGeom>
        </p:spPr>
      </p:pic>
      <p:grpSp>
        <p:nvGrpSpPr>
          <p:cNvPr id="11" name="Gruppo 10"/>
          <p:cNvGrpSpPr/>
          <p:nvPr/>
        </p:nvGrpSpPr>
        <p:grpSpPr>
          <a:xfrm>
            <a:off x="1697846" y="1552294"/>
            <a:ext cx="5958898" cy="1892979"/>
            <a:chOff x="4560454" y="1575701"/>
            <a:chExt cx="5958898" cy="1892979"/>
          </a:xfrm>
        </p:grpSpPr>
        <p:pic>
          <p:nvPicPr>
            <p:cNvPr id="3" name="Immagin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33396" y="1575701"/>
              <a:ext cx="3785956" cy="1892979"/>
            </a:xfrm>
            <a:prstGeom prst="rect">
              <a:avLst/>
            </a:prstGeom>
          </p:spPr>
        </p:pic>
        <p:cxnSp>
          <p:nvCxnSpPr>
            <p:cNvPr id="6" name="Connettore 2 5"/>
            <p:cNvCxnSpPr/>
            <p:nvPr/>
          </p:nvCxnSpPr>
          <p:spPr>
            <a:xfrm>
              <a:off x="4560454" y="2831440"/>
              <a:ext cx="1807095"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grpSp>
      <p:pic>
        <p:nvPicPr>
          <p:cNvPr id="16" name="Immagine 15"/>
          <p:cNvPicPr>
            <a:picLocks noChangeAspect="1"/>
          </p:cNvPicPr>
          <p:nvPr/>
        </p:nvPicPr>
        <p:blipFill>
          <a:blip r:embed="rId5">
            <a:alphaModFix amt="85000"/>
            <a:extLst>
              <a:ext uri="{28A0092B-C50C-407E-A947-70E740481C1C}">
                <a14:useLocalDpi xmlns:a14="http://schemas.microsoft.com/office/drawing/2010/main" val="0"/>
              </a:ext>
            </a:extLst>
          </a:blip>
          <a:stretch>
            <a:fillRect/>
          </a:stretch>
        </p:blipFill>
        <p:spPr>
          <a:xfrm rot="20406474">
            <a:off x="8714607" y="684573"/>
            <a:ext cx="3175210" cy="1313204"/>
          </a:xfrm>
          <a:prstGeom prst="rect">
            <a:avLst/>
          </a:prstGeom>
        </p:spPr>
      </p:pic>
      <p:pic>
        <p:nvPicPr>
          <p:cNvPr id="18" name="Immagine 17"/>
          <p:cNvPicPr>
            <a:picLocks noChangeAspect="1"/>
          </p:cNvPicPr>
          <p:nvPr/>
        </p:nvPicPr>
        <p:blipFill rotWithShape="1">
          <a:blip r:embed="rId6">
            <a:extLst>
              <a:ext uri="{28A0092B-C50C-407E-A947-70E740481C1C}">
                <a14:useLocalDpi xmlns:a14="http://schemas.microsoft.com/office/drawing/2010/main" val="0"/>
              </a:ext>
            </a:extLst>
          </a:blip>
          <a:srcRect l="29392"/>
          <a:stretch/>
        </p:blipFill>
        <p:spPr>
          <a:xfrm>
            <a:off x="3504941" y="3105907"/>
            <a:ext cx="4337857" cy="2669655"/>
          </a:xfrm>
          <a:prstGeom prst="rect">
            <a:avLst/>
          </a:prstGeom>
        </p:spPr>
      </p:pic>
      <p:pic>
        <p:nvPicPr>
          <p:cNvPr id="21" name="Immagine 2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137942" y="2420252"/>
            <a:ext cx="2247466" cy="2247466"/>
          </a:xfrm>
          <a:prstGeom prst="rect">
            <a:avLst/>
          </a:prstGeom>
        </p:spPr>
      </p:pic>
    </p:spTree>
    <p:extLst>
      <p:ext uri="{BB962C8B-B14F-4D97-AF65-F5344CB8AC3E}">
        <p14:creationId xmlns:p14="http://schemas.microsoft.com/office/powerpoint/2010/main" val="769981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Scale>
                                      <p:cBhvr>
                                        <p:cTn id="7" dur="1000" decel="50000" fill="hold">
                                          <p:stCondLst>
                                            <p:cond delay="0"/>
                                          </p:stCondLst>
                                        </p:cTn>
                                        <p:tgtEl>
                                          <p:spTgt spid="2"/>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2"/>
                                        </p:tgtEl>
                                        <p:attrNameLst>
                                          <p:attrName>ppt_x</p:attrName>
                                          <p:attrName>ppt_y</p:attrName>
                                        </p:attrNameLst>
                                      </p:cBhvr>
                                    </p:animMotion>
                                    <p:animEffect transition="in" filter="fade">
                                      <p:cBhvr>
                                        <p:cTn id="9" dur="10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9" presetClass="entr" presetSubtype="0" fill="hold" nodeType="click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dissolve">
                                      <p:cBhvr>
                                        <p:cTn id="14" dur="500"/>
                                        <p:tgtEl>
                                          <p:spTgt spid="11"/>
                                        </p:tgtEl>
                                      </p:cBhvr>
                                    </p:animEffect>
                                  </p:childTnLst>
                                </p:cTn>
                              </p:par>
                              <p:par>
                                <p:cTn id="15" presetID="0" presetClass="path" presetSubtype="0" accel="50000" decel="50000" fill="hold" nodeType="withEffect">
                                  <p:stCondLst>
                                    <p:cond delay="0"/>
                                  </p:stCondLst>
                                  <p:childTnLst>
                                    <p:animMotion origin="layout" path="M -0.70429 -0.01481 L 0.26276 -0.0206 " pathEditMode="relative" rAng="0" ptsTypes="AA">
                                      <p:cBhvr>
                                        <p:cTn id="16" dur="1000" fill="hold"/>
                                        <p:tgtEl>
                                          <p:spTgt spid="11"/>
                                        </p:tgtEl>
                                        <p:attrNameLst>
                                          <p:attrName>ppt_x</p:attrName>
                                          <p:attrName>ppt_y</p:attrName>
                                        </p:attrNameLst>
                                      </p:cBhvr>
                                      <p:rCtr x="48346" y="-301"/>
                                    </p:animMotion>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1000"/>
                                        <p:tgtEl>
                                          <p:spTgt spid="16"/>
                                        </p:tgtEl>
                                      </p:cBhvr>
                                    </p:animEffect>
                                    <p:anim calcmode="lin" valueType="num">
                                      <p:cBhvr>
                                        <p:cTn id="22" dur="1000" fill="hold"/>
                                        <p:tgtEl>
                                          <p:spTgt spid="16"/>
                                        </p:tgtEl>
                                        <p:attrNameLst>
                                          <p:attrName>ppt_x</p:attrName>
                                        </p:attrNameLst>
                                      </p:cBhvr>
                                      <p:tavLst>
                                        <p:tav tm="0">
                                          <p:val>
                                            <p:strVal val="#ppt_x"/>
                                          </p:val>
                                        </p:tav>
                                        <p:tav tm="100000">
                                          <p:val>
                                            <p:strVal val="#ppt_x"/>
                                          </p:val>
                                        </p:tav>
                                      </p:tavLst>
                                    </p:anim>
                                    <p:anim calcmode="lin" valueType="num">
                                      <p:cBhvr>
                                        <p:cTn id="23"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nodeType="clickEffect">
                                  <p:stCondLst>
                                    <p:cond delay="0"/>
                                  </p:stCondLst>
                                  <p:childTnLst>
                                    <p:set>
                                      <p:cBhvr>
                                        <p:cTn id="27" dur="1" fill="hold">
                                          <p:stCondLst>
                                            <p:cond delay="0"/>
                                          </p:stCondLst>
                                        </p:cTn>
                                        <p:tgtEl>
                                          <p:spTgt spid="18"/>
                                        </p:tgtEl>
                                        <p:attrNameLst>
                                          <p:attrName>style.visibility</p:attrName>
                                        </p:attrNameLst>
                                      </p:cBhvr>
                                      <p:to>
                                        <p:strVal val="visible"/>
                                      </p:to>
                                    </p:set>
                                    <p:anim calcmode="lin" valueType="num">
                                      <p:cBhvr>
                                        <p:cTn id="28" dur="1000" fill="hold"/>
                                        <p:tgtEl>
                                          <p:spTgt spid="18"/>
                                        </p:tgtEl>
                                        <p:attrNameLst>
                                          <p:attrName>ppt_w</p:attrName>
                                        </p:attrNameLst>
                                      </p:cBhvr>
                                      <p:tavLst>
                                        <p:tav tm="0">
                                          <p:val>
                                            <p:fltVal val="0"/>
                                          </p:val>
                                        </p:tav>
                                        <p:tav tm="100000">
                                          <p:val>
                                            <p:strVal val="#ppt_w"/>
                                          </p:val>
                                        </p:tav>
                                      </p:tavLst>
                                    </p:anim>
                                    <p:anim calcmode="lin" valueType="num">
                                      <p:cBhvr>
                                        <p:cTn id="29" dur="1000" fill="hold"/>
                                        <p:tgtEl>
                                          <p:spTgt spid="18"/>
                                        </p:tgtEl>
                                        <p:attrNameLst>
                                          <p:attrName>ppt_h</p:attrName>
                                        </p:attrNameLst>
                                      </p:cBhvr>
                                      <p:tavLst>
                                        <p:tav tm="0">
                                          <p:val>
                                            <p:fltVal val="0"/>
                                          </p:val>
                                        </p:tav>
                                        <p:tav tm="100000">
                                          <p:val>
                                            <p:strVal val="#ppt_h"/>
                                          </p:val>
                                        </p:tav>
                                      </p:tavLst>
                                    </p:anim>
                                    <p:animEffect transition="in" filter="fade">
                                      <p:cBhvr>
                                        <p:cTn id="30" dur="1000"/>
                                        <p:tgtEl>
                                          <p:spTgt spid="18"/>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xit" presetSubtype="0" fill="hold" nodeType="clickEffect">
                                  <p:stCondLst>
                                    <p:cond delay="0"/>
                                  </p:stCondLst>
                                  <p:childTnLst>
                                    <p:animEffect transition="out" filter="dissolve">
                                      <p:cBhvr>
                                        <p:cTn id="34" dur="500"/>
                                        <p:tgtEl>
                                          <p:spTgt spid="18"/>
                                        </p:tgtEl>
                                      </p:cBhvr>
                                    </p:animEffect>
                                    <p:set>
                                      <p:cBhvr>
                                        <p:cTn id="35" dur="1" fill="hold">
                                          <p:stCondLst>
                                            <p:cond delay="499"/>
                                          </p:stCondLst>
                                        </p:cTn>
                                        <p:tgtEl>
                                          <p:spTgt spid="18"/>
                                        </p:tgtEl>
                                        <p:attrNameLst>
                                          <p:attrName>style.visibility</p:attrName>
                                        </p:attrNameLst>
                                      </p:cBhvr>
                                      <p:to>
                                        <p:strVal val="hidden"/>
                                      </p:to>
                                    </p:set>
                                  </p:childTnLst>
                                </p:cTn>
                              </p:par>
                              <p:par>
                                <p:cTn id="36" presetID="9" presetClass="exit" presetSubtype="0" fill="hold" nodeType="withEffect">
                                  <p:stCondLst>
                                    <p:cond delay="0"/>
                                  </p:stCondLst>
                                  <p:childTnLst>
                                    <p:animEffect transition="out" filter="dissolve">
                                      <p:cBhvr>
                                        <p:cTn id="37" dur="500"/>
                                        <p:tgtEl>
                                          <p:spTgt spid="11"/>
                                        </p:tgtEl>
                                      </p:cBhvr>
                                    </p:animEffect>
                                    <p:set>
                                      <p:cBhvr>
                                        <p:cTn id="38" dur="1" fill="hold">
                                          <p:stCondLst>
                                            <p:cond delay="499"/>
                                          </p:stCondLst>
                                        </p:cTn>
                                        <p:tgtEl>
                                          <p:spTgt spid="11"/>
                                        </p:tgtEl>
                                        <p:attrNameLst>
                                          <p:attrName>style.visibility</p:attrName>
                                        </p:attrNameLst>
                                      </p:cBhvr>
                                      <p:to>
                                        <p:strVal val="hidden"/>
                                      </p:to>
                                    </p:set>
                                  </p:childTnLst>
                                </p:cTn>
                              </p:par>
                              <p:par>
                                <p:cTn id="39" presetID="9" presetClass="exit" presetSubtype="0" fill="hold" nodeType="withEffect">
                                  <p:stCondLst>
                                    <p:cond delay="0"/>
                                  </p:stCondLst>
                                  <p:childTnLst>
                                    <p:animEffect transition="out" filter="dissolve">
                                      <p:cBhvr>
                                        <p:cTn id="40" dur="500"/>
                                        <p:tgtEl>
                                          <p:spTgt spid="16"/>
                                        </p:tgtEl>
                                      </p:cBhvr>
                                    </p:animEffect>
                                    <p:set>
                                      <p:cBhvr>
                                        <p:cTn id="41" dur="1" fill="hold">
                                          <p:stCondLst>
                                            <p:cond delay="499"/>
                                          </p:stCondLst>
                                        </p:cTn>
                                        <p:tgtEl>
                                          <p:spTgt spid="16"/>
                                        </p:tgtEl>
                                        <p:attrNameLst>
                                          <p:attrName>style.visibility</p:attrName>
                                        </p:attrNameLst>
                                      </p:cBhvr>
                                      <p:to>
                                        <p:strVal val="hidden"/>
                                      </p:to>
                                    </p:set>
                                  </p:childTnLst>
                                </p:cTn>
                              </p:par>
                              <p:par>
                                <p:cTn id="42" presetID="9" presetClass="exit" presetSubtype="0" fill="hold" nodeType="withEffect">
                                  <p:stCondLst>
                                    <p:cond delay="0"/>
                                  </p:stCondLst>
                                  <p:childTnLst>
                                    <p:animEffect transition="out" filter="dissolve">
                                      <p:cBhvr>
                                        <p:cTn id="43" dur="500"/>
                                        <p:tgtEl>
                                          <p:spTgt spid="2"/>
                                        </p:tgtEl>
                                      </p:cBhvr>
                                    </p:animEffect>
                                    <p:set>
                                      <p:cBhvr>
                                        <p:cTn id="44" dur="1" fill="hold">
                                          <p:stCondLst>
                                            <p:cond delay="499"/>
                                          </p:stCondLst>
                                        </p:cTn>
                                        <p:tgtEl>
                                          <p:spTgt spid="2"/>
                                        </p:tgtEl>
                                        <p:attrNameLst>
                                          <p:attrName>style.visibility</p:attrName>
                                        </p:attrNameLst>
                                      </p:cBhvr>
                                      <p:to>
                                        <p:strVal val="hidden"/>
                                      </p:to>
                                    </p:set>
                                  </p:childTnLst>
                                </p:cTn>
                              </p:par>
                              <p:par>
                                <p:cTn id="45" presetID="9" presetClass="exit" presetSubtype="0" fill="hold" nodeType="withEffect">
                                  <p:stCondLst>
                                    <p:cond delay="0"/>
                                  </p:stCondLst>
                                  <p:childTnLst>
                                    <p:animEffect transition="out" filter="dissolve">
                                      <p:cBhvr>
                                        <p:cTn id="46" dur="500"/>
                                        <p:tgtEl>
                                          <p:spTgt spid="11"/>
                                        </p:tgtEl>
                                      </p:cBhvr>
                                    </p:animEffect>
                                    <p:set>
                                      <p:cBhvr>
                                        <p:cTn id="47" dur="1" fill="hold">
                                          <p:stCondLst>
                                            <p:cond delay="499"/>
                                          </p:stCondLst>
                                        </p:cTn>
                                        <p:tgtEl>
                                          <p:spTgt spid="11"/>
                                        </p:tgtEl>
                                        <p:attrNameLst>
                                          <p:attrName>style.visibility</p:attrName>
                                        </p:attrNameLst>
                                      </p:cBhvr>
                                      <p:to>
                                        <p:strVal val="hidden"/>
                                      </p:to>
                                    </p:set>
                                  </p:childTnLst>
                                </p:cTn>
                              </p:par>
                              <p:par>
                                <p:cTn id="48" presetID="0" presetClass="path" presetSubtype="0" accel="50000" decel="50000" fill="hold" nodeType="withEffect">
                                  <p:stCondLst>
                                    <p:cond delay="0"/>
                                  </p:stCondLst>
                                  <p:childTnLst>
                                    <p:animMotion origin="layout" path="M -0.02292 0.1375 L 0.32513 -0.19422 L 0.32513 -0.19375 C 0.36419 -0.14028 0.47565 0.1375 0.56002 0.12916 C 0.6444 0.12129 0.73047 -0.24514 0.83125 -0.24236 C 0.93216 -0.23982 1.16588 0.14537 1.16588 0.14652 L 1.16588 0.14537 " pathEditMode="relative" rAng="0" ptsTypes="AAAAAAA">
                                      <p:cBhvr>
                                        <p:cTn id="49" dur="4000" fill="hold"/>
                                        <p:tgtEl>
                                          <p:spTgt spid="21"/>
                                        </p:tgtEl>
                                        <p:attrNameLst>
                                          <p:attrName>ppt_x</p:attrName>
                                          <p:attrName>ppt_y</p:attrName>
                                        </p:attrNameLst>
                                      </p:cBhvr>
                                      <p:rCtr x="59440" y="-1856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magine 9"/>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0" y="9055"/>
            <a:ext cx="12192000" cy="6858000"/>
          </a:xfrm>
          <a:prstGeom prst="rect">
            <a:avLst/>
          </a:prstGeom>
        </p:spPr>
      </p:pic>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sp>
        <p:nvSpPr>
          <p:cNvPr id="7" name="Titolo 1"/>
          <p:cNvSpPr>
            <a:spLocks noGrp="1"/>
          </p:cNvSpPr>
          <p:nvPr>
            <p:ph type="title"/>
          </p:nvPr>
        </p:nvSpPr>
        <p:spPr>
          <a:xfrm>
            <a:off x="387927" y="484909"/>
            <a:ext cx="10131425" cy="1067385"/>
          </a:xfrm>
        </p:spPr>
        <p:txBody>
          <a:bodyPr>
            <a:normAutofit/>
          </a:bodyPr>
          <a:lstStyle/>
          <a:p>
            <a:r>
              <a:rPr lang="en-GB" smtClean="0"/>
              <a:t>4.2 MOST FAMOUS ATTACKS – </a:t>
            </a:r>
            <a:r>
              <a:rPr lang="en-GB" err="1" smtClean="0"/>
              <a:t>RUbixi</a:t>
            </a:r>
            <a:r>
              <a:rPr lang="en-GB" smtClean="0"/>
              <a:t> </a:t>
            </a:r>
            <a:endParaRPr lang="en-GB"/>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sp>
        <p:nvSpPr>
          <p:cNvPr id="9" name="Segnaposto contenuto 2"/>
          <p:cNvSpPr txBox="1">
            <a:spLocks/>
          </p:cNvSpPr>
          <p:nvPr/>
        </p:nvSpPr>
        <p:spPr>
          <a:xfrm>
            <a:off x="519547" y="1549894"/>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GB" sz="3600" smtClean="0">
                <a:latin typeface="+mj-lt"/>
              </a:rPr>
              <a:t>Financial</a:t>
            </a:r>
            <a:endParaRPr lang="en-GB" sz="3600">
              <a:latin typeface="+mj-lt"/>
            </a:endParaRPr>
          </a:p>
        </p:txBody>
      </p:sp>
      <p:pic>
        <p:nvPicPr>
          <p:cNvPr id="3" name="Immagine 2"/>
          <p:cNvPicPr>
            <a:picLocks noChangeAspect="1"/>
          </p:cNvPicPr>
          <p:nvPr/>
        </p:nvPicPr>
        <p:blipFill>
          <a:blip r:embed="rId4"/>
          <a:stretch>
            <a:fillRect/>
          </a:stretch>
        </p:blipFill>
        <p:spPr>
          <a:xfrm>
            <a:off x="0" y="2257825"/>
            <a:ext cx="12192000" cy="2360460"/>
          </a:xfrm>
          <a:prstGeom prst="rect">
            <a:avLst/>
          </a:prstGeom>
        </p:spPr>
      </p:pic>
      <p:sp>
        <p:nvSpPr>
          <p:cNvPr id="11" name="Rettangolo arrotondato 10"/>
          <p:cNvSpPr/>
          <p:nvPr/>
        </p:nvSpPr>
        <p:spPr>
          <a:xfrm>
            <a:off x="2770496" y="3181164"/>
            <a:ext cx="3261814" cy="444548"/>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12" name="Rettangolo arrotondato 11"/>
          <p:cNvSpPr/>
          <p:nvPr/>
        </p:nvSpPr>
        <p:spPr>
          <a:xfrm>
            <a:off x="2322395" y="2219040"/>
            <a:ext cx="1430739" cy="537808"/>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pic>
        <p:nvPicPr>
          <p:cNvPr id="2" name="Immagin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79759" y="703257"/>
            <a:ext cx="3359140" cy="3359140"/>
          </a:xfrm>
          <a:prstGeom prst="rect">
            <a:avLst/>
          </a:prstGeom>
        </p:spPr>
      </p:pic>
    </p:spTree>
    <p:extLst>
      <p:ext uri="{BB962C8B-B14F-4D97-AF65-F5344CB8AC3E}">
        <p14:creationId xmlns:p14="http://schemas.microsoft.com/office/powerpoint/2010/main" val="476251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dissolve">
                                      <p:cBhvr>
                                        <p:cTn id="7" dur="500"/>
                                        <p:tgtEl>
                                          <p:spTgt spid="11"/>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dissolve">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18" presetClass="entr" presetSubtype="12"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strips(downLeft)">
                                      <p:cBhvr>
                                        <p:cTn id="15" dur="500"/>
                                        <p:tgtEl>
                                          <p:spTgt spid="2"/>
                                        </p:tgtEl>
                                      </p:cBhvr>
                                    </p:animEffect>
                                  </p:childTnLst>
                                </p:cTn>
                              </p:par>
                              <p:par>
                                <p:cTn id="16" presetID="55" presetClass="path" presetSubtype="0" accel="50000" decel="50000" fill="hold" nodeType="withEffect">
                                  <p:stCondLst>
                                    <p:cond delay="0"/>
                                  </p:stCondLst>
                                  <p:childTnLst>
                                    <p:animMotion origin="layout" path="M -1.45833E-6 2.59259E-6 C 0.0086 -0.13681 -0.09765 -0.25556 -0.24036 -0.26343 C -0.3763 -0.27385 -0.5039 -0.18172 -0.5125 -0.04931 C -0.52305 0.07361 -0.43385 0.18773 -0.30625 0.19629 C -0.18932 0.20231 -0.07864 0.12662 -0.07005 0.01227 C -0.06172 -0.0919 -0.1362 -0.19028 -0.2444 -0.19815 C -0.3444 -0.2044 -0.43802 -0.14097 -0.4444 -0.04491 C -0.45078 0.04051 -0.39127 0.12477 -0.30208 0.12847 C -0.22122 0.13472 -0.14453 0.08541 -0.13815 0.00787 C -0.13398 -0.06158 -0.17851 -0.12871 -0.24883 -0.1331 C -0.31042 -0.13681 -0.37213 -0.10047 -0.3763 -0.04074 C -0.38073 0.01041 -0.34883 0.05903 -0.29765 0.06319 C -0.25521 0.06759 -0.21042 0.0449 -0.20846 0.00416 C -0.20403 -0.02847 -0.22122 -0.06343 -0.25299 -0.06783 C -0.27851 -0.06783 -0.30403 -0.05926 -0.30846 -0.03704 C -0.31042 -0.02269 -0.30625 -0.0081 -0.29349 -0.00209 C -0.28711 2.59259E-6 -0.28268 2.59259E-6 -0.2763 -0.00209 " pathEditMode="relative" rAng="0" ptsTypes="AAAAAAAAAAAAAAAAA">
                                      <p:cBhvr>
                                        <p:cTn id="17" dur="2000" fill="hold"/>
                                        <p:tgtEl>
                                          <p:spTgt spid="2"/>
                                        </p:tgtEl>
                                        <p:attrNameLst>
                                          <p:attrName>ppt_x</p:attrName>
                                          <p:attrName>ppt_y</p:attrName>
                                        </p:attrNameLst>
                                      </p:cBhvr>
                                      <p:rCtr x="-25651" y="-340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magine 12"/>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sp>
        <p:nvSpPr>
          <p:cNvPr id="7" name="Titolo 1"/>
          <p:cNvSpPr>
            <a:spLocks noGrp="1"/>
          </p:cNvSpPr>
          <p:nvPr>
            <p:ph type="title"/>
          </p:nvPr>
        </p:nvSpPr>
        <p:spPr>
          <a:xfrm>
            <a:off x="51211" y="308074"/>
            <a:ext cx="12686630" cy="1067385"/>
          </a:xfrm>
        </p:spPr>
        <p:txBody>
          <a:bodyPr>
            <a:normAutofit/>
          </a:bodyPr>
          <a:lstStyle/>
          <a:p>
            <a:r>
              <a:rPr lang="en-GB" dirty="0" smtClean="0"/>
              <a:t>4.2 MOST FAMOUS ATTACKS – </a:t>
            </a:r>
            <a:r>
              <a:rPr lang="en-GB" dirty="0" err="1" smtClean="0"/>
              <a:t>Rubixi</a:t>
            </a:r>
            <a:r>
              <a:rPr lang="en-GB" dirty="0" smtClean="0"/>
              <a:t>– POSSIBLE SOLUTIONS</a:t>
            </a:r>
            <a:endParaRPr lang="en-GB" dirty="0"/>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sp>
        <p:nvSpPr>
          <p:cNvPr id="9" name="Segnaposto contenuto 2"/>
          <p:cNvSpPr txBox="1">
            <a:spLocks/>
          </p:cNvSpPr>
          <p:nvPr/>
        </p:nvSpPr>
        <p:spPr>
          <a:xfrm>
            <a:off x="475227" y="1399894"/>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GB" sz="4000" dirty="0" smtClean="0">
                <a:latin typeface="+mj-lt"/>
              </a:rPr>
              <a:t>Change the constructor’s name </a:t>
            </a:r>
            <a:r>
              <a:rPr lang="en-GB" sz="4000" dirty="0" smtClean="0">
                <a:latin typeface="+mj-lt"/>
                <a:sym typeface="Wingdings"/>
              </a:rPr>
              <a:t></a:t>
            </a:r>
            <a:endParaRPr lang="en-GB" sz="4000" dirty="0" smtClean="0">
              <a:latin typeface="+mj-lt"/>
            </a:endParaRPr>
          </a:p>
          <a:p>
            <a:endParaRPr lang="en-GB" sz="4000" dirty="0" smtClean="0">
              <a:latin typeface="+mj-lt"/>
            </a:endParaRPr>
          </a:p>
          <a:p>
            <a:endParaRPr lang="en-GB" sz="4000" dirty="0" smtClean="0">
              <a:latin typeface="+mj-lt"/>
            </a:endParaRPr>
          </a:p>
        </p:txBody>
      </p:sp>
      <p:pic>
        <p:nvPicPr>
          <p:cNvPr id="3" name="Immagin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19167" y="1552294"/>
            <a:ext cx="2933325" cy="3446060"/>
          </a:xfrm>
          <a:prstGeom prst="rect">
            <a:avLst/>
          </a:prstGeom>
        </p:spPr>
      </p:pic>
    </p:spTree>
    <p:extLst>
      <p:ext uri="{BB962C8B-B14F-4D97-AF65-F5344CB8AC3E}">
        <p14:creationId xmlns:p14="http://schemas.microsoft.com/office/powerpoint/2010/main" val="52923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magine 9"/>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sp>
        <p:nvSpPr>
          <p:cNvPr id="7" name="Titolo 1"/>
          <p:cNvSpPr>
            <a:spLocks noGrp="1"/>
          </p:cNvSpPr>
          <p:nvPr>
            <p:ph type="title"/>
          </p:nvPr>
        </p:nvSpPr>
        <p:spPr>
          <a:xfrm>
            <a:off x="387927" y="484909"/>
            <a:ext cx="10131425" cy="1067385"/>
          </a:xfrm>
        </p:spPr>
        <p:txBody>
          <a:bodyPr>
            <a:normAutofit/>
          </a:bodyPr>
          <a:lstStyle/>
          <a:p>
            <a:r>
              <a:rPr lang="en-GB" smtClean="0"/>
              <a:t>4.2 MOST FAMOUS ATTACKS – Govern-Mental</a:t>
            </a:r>
            <a:endParaRPr lang="en-GB"/>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sp>
        <p:nvSpPr>
          <p:cNvPr id="9" name="Segnaposto contenuto 2"/>
          <p:cNvSpPr txBox="1">
            <a:spLocks/>
          </p:cNvSpPr>
          <p:nvPr/>
        </p:nvSpPr>
        <p:spPr>
          <a:xfrm>
            <a:off x="540327" y="1208240"/>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GB" sz="4000" dirty="0" smtClean="0">
                <a:latin typeface="+mj-lt"/>
              </a:rPr>
              <a:t>Ponzi Scheme </a:t>
            </a:r>
          </a:p>
          <a:p>
            <a:r>
              <a:rPr lang="en-GB" sz="4000" dirty="0" smtClean="0">
                <a:latin typeface="+mj-lt"/>
              </a:rPr>
              <a:t>To join the scheme, participant must pay a fee</a:t>
            </a:r>
          </a:p>
          <a:p>
            <a:r>
              <a:rPr lang="en-GB" sz="4000" dirty="0" smtClean="0">
                <a:latin typeface="+mj-lt"/>
              </a:rPr>
              <a:t>12 hours</a:t>
            </a:r>
          </a:p>
          <a:p>
            <a:r>
              <a:rPr lang="en-GB" sz="4000" dirty="0" smtClean="0">
                <a:latin typeface="+mj-lt"/>
              </a:rPr>
              <a:t>Two arrays: list of participants and their credit</a:t>
            </a:r>
          </a:p>
          <a:p>
            <a:r>
              <a:rPr lang="en-GB" sz="4000" dirty="0" smtClean="0">
                <a:latin typeface="+mj-lt"/>
              </a:rPr>
              <a:t>After 12 hours:  </a:t>
            </a:r>
          </a:p>
          <a:p>
            <a:endParaRPr lang="en-GB" sz="4000" dirty="0">
              <a:latin typeface="+mj-lt"/>
            </a:endParaRPr>
          </a:p>
        </p:txBody>
      </p:sp>
      <p:pic>
        <p:nvPicPr>
          <p:cNvPr id="11" name="Immagine 10"/>
          <p:cNvPicPr>
            <a:picLocks noChangeAspect="1"/>
          </p:cNvPicPr>
          <p:nvPr/>
        </p:nvPicPr>
        <p:blipFill>
          <a:blip r:embed="rId4"/>
          <a:stretch>
            <a:fillRect/>
          </a:stretch>
        </p:blipFill>
        <p:spPr>
          <a:xfrm>
            <a:off x="1366317" y="5149043"/>
            <a:ext cx="8712200" cy="1168400"/>
          </a:xfrm>
          <a:prstGeom prst="rect">
            <a:avLst/>
          </a:prstGeom>
        </p:spPr>
      </p:pic>
    </p:spTree>
    <p:extLst>
      <p:ext uri="{BB962C8B-B14F-4D97-AF65-F5344CB8AC3E}">
        <p14:creationId xmlns:p14="http://schemas.microsoft.com/office/powerpoint/2010/main" val="1003233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dissolve">
                                      <p:cBhvr>
                                        <p:cTn id="7" dur="1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magine 9"/>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0" y="7218051"/>
            <a:ext cx="12192000" cy="6858000"/>
          </a:xfrm>
          <a:prstGeom prst="rect">
            <a:avLst/>
          </a:prstGeom>
        </p:spPr>
      </p:pic>
      <p:sp>
        <p:nvSpPr>
          <p:cNvPr id="5" name="Segnaposto contenuto 2"/>
          <p:cNvSpPr>
            <a:spLocks noGrp="1"/>
          </p:cNvSpPr>
          <p:nvPr>
            <p:ph idx="1"/>
          </p:nvPr>
        </p:nvSpPr>
        <p:spPr>
          <a:xfrm>
            <a:off x="671947" y="2916061"/>
            <a:ext cx="10131425" cy="3491665"/>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sp>
        <p:nvSpPr>
          <p:cNvPr id="7" name="Titolo 1"/>
          <p:cNvSpPr>
            <a:spLocks noGrp="1"/>
          </p:cNvSpPr>
          <p:nvPr>
            <p:ph type="title"/>
          </p:nvPr>
        </p:nvSpPr>
        <p:spPr>
          <a:xfrm>
            <a:off x="387927" y="484909"/>
            <a:ext cx="10131425" cy="1067385"/>
          </a:xfrm>
        </p:spPr>
        <p:txBody>
          <a:bodyPr>
            <a:normAutofit/>
          </a:bodyPr>
          <a:lstStyle/>
          <a:p>
            <a:r>
              <a:rPr lang="en-GB" smtClean="0"/>
              <a:t>4.2 MOST FAMOUS ATTACKS – Govern-Mental</a:t>
            </a:r>
            <a:endParaRPr lang="en-GB"/>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sp>
        <p:nvSpPr>
          <p:cNvPr id="9" name="Segnaposto contenuto 2"/>
          <p:cNvSpPr txBox="1">
            <a:spLocks/>
          </p:cNvSpPr>
          <p:nvPr/>
        </p:nvSpPr>
        <p:spPr>
          <a:xfrm>
            <a:off x="519547" y="2752525"/>
            <a:ext cx="10131425" cy="3057643"/>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GB" sz="4000" dirty="0" smtClean="0">
                <a:latin typeface="+mj-lt"/>
              </a:rPr>
              <a:t>List </a:t>
            </a:r>
            <a:r>
              <a:rPr lang="en-GB" sz="4000" smtClean="0">
                <a:latin typeface="+mj-lt"/>
              </a:rPr>
              <a:t>grew too </a:t>
            </a:r>
            <a:r>
              <a:rPr lang="en-GB" sz="4000" dirty="0" smtClean="0">
                <a:latin typeface="+mj-lt"/>
              </a:rPr>
              <a:t>long!</a:t>
            </a:r>
          </a:p>
          <a:p>
            <a:r>
              <a:rPr lang="en-GB" sz="4000" dirty="0" smtClean="0">
                <a:latin typeface="+mj-lt"/>
              </a:rPr>
              <a:t>Required gas for cleaning the arrays, exceeds the maximum allowed for a single transaction </a:t>
            </a:r>
            <a:endParaRPr lang="en-GB" sz="4000" dirty="0">
              <a:latin typeface="+mj-lt"/>
            </a:endParaRPr>
          </a:p>
        </p:txBody>
      </p:sp>
      <p:sp>
        <p:nvSpPr>
          <p:cNvPr id="3" name="CasellaDiTesto 2"/>
          <p:cNvSpPr txBox="1"/>
          <p:nvPr/>
        </p:nvSpPr>
        <p:spPr>
          <a:xfrm>
            <a:off x="10839457" y="1547336"/>
            <a:ext cx="922329" cy="1015663"/>
          </a:xfrm>
          <a:prstGeom prst="rect">
            <a:avLst/>
          </a:prstGeom>
          <a:noFill/>
        </p:spPr>
        <p:txBody>
          <a:bodyPr wrap="square" rtlCol="0">
            <a:spAutoFit/>
          </a:bodyPr>
          <a:lstStyle/>
          <a:p>
            <a:r>
              <a:rPr lang="is-IS" sz="6000" dirty="0" smtClean="0">
                <a:solidFill>
                  <a:srgbClr val="FF0000"/>
                </a:solidFill>
              </a:rPr>
              <a:t>…</a:t>
            </a:r>
            <a:endParaRPr lang="it-IT" dirty="0">
              <a:solidFill>
                <a:srgbClr val="FF0000"/>
              </a:solidFill>
            </a:endParaRPr>
          </a:p>
        </p:txBody>
      </p:sp>
      <p:sp>
        <p:nvSpPr>
          <p:cNvPr id="19" name="Rettangolo arrotondato 18"/>
          <p:cNvSpPr/>
          <p:nvPr/>
        </p:nvSpPr>
        <p:spPr>
          <a:xfrm>
            <a:off x="976747" y="2063874"/>
            <a:ext cx="436374" cy="390778"/>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20" name="Rettangolo arrotondato 19"/>
          <p:cNvSpPr/>
          <p:nvPr/>
        </p:nvSpPr>
        <p:spPr>
          <a:xfrm>
            <a:off x="1527241" y="2061628"/>
            <a:ext cx="436374" cy="390778"/>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25" name="Rettangolo arrotondato 24"/>
          <p:cNvSpPr/>
          <p:nvPr/>
        </p:nvSpPr>
        <p:spPr>
          <a:xfrm>
            <a:off x="2072291" y="2065869"/>
            <a:ext cx="436374" cy="390778"/>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26" name="Rettangolo arrotondato 25"/>
          <p:cNvSpPr/>
          <p:nvPr/>
        </p:nvSpPr>
        <p:spPr>
          <a:xfrm>
            <a:off x="2617341" y="2065869"/>
            <a:ext cx="436374" cy="390778"/>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27" name="Rettangolo arrotondato 26"/>
          <p:cNvSpPr/>
          <p:nvPr/>
        </p:nvSpPr>
        <p:spPr>
          <a:xfrm>
            <a:off x="3186456" y="2059507"/>
            <a:ext cx="436374" cy="390778"/>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28" name="Rettangolo arrotondato 27"/>
          <p:cNvSpPr/>
          <p:nvPr/>
        </p:nvSpPr>
        <p:spPr>
          <a:xfrm>
            <a:off x="3736950" y="2057261"/>
            <a:ext cx="436374" cy="390778"/>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29" name="Rettangolo arrotondato 28"/>
          <p:cNvSpPr/>
          <p:nvPr/>
        </p:nvSpPr>
        <p:spPr>
          <a:xfrm>
            <a:off x="4282000" y="2061502"/>
            <a:ext cx="436374" cy="390778"/>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30" name="Rettangolo arrotondato 29"/>
          <p:cNvSpPr/>
          <p:nvPr/>
        </p:nvSpPr>
        <p:spPr>
          <a:xfrm>
            <a:off x="4827050" y="2061502"/>
            <a:ext cx="436374" cy="390778"/>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43" name="Rettangolo arrotondato 42"/>
          <p:cNvSpPr/>
          <p:nvPr/>
        </p:nvSpPr>
        <p:spPr>
          <a:xfrm>
            <a:off x="5412424" y="2061781"/>
            <a:ext cx="436374" cy="390778"/>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44" name="Rettangolo arrotondato 43"/>
          <p:cNvSpPr/>
          <p:nvPr/>
        </p:nvSpPr>
        <p:spPr>
          <a:xfrm>
            <a:off x="5962918" y="2059535"/>
            <a:ext cx="436374" cy="390778"/>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45" name="Rettangolo arrotondato 44"/>
          <p:cNvSpPr/>
          <p:nvPr/>
        </p:nvSpPr>
        <p:spPr>
          <a:xfrm>
            <a:off x="6507968" y="2063776"/>
            <a:ext cx="436374" cy="390778"/>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46" name="Rettangolo arrotondato 45"/>
          <p:cNvSpPr/>
          <p:nvPr/>
        </p:nvSpPr>
        <p:spPr>
          <a:xfrm>
            <a:off x="7053018" y="2063776"/>
            <a:ext cx="436374" cy="390778"/>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47" name="Rettangolo arrotondato 46"/>
          <p:cNvSpPr/>
          <p:nvPr/>
        </p:nvSpPr>
        <p:spPr>
          <a:xfrm>
            <a:off x="7622133" y="2057414"/>
            <a:ext cx="436374" cy="390778"/>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48" name="Rettangolo arrotondato 47"/>
          <p:cNvSpPr/>
          <p:nvPr/>
        </p:nvSpPr>
        <p:spPr>
          <a:xfrm>
            <a:off x="8172627" y="2055168"/>
            <a:ext cx="436374" cy="390778"/>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49" name="Rettangolo arrotondato 48"/>
          <p:cNvSpPr/>
          <p:nvPr/>
        </p:nvSpPr>
        <p:spPr>
          <a:xfrm>
            <a:off x="8717677" y="2059409"/>
            <a:ext cx="436374" cy="390778"/>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50" name="Rettangolo arrotondato 49"/>
          <p:cNvSpPr/>
          <p:nvPr/>
        </p:nvSpPr>
        <p:spPr>
          <a:xfrm>
            <a:off x="9262727" y="2059409"/>
            <a:ext cx="436374" cy="390778"/>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51" name="Rettangolo arrotondato 50"/>
          <p:cNvSpPr/>
          <p:nvPr/>
        </p:nvSpPr>
        <p:spPr>
          <a:xfrm>
            <a:off x="9807036" y="2055168"/>
            <a:ext cx="436374" cy="390778"/>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52" name="Rettangolo arrotondato 51"/>
          <p:cNvSpPr/>
          <p:nvPr/>
        </p:nvSpPr>
        <p:spPr>
          <a:xfrm>
            <a:off x="10352086" y="2055168"/>
            <a:ext cx="436374" cy="390778"/>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Tree>
    <p:extLst>
      <p:ext uri="{BB962C8B-B14F-4D97-AF65-F5344CB8AC3E}">
        <p14:creationId xmlns:p14="http://schemas.microsoft.com/office/powerpoint/2010/main" val="211839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dissolve">
                                      <p:cBhvr>
                                        <p:cTn id="7" dur="500"/>
                                        <p:tgtEl>
                                          <p:spTgt spid="19"/>
                                        </p:tgtEl>
                                      </p:cBhvr>
                                    </p:animEffect>
                                  </p:childTnLst>
                                </p:cTn>
                              </p:par>
                              <p:par>
                                <p:cTn id="8" presetID="9" presetClass="entr" presetSubtype="0" fill="hold" grpId="0" nodeType="withEffect">
                                  <p:stCondLst>
                                    <p:cond delay="100"/>
                                  </p:stCondLst>
                                  <p:childTnLst>
                                    <p:set>
                                      <p:cBhvr>
                                        <p:cTn id="9" dur="1" fill="hold">
                                          <p:stCondLst>
                                            <p:cond delay="0"/>
                                          </p:stCondLst>
                                        </p:cTn>
                                        <p:tgtEl>
                                          <p:spTgt spid="20"/>
                                        </p:tgtEl>
                                        <p:attrNameLst>
                                          <p:attrName>style.visibility</p:attrName>
                                        </p:attrNameLst>
                                      </p:cBhvr>
                                      <p:to>
                                        <p:strVal val="visible"/>
                                      </p:to>
                                    </p:set>
                                    <p:animEffect transition="in" filter="dissolve">
                                      <p:cBhvr>
                                        <p:cTn id="10" dur="500"/>
                                        <p:tgtEl>
                                          <p:spTgt spid="20"/>
                                        </p:tgtEl>
                                      </p:cBhvr>
                                    </p:animEffect>
                                  </p:childTnLst>
                                </p:cTn>
                              </p:par>
                              <p:par>
                                <p:cTn id="11" presetID="9" presetClass="entr" presetSubtype="0" fill="hold" grpId="0" nodeType="withEffect">
                                  <p:stCondLst>
                                    <p:cond delay="200"/>
                                  </p:stCondLst>
                                  <p:childTnLst>
                                    <p:set>
                                      <p:cBhvr>
                                        <p:cTn id="12" dur="1" fill="hold">
                                          <p:stCondLst>
                                            <p:cond delay="0"/>
                                          </p:stCondLst>
                                        </p:cTn>
                                        <p:tgtEl>
                                          <p:spTgt spid="25"/>
                                        </p:tgtEl>
                                        <p:attrNameLst>
                                          <p:attrName>style.visibility</p:attrName>
                                        </p:attrNameLst>
                                      </p:cBhvr>
                                      <p:to>
                                        <p:strVal val="visible"/>
                                      </p:to>
                                    </p:set>
                                    <p:animEffect transition="in" filter="dissolve">
                                      <p:cBhvr>
                                        <p:cTn id="13" dur="500"/>
                                        <p:tgtEl>
                                          <p:spTgt spid="25"/>
                                        </p:tgtEl>
                                      </p:cBhvr>
                                    </p:animEffect>
                                  </p:childTnLst>
                                </p:cTn>
                              </p:par>
                              <p:par>
                                <p:cTn id="14" presetID="9" presetClass="entr" presetSubtype="0" fill="hold" grpId="0" nodeType="withEffect">
                                  <p:stCondLst>
                                    <p:cond delay="300"/>
                                  </p:stCondLst>
                                  <p:childTnLst>
                                    <p:set>
                                      <p:cBhvr>
                                        <p:cTn id="15" dur="1" fill="hold">
                                          <p:stCondLst>
                                            <p:cond delay="0"/>
                                          </p:stCondLst>
                                        </p:cTn>
                                        <p:tgtEl>
                                          <p:spTgt spid="26"/>
                                        </p:tgtEl>
                                        <p:attrNameLst>
                                          <p:attrName>style.visibility</p:attrName>
                                        </p:attrNameLst>
                                      </p:cBhvr>
                                      <p:to>
                                        <p:strVal val="visible"/>
                                      </p:to>
                                    </p:set>
                                    <p:animEffect transition="in" filter="dissolve">
                                      <p:cBhvr>
                                        <p:cTn id="16" dur="500"/>
                                        <p:tgtEl>
                                          <p:spTgt spid="26"/>
                                        </p:tgtEl>
                                      </p:cBhvr>
                                    </p:animEffect>
                                  </p:childTnLst>
                                </p:cTn>
                              </p:par>
                              <p:par>
                                <p:cTn id="17" presetID="9" presetClass="entr" presetSubtype="0" fill="hold" grpId="0" nodeType="withEffect">
                                  <p:stCondLst>
                                    <p:cond delay="400"/>
                                  </p:stCondLst>
                                  <p:childTnLst>
                                    <p:set>
                                      <p:cBhvr>
                                        <p:cTn id="18" dur="1" fill="hold">
                                          <p:stCondLst>
                                            <p:cond delay="0"/>
                                          </p:stCondLst>
                                        </p:cTn>
                                        <p:tgtEl>
                                          <p:spTgt spid="27"/>
                                        </p:tgtEl>
                                        <p:attrNameLst>
                                          <p:attrName>style.visibility</p:attrName>
                                        </p:attrNameLst>
                                      </p:cBhvr>
                                      <p:to>
                                        <p:strVal val="visible"/>
                                      </p:to>
                                    </p:set>
                                    <p:animEffect transition="in" filter="dissolve">
                                      <p:cBhvr>
                                        <p:cTn id="19" dur="500"/>
                                        <p:tgtEl>
                                          <p:spTgt spid="27"/>
                                        </p:tgtEl>
                                      </p:cBhvr>
                                    </p:animEffect>
                                  </p:childTnLst>
                                </p:cTn>
                              </p:par>
                              <p:par>
                                <p:cTn id="20" presetID="9" presetClass="entr" presetSubtype="0" fill="hold" grpId="0" nodeType="withEffect">
                                  <p:stCondLst>
                                    <p:cond delay="500"/>
                                  </p:stCondLst>
                                  <p:childTnLst>
                                    <p:set>
                                      <p:cBhvr>
                                        <p:cTn id="21" dur="1" fill="hold">
                                          <p:stCondLst>
                                            <p:cond delay="0"/>
                                          </p:stCondLst>
                                        </p:cTn>
                                        <p:tgtEl>
                                          <p:spTgt spid="28"/>
                                        </p:tgtEl>
                                        <p:attrNameLst>
                                          <p:attrName>style.visibility</p:attrName>
                                        </p:attrNameLst>
                                      </p:cBhvr>
                                      <p:to>
                                        <p:strVal val="visible"/>
                                      </p:to>
                                    </p:set>
                                    <p:animEffect transition="in" filter="dissolve">
                                      <p:cBhvr>
                                        <p:cTn id="22" dur="500"/>
                                        <p:tgtEl>
                                          <p:spTgt spid="28"/>
                                        </p:tgtEl>
                                      </p:cBhvr>
                                    </p:animEffect>
                                  </p:childTnLst>
                                </p:cTn>
                              </p:par>
                              <p:par>
                                <p:cTn id="23" presetID="9" presetClass="entr" presetSubtype="0" fill="hold" grpId="0" nodeType="withEffect">
                                  <p:stCondLst>
                                    <p:cond delay="600"/>
                                  </p:stCondLst>
                                  <p:childTnLst>
                                    <p:set>
                                      <p:cBhvr>
                                        <p:cTn id="24" dur="1" fill="hold">
                                          <p:stCondLst>
                                            <p:cond delay="0"/>
                                          </p:stCondLst>
                                        </p:cTn>
                                        <p:tgtEl>
                                          <p:spTgt spid="29"/>
                                        </p:tgtEl>
                                        <p:attrNameLst>
                                          <p:attrName>style.visibility</p:attrName>
                                        </p:attrNameLst>
                                      </p:cBhvr>
                                      <p:to>
                                        <p:strVal val="visible"/>
                                      </p:to>
                                    </p:set>
                                    <p:animEffect transition="in" filter="dissolve">
                                      <p:cBhvr>
                                        <p:cTn id="25" dur="500"/>
                                        <p:tgtEl>
                                          <p:spTgt spid="29"/>
                                        </p:tgtEl>
                                      </p:cBhvr>
                                    </p:animEffect>
                                  </p:childTnLst>
                                </p:cTn>
                              </p:par>
                              <p:par>
                                <p:cTn id="26" presetID="9" presetClass="entr" presetSubtype="0" fill="hold" grpId="0" nodeType="withEffect">
                                  <p:stCondLst>
                                    <p:cond delay="700"/>
                                  </p:stCondLst>
                                  <p:childTnLst>
                                    <p:set>
                                      <p:cBhvr>
                                        <p:cTn id="27" dur="1" fill="hold">
                                          <p:stCondLst>
                                            <p:cond delay="0"/>
                                          </p:stCondLst>
                                        </p:cTn>
                                        <p:tgtEl>
                                          <p:spTgt spid="30"/>
                                        </p:tgtEl>
                                        <p:attrNameLst>
                                          <p:attrName>style.visibility</p:attrName>
                                        </p:attrNameLst>
                                      </p:cBhvr>
                                      <p:to>
                                        <p:strVal val="visible"/>
                                      </p:to>
                                    </p:set>
                                    <p:animEffect transition="in" filter="dissolve">
                                      <p:cBhvr>
                                        <p:cTn id="28" dur="500"/>
                                        <p:tgtEl>
                                          <p:spTgt spid="30"/>
                                        </p:tgtEl>
                                      </p:cBhvr>
                                    </p:animEffect>
                                  </p:childTnLst>
                                </p:cTn>
                              </p:par>
                              <p:par>
                                <p:cTn id="29" presetID="9" presetClass="entr" presetSubtype="0" fill="hold" grpId="0" nodeType="withEffect">
                                  <p:stCondLst>
                                    <p:cond delay="800"/>
                                  </p:stCondLst>
                                  <p:childTnLst>
                                    <p:set>
                                      <p:cBhvr>
                                        <p:cTn id="30" dur="1" fill="hold">
                                          <p:stCondLst>
                                            <p:cond delay="0"/>
                                          </p:stCondLst>
                                        </p:cTn>
                                        <p:tgtEl>
                                          <p:spTgt spid="43"/>
                                        </p:tgtEl>
                                        <p:attrNameLst>
                                          <p:attrName>style.visibility</p:attrName>
                                        </p:attrNameLst>
                                      </p:cBhvr>
                                      <p:to>
                                        <p:strVal val="visible"/>
                                      </p:to>
                                    </p:set>
                                    <p:animEffect transition="in" filter="dissolve">
                                      <p:cBhvr>
                                        <p:cTn id="31" dur="500"/>
                                        <p:tgtEl>
                                          <p:spTgt spid="43"/>
                                        </p:tgtEl>
                                      </p:cBhvr>
                                    </p:animEffect>
                                  </p:childTnLst>
                                </p:cTn>
                              </p:par>
                              <p:par>
                                <p:cTn id="32" presetID="9" presetClass="entr" presetSubtype="0" fill="hold" grpId="0" nodeType="withEffect">
                                  <p:stCondLst>
                                    <p:cond delay="900"/>
                                  </p:stCondLst>
                                  <p:childTnLst>
                                    <p:set>
                                      <p:cBhvr>
                                        <p:cTn id="33" dur="1" fill="hold">
                                          <p:stCondLst>
                                            <p:cond delay="0"/>
                                          </p:stCondLst>
                                        </p:cTn>
                                        <p:tgtEl>
                                          <p:spTgt spid="44"/>
                                        </p:tgtEl>
                                        <p:attrNameLst>
                                          <p:attrName>style.visibility</p:attrName>
                                        </p:attrNameLst>
                                      </p:cBhvr>
                                      <p:to>
                                        <p:strVal val="visible"/>
                                      </p:to>
                                    </p:set>
                                    <p:animEffect transition="in" filter="dissolve">
                                      <p:cBhvr>
                                        <p:cTn id="34" dur="500"/>
                                        <p:tgtEl>
                                          <p:spTgt spid="44"/>
                                        </p:tgtEl>
                                      </p:cBhvr>
                                    </p:animEffect>
                                  </p:childTnLst>
                                </p:cTn>
                              </p:par>
                              <p:par>
                                <p:cTn id="35" presetID="9" presetClass="entr" presetSubtype="0" fill="hold" grpId="0" nodeType="withEffect">
                                  <p:stCondLst>
                                    <p:cond delay="1000"/>
                                  </p:stCondLst>
                                  <p:childTnLst>
                                    <p:set>
                                      <p:cBhvr>
                                        <p:cTn id="36" dur="1" fill="hold">
                                          <p:stCondLst>
                                            <p:cond delay="0"/>
                                          </p:stCondLst>
                                        </p:cTn>
                                        <p:tgtEl>
                                          <p:spTgt spid="45"/>
                                        </p:tgtEl>
                                        <p:attrNameLst>
                                          <p:attrName>style.visibility</p:attrName>
                                        </p:attrNameLst>
                                      </p:cBhvr>
                                      <p:to>
                                        <p:strVal val="visible"/>
                                      </p:to>
                                    </p:set>
                                    <p:animEffect transition="in" filter="dissolve">
                                      <p:cBhvr>
                                        <p:cTn id="37" dur="500"/>
                                        <p:tgtEl>
                                          <p:spTgt spid="45"/>
                                        </p:tgtEl>
                                      </p:cBhvr>
                                    </p:animEffect>
                                  </p:childTnLst>
                                </p:cTn>
                              </p:par>
                              <p:par>
                                <p:cTn id="38" presetID="9" presetClass="entr" presetSubtype="0" fill="hold" grpId="0" nodeType="withEffect">
                                  <p:stCondLst>
                                    <p:cond delay="1100"/>
                                  </p:stCondLst>
                                  <p:childTnLst>
                                    <p:set>
                                      <p:cBhvr>
                                        <p:cTn id="39" dur="1" fill="hold">
                                          <p:stCondLst>
                                            <p:cond delay="0"/>
                                          </p:stCondLst>
                                        </p:cTn>
                                        <p:tgtEl>
                                          <p:spTgt spid="46"/>
                                        </p:tgtEl>
                                        <p:attrNameLst>
                                          <p:attrName>style.visibility</p:attrName>
                                        </p:attrNameLst>
                                      </p:cBhvr>
                                      <p:to>
                                        <p:strVal val="visible"/>
                                      </p:to>
                                    </p:set>
                                    <p:animEffect transition="in" filter="dissolve">
                                      <p:cBhvr>
                                        <p:cTn id="40" dur="500"/>
                                        <p:tgtEl>
                                          <p:spTgt spid="46"/>
                                        </p:tgtEl>
                                      </p:cBhvr>
                                    </p:animEffect>
                                  </p:childTnLst>
                                </p:cTn>
                              </p:par>
                              <p:par>
                                <p:cTn id="41" presetID="9" presetClass="entr" presetSubtype="0" fill="hold" grpId="0" nodeType="withEffect">
                                  <p:stCondLst>
                                    <p:cond delay="1200"/>
                                  </p:stCondLst>
                                  <p:childTnLst>
                                    <p:set>
                                      <p:cBhvr>
                                        <p:cTn id="42" dur="1" fill="hold">
                                          <p:stCondLst>
                                            <p:cond delay="0"/>
                                          </p:stCondLst>
                                        </p:cTn>
                                        <p:tgtEl>
                                          <p:spTgt spid="47"/>
                                        </p:tgtEl>
                                        <p:attrNameLst>
                                          <p:attrName>style.visibility</p:attrName>
                                        </p:attrNameLst>
                                      </p:cBhvr>
                                      <p:to>
                                        <p:strVal val="visible"/>
                                      </p:to>
                                    </p:set>
                                    <p:animEffect transition="in" filter="dissolve">
                                      <p:cBhvr>
                                        <p:cTn id="43" dur="500"/>
                                        <p:tgtEl>
                                          <p:spTgt spid="47"/>
                                        </p:tgtEl>
                                      </p:cBhvr>
                                    </p:animEffect>
                                  </p:childTnLst>
                                </p:cTn>
                              </p:par>
                              <p:par>
                                <p:cTn id="44" presetID="9" presetClass="entr" presetSubtype="0" fill="hold" grpId="0" nodeType="withEffect">
                                  <p:stCondLst>
                                    <p:cond delay="1300"/>
                                  </p:stCondLst>
                                  <p:childTnLst>
                                    <p:set>
                                      <p:cBhvr>
                                        <p:cTn id="45" dur="1" fill="hold">
                                          <p:stCondLst>
                                            <p:cond delay="0"/>
                                          </p:stCondLst>
                                        </p:cTn>
                                        <p:tgtEl>
                                          <p:spTgt spid="48"/>
                                        </p:tgtEl>
                                        <p:attrNameLst>
                                          <p:attrName>style.visibility</p:attrName>
                                        </p:attrNameLst>
                                      </p:cBhvr>
                                      <p:to>
                                        <p:strVal val="visible"/>
                                      </p:to>
                                    </p:set>
                                    <p:animEffect transition="in" filter="dissolve">
                                      <p:cBhvr>
                                        <p:cTn id="46" dur="500"/>
                                        <p:tgtEl>
                                          <p:spTgt spid="48"/>
                                        </p:tgtEl>
                                      </p:cBhvr>
                                    </p:animEffect>
                                  </p:childTnLst>
                                </p:cTn>
                              </p:par>
                              <p:par>
                                <p:cTn id="47" presetID="9" presetClass="entr" presetSubtype="0" fill="hold" grpId="0" nodeType="withEffect">
                                  <p:stCondLst>
                                    <p:cond delay="1400"/>
                                  </p:stCondLst>
                                  <p:childTnLst>
                                    <p:set>
                                      <p:cBhvr>
                                        <p:cTn id="48" dur="1" fill="hold">
                                          <p:stCondLst>
                                            <p:cond delay="0"/>
                                          </p:stCondLst>
                                        </p:cTn>
                                        <p:tgtEl>
                                          <p:spTgt spid="49"/>
                                        </p:tgtEl>
                                        <p:attrNameLst>
                                          <p:attrName>style.visibility</p:attrName>
                                        </p:attrNameLst>
                                      </p:cBhvr>
                                      <p:to>
                                        <p:strVal val="visible"/>
                                      </p:to>
                                    </p:set>
                                    <p:animEffect transition="in" filter="dissolve">
                                      <p:cBhvr>
                                        <p:cTn id="49" dur="500"/>
                                        <p:tgtEl>
                                          <p:spTgt spid="49"/>
                                        </p:tgtEl>
                                      </p:cBhvr>
                                    </p:animEffect>
                                  </p:childTnLst>
                                </p:cTn>
                              </p:par>
                              <p:par>
                                <p:cTn id="50" presetID="9" presetClass="entr" presetSubtype="0" fill="hold" grpId="0" nodeType="withEffect">
                                  <p:stCondLst>
                                    <p:cond delay="1500"/>
                                  </p:stCondLst>
                                  <p:childTnLst>
                                    <p:set>
                                      <p:cBhvr>
                                        <p:cTn id="51" dur="1" fill="hold">
                                          <p:stCondLst>
                                            <p:cond delay="0"/>
                                          </p:stCondLst>
                                        </p:cTn>
                                        <p:tgtEl>
                                          <p:spTgt spid="50"/>
                                        </p:tgtEl>
                                        <p:attrNameLst>
                                          <p:attrName>style.visibility</p:attrName>
                                        </p:attrNameLst>
                                      </p:cBhvr>
                                      <p:to>
                                        <p:strVal val="visible"/>
                                      </p:to>
                                    </p:set>
                                    <p:animEffect transition="in" filter="dissolve">
                                      <p:cBhvr>
                                        <p:cTn id="52" dur="500"/>
                                        <p:tgtEl>
                                          <p:spTgt spid="50"/>
                                        </p:tgtEl>
                                      </p:cBhvr>
                                    </p:animEffect>
                                  </p:childTnLst>
                                </p:cTn>
                              </p:par>
                              <p:par>
                                <p:cTn id="53" presetID="9" presetClass="entr" presetSubtype="0" fill="hold" grpId="0" nodeType="withEffect">
                                  <p:stCondLst>
                                    <p:cond delay="1600"/>
                                  </p:stCondLst>
                                  <p:childTnLst>
                                    <p:set>
                                      <p:cBhvr>
                                        <p:cTn id="54" dur="1" fill="hold">
                                          <p:stCondLst>
                                            <p:cond delay="0"/>
                                          </p:stCondLst>
                                        </p:cTn>
                                        <p:tgtEl>
                                          <p:spTgt spid="51"/>
                                        </p:tgtEl>
                                        <p:attrNameLst>
                                          <p:attrName>style.visibility</p:attrName>
                                        </p:attrNameLst>
                                      </p:cBhvr>
                                      <p:to>
                                        <p:strVal val="visible"/>
                                      </p:to>
                                    </p:set>
                                    <p:animEffect transition="in" filter="dissolve">
                                      <p:cBhvr>
                                        <p:cTn id="55" dur="500"/>
                                        <p:tgtEl>
                                          <p:spTgt spid="51"/>
                                        </p:tgtEl>
                                      </p:cBhvr>
                                    </p:animEffect>
                                  </p:childTnLst>
                                </p:cTn>
                              </p:par>
                              <p:par>
                                <p:cTn id="56" presetID="9" presetClass="entr" presetSubtype="0" fill="hold" grpId="0" nodeType="withEffect">
                                  <p:stCondLst>
                                    <p:cond delay="1700"/>
                                  </p:stCondLst>
                                  <p:childTnLst>
                                    <p:set>
                                      <p:cBhvr>
                                        <p:cTn id="57" dur="1" fill="hold">
                                          <p:stCondLst>
                                            <p:cond delay="0"/>
                                          </p:stCondLst>
                                        </p:cTn>
                                        <p:tgtEl>
                                          <p:spTgt spid="52"/>
                                        </p:tgtEl>
                                        <p:attrNameLst>
                                          <p:attrName>style.visibility</p:attrName>
                                        </p:attrNameLst>
                                      </p:cBhvr>
                                      <p:to>
                                        <p:strVal val="visible"/>
                                      </p:to>
                                    </p:set>
                                    <p:animEffect transition="in" filter="dissolve">
                                      <p:cBhvr>
                                        <p:cTn id="58" dur="500"/>
                                        <p:tgtEl>
                                          <p:spTgt spid="52"/>
                                        </p:tgtEl>
                                      </p:cBhvr>
                                    </p:animEffect>
                                  </p:childTnLst>
                                </p:cTn>
                              </p:par>
                              <p:par>
                                <p:cTn id="59" presetID="9" presetClass="entr" presetSubtype="0" fill="hold" grpId="1" nodeType="withEffect">
                                  <p:stCondLst>
                                    <p:cond delay="1800"/>
                                  </p:stCondLst>
                                  <p:childTnLst>
                                    <p:set>
                                      <p:cBhvr>
                                        <p:cTn id="60" dur="1" fill="hold">
                                          <p:stCondLst>
                                            <p:cond delay="0"/>
                                          </p:stCondLst>
                                        </p:cTn>
                                        <p:tgtEl>
                                          <p:spTgt spid="52"/>
                                        </p:tgtEl>
                                        <p:attrNameLst>
                                          <p:attrName>style.visibility</p:attrName>
                                        </p:attrNameLst>
                                      </p:cBhvr>
                                      <p:to>
                                        <p:strVal val="visible"/>
                                      </p:to>
                                    </p:set>
                                    <p:animEffect transition="in" filter="dissolve">
                                      <p:cBhvr>
                                        <p:cTn id="61" dur="500"/>
                                        <p:tgtEl>
                                          <p:spTgt spid="52"/>
                                        </p:tgtEl>
                                      </p:cBhvr>
                                    </p:animEffect>
                                  </p:childTnLst>
                                </p:cTn>
                              </p:par>
                              <p:par>
                                <p:cTn id="62" presetID="10" presetClass="entr" presetSubtype="0" fill="hold" grpId="0" nodeType="withEffect">
                                  <p:stCondLst>
                                    <p:cond delay="2000"/>
                                  </p:stCondLst>
                                  <p:childTnLst>
                                    <p:set>
                                      <p:cBhvr>
                                        <p:cTn id="63" dur="1" fill="hold">
                                          <p:stCondLst>
                                            <p:cond delay="0"/>
                                          </p:stCondLst>
                                        </p:cTn>
                                        <p:tgtEl>
                                          <p:spTgt spid="3"/>
                                        </p:tgtEl>
                                        <p:attrNameLst>
                                          <p:attrName>style.visibility</p:attrName>
                                        </p:attrNameLst>
                                      </p:cBhvr>
                                      <p:to>
                                        <p:strVal val="visible"/>
                                      </p:to>
                                    </p:set>
                                    <p:animEffect transition="in" filter="fade">
                                      <p:cBhvr>
                                        <p:cTn id="64" dur="500"/>
                                        <p:tgtEl>
                                          <p:spTgt spid="3"/>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9"/>
                                        </p:tgtEl>
                                        <p:attrNameLst>
                                          <p:attrName>style.visibility</p:attrName>
                                        </p:attrNameLst>
                                      </p:cBhvr>
                                      <p:to>
                                        <p:strVal val="visible"/>
                                      </p:to>
                                    </p:set>
                                    <p:animEffect transition="in" filter="fade">
                                      <p:cBhvr>
                                        <p:cTn id="6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3" grpId="0"/>
      <p:bldP spid="19" grpId="0" animBg="1"/>
      <p:bldP spid="20" grpId="0" animBg="1"/>
      <p:bldP spid="25" grpId="0" animBg="1"/>
      <p:bldP spid="26" grpId="0" animBg="1"/>
      <p:bldP spid="27" grpId="0" animBg="1"/>
      <p:bldP spid="28" grpId="0" animBg="1"/>
      <p:bldP spid="29" grpId="0" animBg="1"/>
      <p:bldP spid="30"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2" grpId="1"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magine 9"/>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sp>
        <p:nvSpPr>
          <p:cNvPr id="7" name="Titolo 1"/>
          <p:cNvSpPr>
            <a:spLocks noGrp="1"/>
          </p:cNvSpPr>
          <p:nvPr>
            <p:ph type="title"/>
          </p:nvPr>
        </p:nvSpPr>
        <p:spPr>
          <a:xfrm>
            <a:off x="387927" y="484909"/>
            <a:ext cx="10131425" cy="1067385"/>
          </a:xfrm>
        </p:spPr>
        <p:txBody>
          <a:bodyPr>
            <a:normAutofit/>
          </a:bodyPr>
          <a:lstStyle/>
          <a:p>
            <a:r>
              <a:rPr lang="en-GB" smtClean="0"/>
              <a:t>4.2 MOST FAMOUS ATTACKS – Govern-Mental</a:t>
            </a:r>
            <a:endParaRPr lang="en-GB"/>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pic>
        <p:nvPicPr>
          <p:cNvPr id="4" name="Immagine 3"/>
          <p:cNvPicPr>
            <a:picLocks noChangeAspect="1"/>
          </p:cNvPicPr>
          <p:nvPr/>
        </p:nvPicPr>
        <p:blipFill>
          <a:blip r:embed="rId4"/>
          <a:stretch>
            <a:fillRect/>
          </a:stretch>
        </p:blipFill>
        <p:spPr>
          <a:xfrm>
            <a:off x="437520" y="1386671"/>
            <a:ext cx="11316960" cy="5484551"/>
          </a:xfrm>
          <a:prstGeom prst="rect">
            <a:avLst/>
          </a:prstGeom>
        </p:spPr>
      </p:pic>
      <p:sp>
        <p:nvSpPr>
          <p:cNvPr id="18" name="Rettangolo arrotondato 17"/>
          <p:cNvSpPr/>
          <p:nvPr/>
        </p:nvSpPr>
        <p:spPr>
          <a:xfrm>
            <a:off x="1015416" y="5038220"/>
            <a:ext cx="4361802" cy="666544"/>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19" name="Rettangolo arrotondato 18"/>
          <p:cNvSpPr/>
          <p:nvPr/>
        </p:nvSpPr>
        <p:spPr>
          <a:xfrm>
            <a:off x="6326670" y="1593095"/>
            <a:ext cx="3881855" cy="344887"/>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20" name="Rettangolo arrotondato 19"/>
          <p:cNvSpPr/>
          <p:nvPr/>
        </p:nvSpPr>
        <p:spPr>
          <a:xfrm>
            <a:off x="6328944" y="1909268"/>
            <a:ext cx="5285301" cy="902171"/>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21" name="Rettangolo arrotondato 20"/>
          <p:cNvSpPr/>
          <p:nvPr/>
        </p:nvSpPr>
        <p:spPr>
          <a:xfrm>
            <a:off x="6359997" y="2991562"/>
            <a:ext cx="5186009" cy="747925"/>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cxnSp>
        <p:nvCxnSpPr>
          <p:cNvPr id="6" name="Connettore 2 5"/>
          <p:cNvCxnSpPr/>
          <p:nvPr/>
        </p:nvCxnSpPr>
        <p:spPr>
          <a:xfrm flipV="1">
            <a:off x="4612943" y="3274935"/>
            <a:ext cx="4585648" cy="2866558"/>
          </a:xfrm>
          <a:prstGeom prst="straightConnector1">
            <a:avLst/>
          </a:prstGeom>
          <a:ln w="381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36016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dissolve">
                                      <p:cBhvr>
                                        <p:cTn id="7" dur="500"/>
                                        <p:tgtEl>
                                          <p:spTgt spid="18"/>
                                        </p:tgtEl>
                                      </p:cBhvr>
                                    </p:animEffect>
                                  </p:childTnLst>
                                  <p:subTnLst>
                                    <p:set>
                                      <p:cBhvr override="childStyle">
                                        <p:cTn dur="1" fill="hold" display="0" masterRel="nextClick" afterEffect="1"/>
                                        <p:tgtEl>
                                          <p:spTgt spid="18"/>
                                        </p:tgtEl>
                                        <p:attrNameLst>
                                          <p:attrName>style.visibility</p:attrName>
                                        </p:attrNameLst>
                                      </p:cBhvr>
                                      <p:to>
                                        <p:strVal val="hidden"/>
                                      </p:to>
                                    </p:set>
                                  </p:sub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dissolve">
                                      <p:cBhvr>
                                        <p:cTn id="12" dur="500"/>
                                        <p:tgtEl>
                                          <p:spTgt spid="19"/>
                                        </p:tgtEl>
                                      </p:cBhvr>
                                    </p:animEffect>
                                  </p:childTnLst>
                                  <p:subTnLst>
                                    <p:set>
                                      <p:cBhvr override="childStyle">
                                        <p:cTn dur="1" fill="hold" display="0" masterRel="nextClick" afterEffect="1"/>
                                        <p:tgtEl>
                                          <p:spTgt spid="19"/>
                                        </p:tgtEl>
                                        <p:attrNameLst>
                                          <p:attrName>style.visibility</p:attrName>
                                        </p:attrNameLst>
                                      </p:cBhvr>
                                      <p:to>
                                        <p:strVal val="hidden"/>
                                      </p:to>
                                    </p:set>
                                  </p:sub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dissolve">
                                      <p:cBhvr>
                                        <p:cTn id="17" dur="500"/>
                                        <p:tgtEl>
                                          <p:spTgt spid="20"/>
                                        </p:tgtEl>
                                      </p:cBhvr>
                                    </p:animEffect>
                                  </p:childTnLst>
                                  <p:subTnLst>
                                    <p:set>
                                      <p:cBhvr override="childStyle">
                                        <p:cTn dur="1" fill="hold" display="0" masterRel="nextClick" afterEffect="1"/>
                                        <p:tgtEl>
                                          <p:spTgt spid="20"/>
                                        </p:tgtEl>
                                        <p:attrNameLst>
                                          <p:attrName>style.visibility</p:attrName>
                                        </p:attrNameLst>
                                      </p:cBhvr>
                                      <p:to>
                                        <p:strVal val="hidden"/>
                                      </p:to>
                                    </p:set>
                                  </p:sub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dissolve">
                                      <p:cBhvr>
                                        <p:cTn id="22" dur="500"/>
                                        <p:tgtEl>
                                          <p:spTgt spid="21"/>
                                        </p:tgtEl>
                                      </p:cBhvr>
                                    </p:animEffect>
                                  </p:childTnLst>
                                  <p:subTnLst>
                                    <p:set>
                                      <p:cBhvr override="childStyle">
                                        <p:cTn dur="1" fill="hold" display="0" masterRel="nextClick" afterEffect="1"/>
                                        <p:tgtEl>
                                          <p:spTgt spid="21"/>
                                        </p:tgtEl>
                                        <p:attrNameLst>
                                          <p:attrName>style.visibility</p:attrName>
                                        </p:attrNameLst>
                                      </p:cBhvr>
                                      <p:to>
                                        <p:strVal val="hidden"/>
                                      </p:to>
                                    </p:set>
                                  </p:subTnLst>
                                </p:cTn>
                              </p:par>
                              <p:par>
                                <p:cTn id="23" presetID="9" presetClass="entr" presetSubtype="0" fill="hold" nodeType="with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dissolve">
                                      <p:cBhvr>
                                        <p:cTn id="25" dur="500"/>
                                        <p:tgtEl>
                                          <p:spTgt spid="6"/>
                                        </p:tgtEl>
                                      </p:cBhvr>
                                    </p:animEffect>
                                  </p:childTnLst>
                                  <p:subTnLst>
                                    <p:set>
                                      <p:cBhvr override="childStyle">
                                        <p:cTn dur="1" fill="hold" display="0" masterRel="nextClick" afterEffect="1"/>
                                        <p:tgtEl>
                                          <p:spTgt spid="6"/>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0" grpId="0" animBg="1"/>
      <p:bldP spid="21"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magine 11"/>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0" y="6927"/>
            <a:ext cx="12192000" cy="6858000"/>
          </a:xfrm>
          <a:prstGeom prst="rect">
            <a:avLst/>
          </a:prstGeom>
        </p:spPr>
      </p:pic>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sp>
        <p:nvSpPr>
          <p:cNvPr id="7" name="Titolo 1"/>
          <p:cNvSpPr>
            <a:spLocks noGrp="1"/>
          </p:cNvSpPr>
          <p:nvPr>
            <p:ph type="title"/>
          </p:nvPr>
        </p:nvSpPr>
        <p:spPr>
          <a:xfrm>
            <a:off x="387927" y="484909"/>
            <a:ext cx="10131425" cy="1067385"/>
          </a:xfrm>
        </p:spPr>
        <p:txBody>
          <a:bodyPr>
            <a:normAutofit/>
          </a:bodyPr>
          <a:lstStyle/>
          <a:p>
            <a:r>
              <a:rPr lang="en-GB" dirty="0" smtClean="0"/>
              <a:t>4.2 MOST FAMOUS ATTACKS – Govern-Mental  </a:t>
            </a:r>
            <a:endParaRPr lang="en-GB" dirty="0"/>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pic>
        <p:nvPicPr>
          <p:cNvPr id="9" name="Immagine 8"/>
          <p:cNvPicPr>
            <a:picLocks noChangeAspect="1"/>
          </p:cNvPicPr>
          <p:nvPr/>
        </p:nvPicPr>
        <p:blipFill>
          <a:blip r:embed="rId4"/>
          <a:stretch>
            <a:fillRect/>
          </a:stretch>
        </p:blipFill>
        <p:spPr>
          <a:xfrm>
            <a:off x="2689659" y="1399894"/>
            <a:ext cx="6563523" cy="2290056"/>
          </a:xfrm>
          <a:prstGeom prst="rect">
            <a:avLst/>
          </a:prstGeom>
        </p:spPr>
      </p:pic>
      <p:pic>
        <p:nvPicPr>
          <p:cNvPr id="13" name="Immagin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3138985" y="2142699"/>
            <a:ext cx="701606" cy="1152388"/>
          </a:xfrm>
          <a:prstGeom prst="rect">
            <a:avLst/>
          </a:prstGeom>
        </p:spPr>
      </p:pic>
      <p:pic>
        <p:nvPicPr>
          <p:cNvPr id="14" name="Immagine 13"/>
          <p:cNvPicPr>
            <a:picLocks noChangeAspect="1"/>
          </p:cNvPicPr>
          <p:nvPr/>
        </p:nvPicPr>
        <p:blipFill>
          <a:blip r:embed="rId6"/>
          <a:stretch>
            <a:fillRect/>
          </a:stretch>
        </p:blipFill>
        <p:spPr>
          <a:xfrm>
            <a:off x="0" y="4128947"/>
            <a:ext cx="12192000" cy="2048101"/>
          </a:xfrm>
          <a:prstGeom prst="rect">
            <a:avLst/>
          </a:prstGeom>
        </p:spPr>
      </p:pic>
      <p:sp>
        <p:nvSpPr>
          <p:cNvPr id="22" name="Rettangolo arrotondato 21"/>
          <p:cNvSpPr/>
          <p:nvPr/>
        </p:nvSpPr>
        <p:spPr>
          <a:xfrm>
            <a:off x="5131557" y="4736076"/>
            <a:ext cx="7014950" cy="477370"/>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23" name="Rettangolo arrotondato 22"/>
          <p:cNvSpPr/>
          <p:nvPr/>
        </p:nvSpPr>
        <p:spPr>
          <a:xfrm>
            <a:off x="1066799" y="5120488"/>
            <a:ext cx="7014950" cy="477370"/>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11" name="Segnaposto contenuto 2"/>
          <p:cNvSpPr txBox="1">
            <a:spLocks/>
          </p:cNvSpPr>
          <p:nvPr/>
        </p:nvSpPr>
        <p:spPr>
          <a:xfrm>
            <a:off x="624842" y="1375459"/>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GB" sz="4000" dirty="0" smtClean="0">
                <a:latin typeface="+mj-lt"/>
              </a:rPr>
              <a:t>Must be performed by the owner</a:t>
            </a:r>
          </a:p>
          <a:p>
            <a:r>
              <a:rPr lang="en-GB" sz="4000" dirty="0" smtClean="0">
                <a:latin typeface="+mj-lt"/>
              </a:rPr>
              <a:t>Goal: not to pay the winner</a:t>
            </a:r>
          </a:p>
          <a:p>
            <a:endParaRPr lang="en-GB" sz="4000" dirty="0" smtClean="0">
              <a:latin typeface="+mj-lt"/>
            </a:endParaRPr>
          </a:p>
          <a:p>
            <a:endParaRPr lang="en-GB" sz="4000" dirty="0" smtClean="0">
              <a:latin typeface="+mj-lt"/>
            </a:endParaRPr>
          </a:p>
          <a:p>
            <a:endParaRPr lang="en-GB" sz="4000" dirty="0" smtClean="0">
              <a:latin typeface="+mj-lt"/>
            </a:endParaRPr>
          </a:p>
        </p:txBody>
      </p:sp>
    </p:spTree>
    <p:extLst>
      <p:ext uri="{BB962C8B-B14F-4D97-AF65-F5344CB8AC3E}">
        <p14:creationId xmlns:p14="http://schemas.microsoft.com/office/powerpoint/2010/main" val="715118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900" decel="100000" fill="hold"/>
                                        <p:tgtEl>
                                          <p:spTgt spid="11"/>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11"/>
                                        </p:tgtEl>
                                        <p:attrNameLst>
                                          <p:attrName>ppt_y</p:attrName>
                                        </p:attrNameLst>
                                      </p:cBhvr>
                                      <p:tavLst>
                                        <p:tav tm="0">
                                          <p:val>
                                            <p:strVal val="#ppt_y-.03"/>
                                          </p:val>
                                        </p:tav>
                                        <p:tav tm="100000">
                                          <p:val>
                                            <p:strVal val="#ppt_y"/>
                                          </p:val>
                                        </p:tav>
                                      </p:tavLst>
                                    </p:anim>
                                  </p:childTnLst>
                                  <p:subTnLst>
                                    <p:set>
                                      <p:cBhvr override="childStyle">
                                        <p:cTn dur="1" fill="hold" display="0" masterRel="nextClick" afterEffect="1"/>
                                        <p:tgtEl>
                                          <p:spTgt spid="11"/>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dissolve">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dissolve">
                                      <p:cBhvr>
                                        <p:cTn id="20" dur="1000"/>
                                        <p:tgtEl>
                                          <p:spTgt spid="14"/>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22"/>
                                        </p:tgtEl>
                                        <p:attrNameLst>
                                          <p:attrName>style.visibility</p:attrName>
                                        </p:attrNameLst>
                                      </p:cBhvr>
                                      <p:to>
                                        <p:strVal val="visible"/>
                                      </p:to>
                                    </p:set>
                                    <p:animEffect transition="in" filter="dissolve">
                                      <p:cBhvr>
                                        <p:cTn id="25" dur="500"/>
                                        <p:tgtEl>
                                          <p:spTgt spid="22"/>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grpId="0" nodeType="clickEffect">
                                  <p:stCondLst>
                                    <p:cond delay="0"/>
                                  </p:stCondLst>
                                  <p:childTnLst>
                                    <p:set>
                                      <p:cBhvr>
                                        <p:cTn id="29" dur="1" fill="hold">
                                          <p:stCondLst>
                                            <p:cond delay="0"/>
                                          </p:stCondLst>
                                        </p:cTn>
                                        <p:tgtEl>
                                          <p:spTgt spid="23"/>
                                        </p:tgtEl>
                                        <p:attrNameLst>
                                          <p:attrName>style.visibility</p:attrName>
                                        </p:attrNameLst>
                                      </p:cBhvr>
                                      <p:to>
                                        <p:strVal val="visible"/>
                                      </p:to>
                                    </p:set>
                                    <p:animEffect transition="in" filter="dissolve">
                                      <p:cBhvr>
                                        <p:cTn id="30" dur="500"/>
                                        <p:tgtEl>
                                          <p:spTgt spid="23"/>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nodeType="click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dissolve">
                                      <p:cBhvr>
                                        <p:cTn id="3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11"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magine 12"/>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Titolo 1"/>
          <p:cNvSpPr>
            <a:spLocks noGrp="1"/>
          </p:cNvSpPr>
          <p:nvPr>
            <p:ph type="title"/>
          </p:nvPr>
        </p:nvSpPr>
        <p:spPr>
          <a:xfrm>
            <a:off x="51211" y="308074"/>
            <a:ext cx="12686630" cy="1067385"/>
          </a:xfrm>
        </p:spPr>
        <p:txBody>
          <a:bodyPr>
            <a:normAutofit fontScale="90000"/>
          </a:bodyPr>
          <a:lstStyle/>
          <a:p>
            <a:r>
              <a:rPr lang="en-GB" dirty="0" smtClean="0"/>
              <a:t>4.2 MOST FAMOUS ATTACKS – </a:t>
            </a:r>
            <a:r>
              <a:rPr lang="en-GB" dirty="0"/>
              <a:t>Govern-Mental– </a:t>
            </a:r>
            <a:r>
              <a:rPr lang="en-GB" dirty="0" smtClean="0"/>
              <a:t>POSSIBLE SOLUTIONS</a:t>
            </a:r>
            <a:endParaRPr lang="en-GB" dirty="0"/>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sp>
        <p:nvSpPr>
          <p:cNvPr id="6" name="Segnaposto contenuto 2"/>
          <p:cNvSpPr txBox="1">
            <a:spLocks/>
          </p:cNvSpPr>
          <p:nvPr/>
        </p:nvSpPr>
        <p:spPr>
          <a:xfrm>
            <a:off x="624842" y="1375459"/>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GB" sz="4000" dirty="0" smtClean="0">
                <a:latin typeface="+mj-lt"/>
              </a:rPr>
              <a:t>Increase cost of external function</a:t>
            </a:r>
          </a:p>
          <a:p>
            <a:endParaRPr lang="en-GB" sz="4000" dirty="0" smtClean="0">
              <a:latin typeface="+mj-lt"/>
            </a:endParaRPr>
          </a:p>
          <a:p>
            <a:endParaRPr lang="en-GB" sz="4000" dirty="0" smtClean="0">
              <a:latin typeface="+mj-lt"/>
            </a:endParaRPr>
          </a:p>
          <a:p>
            <a:endParaRPr lang="en-GB" sz="4000" dirty="0" smtClean="0">
              <a:latin typeface="+mj-lt"/>
            </a:endParaRPr>
          </a:p>
        </p:txBody>
      </p:sp>
      <p:pic>
        <p:nvPicPr>
          <p:cNvPr id="2" name="Immagin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76732" y="2031591"/>
            <a:ext cx="2479040" cy="2274520"/>
          </a:xfrm>
          <a:prstGeom prst="rect">
            <a:avLst/>
          </a:prstGeom>
        </p:spPr>
      </p:pic>
    </p:spTree>
    <p:extLst>
      <p:ext uri="{BB962C8B-B14F-4D97-AF65-F5344CB8AC3E}">
        <p14:creationId xmlns:p14="http://schemas.microsoft.com/office/powerpoint/2010/main" val="987319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magine 11"/>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0" y="6927"/>
            <a:ext cx="12192000" cy="6858000"/>
          </a:xfrm>
          <a:prstGeom prst="rect">
            <a:avLst/>
          </a:prstGeom>
        </p:spPr>
      </p:pic>
      <p:sp>
        <p:nvSpPr>
          <p:cNvPr id="5" name="Segnaposto contenuto 2"/>
          <p:cNvSpPr>
            <a:spLocks noGrp="1"/>
          </p:cNvSpPr>
          <p:nvPr>
            <p:ph idx="1"/>
          </p:nvPr>
        </p:nvSpPr>
        <p:spPr>
          <a:xfrm>
            <a:off x="671947" y="1850167"/>
            <a:ext cx="10131425" cy="4557560"/>
          </a:xfrm>
        </p:spPr>
        <p:txBody>
          <a:bodyPr>
            <a:normAutofit/>
          </a:bodyPr>
          <a:lstStyle/>
          <a:p>
            <a:endParaRPr lang="en-GB" sz="4000" dirty="0" smtClean="0">
              <a:latin typeface="+mj-lt"/>
            </a:endParaRPr>
          </a:p>
          <a:p>
            <a:endParaRPr lang="en-GB" sz="4000" dirty="0" smtClean="0">
              <a:latin typeface="+mj-lt"/>
            </a:endParaRPr>
          </a:p>
        </p:txBody>
      </p:sp>
      <p:sp>
        <p:nvSpPr>
          <p:cNvPr id="7" name="Titolo 1"/>
          <p:cNvSpPr>
            <a:spLocks noGrp="1"/>
          </p:cNvSpPr>
          <p:nvPr>
            <p:ph type="title"/>
          </p:nvPr>
        </p:nvSpPr>
        <p:spPr>
          <a:xfrm>
            <a:off x="387927" y="484909"/>
            <a:ext cx="10131425" cy="1067385"/>
          </a:xfrm>
        </p:spPr>
        <p:txBody>
          <a:bodyPr>
            <a:normAutofit/>
          </a:bodyPr>
          <a:lstStyle/>
          <a:p>
            <a:r>
              <a:rPr lang="en-GB" smtClean="0"/>
              <a:t>4.2 MOST FAMOUS ATTACKS – Govern-Mental - #2 </a:t>
            </a:r>
            <a:endParaRPr lang="en-GB"/>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sp>
        <p:nvSpPr>
          <p:cNvPr id="11" name="Segnaposto contenuto 2"/>
          <p:cNvSpPr txBox="1">
            <a:spLocks/>
          </p:cNvSpPr>
          <p:nvPr/>
        </p:nvSpPr>
        <p:spPr>
          <a:xfrm>
            <a:off x="387927" y="2966629"/>
            <a:ext cx="12179186" cy="3057643"/>
          </a:xfrm>
          <a:prstGeom prst="rect">
            <a:avLst/>
          </a:prstGeom>
        </p:spPr>
        <p:txBody>
          <a:bodyPr vert="horz" lIns="91440" tIns="45720" rIns="91440" bIns="45720" rtlCol="0" anchor="ctr">
            <a:no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GB" sz="4000" dirty="0" smtClean="0">
                <a:latin typeface="+mj-lt"/>
              </a:rPr>
              <a:t>Attacker does not include in blocks the transactions in order to be the last player</a:t>
            </a:r>
          </a:p>
        </p:txBody>
      </p:sp>
      <p:grpSp>
        <p:nvGrpSpPr>
          <p:cNvPr id="4" name="Gruppo 3"/>
          <p:cNvGrpSpPr/>
          <p:nvPr/>
        </p:nvGrpSpPr>
        <p:grpSpPr>
          <a:xfrm>
            <a:off x="5737659" y="1552294"/>
            <a:ext cx="6327483" cy="1779626"/>
            <a:chOff x="666750" y="2187392"/>
            <a:chExt cx="10005002" cy="2714808"/>
          </a:xfrm>
        </p:grpSpPr>
        <p:pic>
          <p:nvPicPr>
            <p:cNvPr id="2" name="Immagine 1"/>
            <p:cNvPicPr>
              <a:picLocks noChangeAspect="1"/>
            </p:cNvPicPr>
            <p:nvPr/>
          </p:nvPicPr>
          <p:blipFill>
            <a:blip r:embed="rId4"/>
            <a:stretch>
              <a:fillRect/>
            </a:stretch>
          </p:blipFill>
          <p:spPr>
            <a:xfrm>
              <a:off x="666750" y="2187392"/>
              <a:ext cx="10005002" cy="2714808"/>
            </a:xfrm>
            <a:prstGeom prst="rect">
              <a:avLst/>
            </a:prstGeom>
          </p:spPr>
        </p:pic>
        <p:sp>
          <p:nvSpPr>
            <p:cNvPr id="3" name="Rettangolo 2"/>
            <p:cNvSpPr/>
            <p:nvPr/>
          </p:nvSpPr>
          <p:spPr>
            <a:xfrm>
              <a:off x="9144000" y="2187392"/>
              <a:ext cx="1160060" cy="52851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grpSp>
    </p:spTree>
    <p:extLst>
      <p:ext uri="{BB962C8B-B14F-4D97-AF65-F5344CB8AC3E}">
        <p14:creationId xmlns:p14="http://schemas.microsoft.com/office/powerpoint/2010/main" val="1921252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magine 3"/>
          <p:cNvPicPr>
            <a:picLocks noChangeAspect="1"/>
          </p:cNvPicPr>
          <p:nvPr/>
        </p:nvPicPr>
        <p:blipFill>
          <a:blip r:embed="rId3">
            <a:alphaModFix amt="10000"/>
            <a:extLst>
              <a:ext uri="{28A0092B-C50C-407E-A947-70E740481C1C}">
                <a14:useLocalDpi xmlns:a14="http://schemas.microsoft.com/office/drawing/2010/main"/>
              </a:ext>
            </a:extLst>
          </a:blip>
          <a:stretch>
            <a:fillRect/>
          </a:stretch>
        </p:blipFill>
        <p:spPr>
          <a:xfrm>
            <a:off x="0" y="0"/>
            <a:ext cx="12192000" cy="6858000"/>
          </a:xfrm>
          <a:prstGeom prst="rect">
            <a:avLst/>
          </a:prstGeom>
          <a:ln>
            <a:noFill/>
          </a:ln>
          <a:effectLst>
            <a:outerShdw blurRad="292100" dist="139700" dir="2700000" algn="tl" rotWithShape="0">
              <a:srgbClr val="333333">
                <a:alpha val="65000"/>
              </a:srgbClr>
            </a:outerShdw>
          </a:effectLst>
        </p:spPr>
      </p:pic>
      <p:sp>
        <p:nvSpPr>
          <p:cNvPr id="2" name="Titolo 1"/>
          <p:cNvSpPr>
            <a:spLocks noGrp="1"/>
          </p:cNvSpPr>
          <p:nvPr>
            <p:ph type="title"/>
          </p:nvPr>
        </p:nvSpPr>
        <p:spPr>
          <a:xfrm>
            <a:off x="235527" y="332509"/>
            <a:ext cx="11180186" cy="1067385"/>
          </a:xfrm>
        </p:spPr>
        <p:txBody>
          <a:bodyPr>
            <a:normAutofit fontScale="90000"/>
          </a:bodyPr>
          <a:lstStyle/>
          <a:p>
            <a:pPr marL="742950" marR="0" lvl="0" indent="-742950" defTabSz="914400" eaLnBrk="1" fontAlgn="auto" latinLnBrk="0" hangingPunct="1">
              <a:lnSpc>
                <a:spcPct val="100000"/>
              </a:lnSpc>
              <a:spcBef>
                <a:spcPts val="0"/>
              </a:spcBef>
              <a:spcAft>
                <a:spcPts val="0"/>
              </a:spcAft>
              <a:buClrTx/>
              <a:buSzTx/>
              <a:buFont typeface="+mj-lt"/>
              <a:buNone/>
              <a:tabLst/>
              <a:defRPr/>
            </a:pPr>
            <a:r>
              <a:rPr lang="en-GB" smtClean="0"/>
              <a:t>2.1	</a:t>
            </a:r>
            <a:r>
              <a:rPr lang="en-GB" sz="4000" smtClean="0"/>
              <a:t>What is a </a:t>
            </a:r>
            <a:r>
              <a:rPr lang="en-GB" sz="4000" err="1" smtClean="0"/>
              <a:t>blockchain</a:t>
            </a:r>
            <a:r>
              <a:rPr lang="en-GB" sz="4000" smtClean="0"/>
              <a:t> AND HOW DOES IT WORK?</a:t>
            </a:r>
            <a:endParaRPr lang="en-GB" sz="4000"/>
          </a:p>
        </p:txBody>
      </p:sp>
      <p:sp>
        <p:nvSpPr>
          <p:cNvPr id="5" name="Segnaposto contenuto 2"/>
          <p:cNvSpPr>
            <a:spLocks noGrp="1"/>
          </p:cNvSpPr>
          <p:nvPr>
            <p:ph idx="1"/>
          </p:nvPr>
        </p:nvSpPr>
        <p:spPr>
          <a:xfrm>
            <a:off x="630382" y="866201"/>
            <a:ext cx="10131425" cy="4557560"/>
          </a:xfrm>
        </p:spPr>
        <p:txBody>
          <a:bodyPr>
            <a:normAutofit/>
          </a:bodyPr>
          <a:lstStyle/>
          <a:p>
            <a:r>
              <a:rPr lang="en-GB" sz="4000" dirty="0" smtClean="0">
                <a:latin typeface="+mj-lt"/>
              </a:rPr>
              <a:t>Distributed Database</a:t>
            </a:r>
          </a:p>
          <a:p>
            <a:r>
              <a:rPr lang="en-GB" sz="4000" dirty="0" smtClean="0">
                <a:latin typeface="+mj-lt"/>
              </a:rPr>
              <a:t>Public digital ledger</a:t>
            </a:r>
          </a:p>
          <a:p>
            <a:r>
              <a:rPr lang="en-GB" sz="4000" dirty="0" smtClean="0">
                <a:latin typeface="+mj-lt"/>
              </a:rPr>
              <a:t>Source of Trust</a:t>
            </a:r>
          </a:p>
          <a:p>
            <a:endParaRPr lang="en-GB" sz="4000" dirty="0">
              <a:latin typeface="+mj-lt"/>
            </a:endParaRPr>
          </a:p>
        </p:txBody>
      </p:sp>
    </p:spTree>
    <p:extLst>
      <p:ext uri="{BB962C8B-B14F-4D97-AF65-F5344CB8AC3E}">
        <p14:creationId xmlns:p14="http://schemas.microsoft.com/office/powerpoint/2010/main" val="299420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magine 9"/>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sp>
        <p:nvSpPr>
          <p:cNvPr id="7" name="Titolo 1"/>
          <p:cNvSpPr>
            <a:spLocks noGrp="1"/>
          </p:cNvSpPr>
          <p:nvPr>
            <p:ph type="title"/>
          </p:nvPr>
        </p:nvSpPr>
        <p:spPr>
          <a:xfrm>
            <a:off x="387927" y="484909"/>
            <a:ext cx="10131425" cy="1067385"/>
          </a:xfrm>
        </p:spPr>
        <p:txBody>
          <a:bodyPr>
            <a:normAutofit/>
          </a:bodyPr>
          <a:lstStyle/>
          <a:p>
            <a:r>
              <a:rPr lang="en-GB" smtClean="0"/>
              <a:t>4.2 MOST FAMOUS ATTACKS – </a:t>
            </a:r>
            <a:r>
              <a:rPr lang="en-GB"/>
              <a:t>Govern-Mental - </a:t>
            </a:r>
            <a:r>
              <a:rPr lang="en-GB" smtClean="0"/>
              <a:t>#3 </a:t>
            </a:r>
            <a:endParaRPr lang="en-GB"/>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sp>
        <p:nvSpPr>
          <p:cNvPr id="9" name="Segnaposto contenuto 2"/>
          <p:cNvSpPr txBox="1">
            <a:spLocks/>
          </p:cNvSpPr>
          <p:nvPr/>
        </p:nvSpPr>
        <p:spPr>
          <a:xfrm>
            <a:off x="671946" y="1197617"/>
            <a:ext cx="10131425" cy="4409687"/>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GB" sz="4000" dirty="0" smtClean="0">
                <a:latin typeface="+mj-lt"/>
              </a:rPr>
              <a:t>The miner alters the timestamps</a:t>
            </a:r>
          </a:p>
          <a:p>
            <a:r>
              <a:rPr lang="en-GB" sz="4000" dirty="0" smtClean="0">
                <a:latin typeface="+mj-lt"/>
              </a:rPr>
              <a:t>She manages to publish the new block with the delayed timestamp</a:t>
            </a:r>
          </a:p>
          <a:p>
            <a:r>
              <a:rPr lang="en-GB" sz="4000" dirty="0" smtClean="0">
                <a:latin typeface="+mj-lt"/>
              </a:rPr>
              <a:t>She will be the last player and win the jackpot</a:t>
            </a:r>
            <a:endParaRPr lang="en-GB" sz="4000" dirty="0">
              <a:latin typeface="+mj-lt"/>
            </a:endParaRPr>
          </a:p>
        </p:txBody>
      </p:sp>
    </p:spTree>
    <p:extLst>
      <p:ext uri="{BB962C8B-B14F-4D97-AF65-F5344CB8AC3E}">
        <p14:creationId xmlns:p14="http://schemas.microsoft.com/office/powerpoint/2010/main" val="25999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magine 12"/>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Segnaposto contenuto 2"/>
          <p:cNvSpPr>
            <a:spLocks noGrp="1"/>
          </p:cNvSpPr>
          <p:nvPr>
            <p:ph idx="1"/>
          </p:nvPr>
        </p:nvSpPr>
        <p:spPr>
          <a:xfrm>
            <a:off x="671947" y="1850167"/>
            <a:ext cx="10131425" cy="4557560"/>
          </a:xfrm>
        </p:spPr>
        <p:txBody>
          <a:bodyPr>
            <a:normAutofit/>
          </a:bodyPr>
          <a:lstStyle/>
          <a:p>
            <a:endParaRPr lang="en-GB" sz="4000" dirty="0" smtClean="0">
              <a:latin typeface="+mj-lt"/>
            </a:endParaRPr>
          </a:p>
          <a:p>
            <a:endParaRPr lang="en-GB" sz="4000" dirty="0" smtClean="0">
              <a:latin typeface="+mj-lt"/>
            </a:endParaRPr>
          </a:p>
          <a:p>
            <a:endParaRPr lang="en-GB" sz="4000" dirty="0">
              <a:latin typeface="+mj-lt"/>
            </a:endParaRPr>
          </a:p>
        </p:txBody>
      </p:sp>
      <p:sp>
        <p:nvSpPr>
          <p:cNvPr id="7" name="Titolo 1"/>
          <p:cNvSpPr>
            <a:spLocks noGrp="1"/>
          </p:cNvSpPr>
          <p:nvPr>
            <p:ph type="title"/>
          </p:nvPr>
        </p:nvSpPr>
        <p:spPr>
          <a:xfrm>
            <a:off x="51211" y="308074"/>
            <a:ext cx="12686630" cy="1067385"/>
          </a:xfrm>
        </p:spPr>
        <p:txBody>
          <a:bodyPr>
            <a:normAutofit/>
          </a:bodyPr>
          <a:lstStyle/>
          <a:p>
            <a:r>
              <a:rPr lang="en-GB" sz="3200" dirty="0"/>
              <a:t>4.2 MOST FAMOUS ATTACKS – Govern-Mental– </a:t>
            </a:r>
            <a:r>
              <a:rPr lang="en-GB" sz="3200" dirty="0" smtClean="0"/>
              <a:t>Vulnerabilities</a:t>
            </a:r>
            <a:endParaRPr lang="en-GB" sz="3200" dirty="0"/>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sp>
        <p:nvSpPr>
          <p:cNvPr id="9" name="Segnaposto contenuto 2"/>
          <p:cNvSpPr txBox="1">
            <a:spLocks/>
          </p:cNvSpPr>
          <p:nvPr/>
        </p:nvSpPr>
        <p:spPr>
          <a:xfrm>
            <a:off x="824346" y="53637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dirty="0" smtClean="0">
              <a:latin typeface="+mj-lt"/>
            </a:endParaRPr>
          </a:p>
          <a:p>
            <a:r>
              <a:rPr lang="en-GB" sz="4000" dirty="0" smtClean="0">
                <a:latin typeface="+mj-lt"/>
              </a:rPr>
              <a:t>Stack size limits</a:t>
            </a:r>
          </a:p>
          <a:p>
            <a:r>
              <a:rPr lang="en-GB" sz="4000" dirty="0" smtClean="0">
                <a:latin typeface="+mj-lt"/>
              </a:rPr>
              <a:t>Unpredictable state </a:t>
            </a:r>
          </a:p>
          <a:p>
            <a:r>
              <a:rPr lang="en-GB" sz="4000" dirty="0" smtClean="0">
                <a:latin typeface="+mj-lt"/>
              </a:rPr>
              <a:t>Time constraints </a:t>
            </a:r>
          </a:p>
          <a:p>
            <a:endParaRPr lang="en-GB" sz="4000" dirty="0" smtClean="0">
              <a:latin typeface="+mj-lt"/>
            </a:endParaRPr>
          </a:p>
        </p:txBody>
      </p:sp>
    </p:spTree>
    <p:extLst>
      <p:ext uri="{BB962C8B-B14F-4D97-AF65-F5344CB8AC3E}">
        <p14:creationId xmlns:p14="http://schemas.microsoft.com/office/powerpoint/2010/main" val="1840707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magine 9"/>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Segnaposto contenuto 2"/>
          <p:cNvSpPr>
            <a:spLocks noGrp="1"/>
          </p:cNvSpPr>
          <p:nvPr>
            <p:ph idx="1"/>
          </p:nvPr>
        </p:nvSpPr>
        <p:spPr>
          <a:xfrm>
            <a:off x="671947" y="1850167"/>
            <a:ext cx="10131425" cy="4557560"/>
          </a:xfrm>
        </p:spPr>
        <p:txBody>
          <a:bodyPr>
            <a:normAutofit/>
          </a:bodyPr>
          <a:lstStyle/>
          <a:p>
            <a:endParaRPr lang="en-GB" sz="4000" dirty="0" smtClean="0">
              <a:latin typeface="+mj-lt"/>
            </a:endParaRPr>
          </a:p>
          <a:p>
            <a:endParaRPr lang="en-GB" sz="4000" dirty="0" smtClean="0">
              <a:latin typeface="+mj-lt"/>
            </a:endParaRPr>
          </a:p>
          <a:p>
            <a:endParaRPr lang="en-GB" sz="4000" dirty="0">
              <a:latin typeface="+mj-lt"/>
            </a:endParaRPr>
          </a:p>
        </p:txBody>
      </p:sp>
      <p:sp>
        <p:nvSpPr>
          <p:cNvPr id="7" name="Titolo 1"/>
          <p:cNvSpPr>
            <a:spLocks noGrp="1"/>
          </p:cNvSpPr>
          <p:nvPr>
            <p:ph type="title"/>
          </p:nvPr>
        </p:nvSpPr>
        <p:spPr>
          <a:xfrm>
            <a:off x="387926" y="484909"/>
            <a:ext cx="11804073" cy="1067385"/>
          </a:xfrm>
        </p:spPr>
        <p:txBody>
          <a:bodyPr>
            <a:normAutofit/>
          </a:bodyPr>
          <a:lstStyle/>
          <a:p>
            <a:r>
              <a:rPr lang="en-GB" dirty="0" smtClean="0"/>
              <a:t>5.1 OPEN Challenges in Smart Contract</a:t>
            </a:r>
            <a:endParaRPr lang="en-GB" dirty="0"/>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sp>
        <p:nvSpPr>
          <p:cNvPr id="9" name="Segnaposto contenuto 2"/>
          <p:cNvSpPr txBox="1">
            <a:spLocks/>
          </p:cNvSpPr>
          <p:nvPr/>
        </p:nvSpPr>
        <p:spPr>
          <a:xfrm>
            <a:off x="791786" y="1467865"/>
            <a:ext cx="10996352" cy="5626963"/>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GB" sz="4000" dirty="0" smtClean="0">
                <a:latin typeface="+mj-lt"/>
              </a:rPr>
              <a:t>No guarantee of transaction execution</a:t>
            </a:r>
          </a:p>
          <a:p>
            <a:pPr lvl="1"/>
            <a:r>
              <a:rPr lang="en-GB" sz="3800" dirty="0" smtClean="0">
                <a:latin typeface="+mj-lt"/>
              </a:rPr>
              <a:t>No contractual obligation for miners</a:t>
            </a:r>
          </a:p>
          <a:p>
            <a:r>
              <a:rPr lang="en-GB" sz="4000" dirty="0" smtClean="0">
                <a:latin typeface="+mj-lt"/>
              </a:rPr>
              <a:t>Turing-complete smart contracts are slow</a:t>
            </a:r>
          </a:p>
          <a:p>
            <a:pPr lvl="1"/>
            <a:r>
              <a:rPr lang="en-GB" sz="4000" dirty="0" smtClean="0">
                <a:latin typeface="+mj-lt"/>
              </a:rPr>
              <a:t>contracts can only be executed in sequential order</a:t>
            </a:r>
          </a:p>
          <a:p>
            <a:r>
              <a:rPr lang="en-GB" sz="4000" dirty="0" smtClean="0">
                <a:latin typeface="+mj-lt"/>
              </a:rPr>
              <a:t>Oracles break the trust model</a:t>
            </a:r>
          </a:p>
          <a:p>
            <a:r>
              <a:rPr lang="en-GB" sz="4000" dirty="0" smtClean="0">
                <a:latin typeface="+mj-lt"/>
              </a:rPr>
              <a:t>Centralized decentralization </a:t>
            </a:r>
          </a:p>
          <a:p>
            <a:pPr marL="457200" lvl="1" indent="0">
              <a:buNone/>
            </a:pPr>
            <a:endParaRPr lang="en-GB" sz="4000" dirty="0">
              <a:latin typeface="+mj-lt"/>
            </a:endParaRPr>
          </a:p>
        </p:txBody>
      </p:sp>
    </p:spTree>
    <p:extLst>
      <p:ext uri="{BB962C8B-B14F-4D97-AF65-F5344CB8AC3E}">
        <p14:creationId xmlns:p14="http://schemas.microsoft.com/office/powerpoint/2010/main" val="13548919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magine 9"/>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Segnaposto contenuto 2"/>
          <p:cNvSpPr>
            <a:spLocks noGrp="1"/>
          </p:cNvSpPr>
          <p:nvPr>
            <p:ph idx="1"/>
          </p:nvPr>
        </p:nvSpPr>
        <p:spPr>
          <a:xfrm>
            <a:off x="671947" y="1850167"/>
            <a:ext cx="10131425" cy="4557560"/>
          </a:xfrm>
        </p:spPr>
        <p:txBody>
          <a:bodyPr>
            <a:normAutofit/>
          </a:bodyPr>
          <a:lstStyle/>
          <a:p>
            <a:endParaRPr lang="en-GB" sz="4000" dirty="0" smtClean="0">
              <a:latin typeface="+mj-lt"/>
            </a:endParaRPr>
          </a:p>
          <a:p>
            <a:endParaRPr lang="en-GB" sz="4000" dirty="0" smtClean="0">
              <a:latin typeface="+mj-lt"/>
            </a:endParaRPr>
          </a:p>
          <a:p>
            <a:endParaRPr lang="en-GB" sz="4000" dirty="0">
              <a:latin typeface="+mj-lt"/>
            </a:endParaRPr>
          </a:p>
        </p:txBody>
      </p:sp>
      <p:sp>
        <p:nvSpPr>
          <p:cNvPr id="7" name="Titolo 1"/>
          <p:cNvSpPr>
            <a:spLocks noGrp="1"/>
          </p:cNvSpPr>
          <p:nvPr>
            <p:ph type="title"/>
          </p:nvPr>
        </p:nvSpPr>
        <p:spPr>
          <a:xfrm>
            <a:off x="387926" y="484909"/>
            <a:ext cx="11804073" cy="1067385"/>
          </a:xfrm>
        </p:spPr>
        <p:txBody>
          <a:bodyPr>
            <a:normAutofit/>
          </a:bodyPr>
          <a:lstStyle/>
          <a:p>
            <a:r>
              <a:rPr lang="en-GB" dirty="0" smtClean="0"/>
              <a:t>5.1 </a:t>
            </a:r>
            <a:r>
              <a:rPr lang="en-GB" dirty="0" err="1" smtClean="0"/>
              <a:t>EtherEum</a:t>
            </a:r>
            <a:r>
              <a:rPr lang="en-GB" dirty="0" smtClean="0"/>
              <a:t> Challenges in Smart Contract</a:t>
            </a:r>
            <a:endParaRPr lang="en-GB" dirty="0"/>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sp>
        <p:nvSpPr>
          <p:cNvPr id="9" name="Segnaposto contenuto 2"/>
          <p:cNvSpPr txBox="1">
            <a:spLocks/>
          </p:cNvSpPr>
          <p:nvPr/>
        </p:nvSpPr>
        <p:spPr>
          <a:xfrm>
            <a:off x="824346" y="933164"/>
            <a:ext cx="10031748" cy="5626963"/>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GB" sz="4000" dirty="0" smtClean="0">
                <a:latin typeface="+mj-lt"/>
              </a:rPr>
              <a:t>Improve Solidity</a:t>
            </a:r>
          </a:p>
          <a:p>
            <a:r>
              <a:rPr lang="en-GB" sz="4000" dirty="0" smtClean="0">
                <a:latin typeface="+mj-lt"/>
              </a:rPr>
              <a:t>Documentation is divided across the network and not easily accessible </a:t>
            </a:r>
          </a:p>
          <a:p>
            <a:r>
              <a:rPr lang="en-GB" sz="4000" dirty="0" smtClean="0">
                <a:latin typeface="+mj-lt"/>
              </a:rPr>
              <a:t>Trust is a must</a:t>
            </a:r>
          </a:p>
          <a:p>
            <a:endParaRPr lang="en-GB" sz="4000" dirty="0">
              <a:latin typeface="+mj-lt"/>
            </a:endParaRPr>
          </a:p>
        </p:txBody>
      </p:sp>
    </p:spTree>
    <p:extLst>
      <p:ext uri="{BB962C8B-B14F-4D97-AF65-F5344CB8AC3E}">
        <p14:creationId xmlns:p14="http://schemas.microsoft.com/office/powerpoint/2010/main" val="20662386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sp>
        <p:nvSpPr>
          <p:cNvPr id="7" name="Titolo 1"/>
          <p:cNvSpPr>
            <a:spLocks noGrp="1"/>
          </p:cNvSpPr>
          <p:nvPr>
            <p:ph type="title"/>
          </p:nvPr>
        </p:nvSpPr>
        <p:spPr>
          <a:xfrm>
            <a:off x="387926" y="484909"/>
            <a:ext cx="11804073" cy="1067385"/>
          </a:xfrm>
        </p:spPr>
        <p:txBody>
          <a:bodyPr>
            <a:normAutofit/>
          </a:bodyPr>
          <a:lstStyle/>
          <a:p>
            <a:r>
              <a:rPr lang="en-GB" dirty="0" smtClean="0"/>
              <a:t>Questions?</a:t>
            </a:r>
            <a:endParaRPr lang="en-GB" dirty="0"/>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pic>
        <p:nvPicPr>
          <p:cNvPr id="2" name="Immagin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49535" y="439916"/>
            <a:ext cx="5576248" cy="5576248"/>
          </a:xfrm>
          <a:prstGeom prst="rect">
            <a:avLst/>
          </a:prstGeom>
        </p:spPr>
      </p:pic>
    </p:spTree>
    <p:extLst>
      <p:ext uri="{BB962C8B-B14F-4D97-AF65-F5344CB8AC3E}">
        <p14:creationId xmlns:p14="http://schemas.microsoft.com/office/powerpoint/2010/main" val="273231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olo 1"/>
          <p:cNvSpPr>
            <a:spLocks noGrp="1"/>
          </p:cNvSpPr>
          <p:nvPr>
            <p:ph type="title"/>
          </p:nvPr>
        </p:nvSpPr>
        <p:spPr>
          <a:xfrm>
            <a:off x="387926" y="484909"/>
            <a:ext cx="11804073" cy="1067385"/>
          </a:xfrm>
        </p:spPr>
        <p:txBody>
          <a:bodyPr>
            <a:normAutofit/>
          </a:bodyPr>
          <a:lstStyle/>
          <a:p>
            <a:r>
              <a:rPr lang="en-GB" dirty="0" smtClean="0"/>
              <a:t>Discussion – Smart contract Usability</a:t>
            </a:r>
            <a:endParaRPr lang="en-GB" dirty="0"/>
          </a:p>
        </p:txBody>
      </p:sp>
      <p:sp>
        <p:nvSpPr>
          <p:cNvPr id="12" name="CasellaDiTesto 11"/>
          <p:cNvSpPr txBox="1"/>
          <p:nvPr/>
        </p:nvSpPr>
        <p:spPr>
          <a:xfrm>
            <a:off x="1392072" y="2661313"/>
            <a:ext cx="184731" cy="369332"/>
          </a:xfrm>
          <a:prstGeom prst="rect">
            <a:avLst/>
          </a:prstGeom>
          <a:noFill/>
        </p:spPr>
        <p:txBody>
          <a:bodyPr wrap="none" rtlCol="0">
            <a:spAutoFit/>
          </a:bodyPr>
          <a:lstStyle/>
          <a:p>
            <a:endParaRPr lang="it-IT" dirty="0"/>
          </a:p>
        </p:txBody>
      </p:sp>
      <p:sp>
        <p:nvSpPr>
          <p:cNvPr id="2" name="Rettangolo 1"/>
          <p:cNvSpPr/>
          <p:nvPr/>
        </p:nvSpPr>
        <p:spPr>
          <a:xfrm>
            <a:off x="0" y="2891221"/>
            <a:ext cx="12191999" cy="707886"/>
          </a:xfrm>
          <a:prstGeom prst="rect">
            <a:avLst/>
          </a:prstGeom>
          <a:ln w="12700">
            <a:solidFill>
              <a:schemeClr val="accent2"/>
            </a:solidFill>
          </a:ln>
        </p:spPr>
        <p:txBody>
          <a:bodyPr wrap="square">
            <a:spAutoFit/>
          </a:bodyPr>
          <a:lstStyle/>
          <a:p>
            <a:pPr algn="ctr"/>
            <a:r>
              <a:rPr lang="en-GB" sz="4000" dirty="0" smtClean="0">
                <a:latin typeface="+mj-lt"/>
              </a:rPr>
              <a:t>Are Smart Contracts a really good solution ?</a:t>
            </a:r>
            <a:endParaRPr lang="en-GB" sz="4000" dirty="0">
              <a:latin typeface="+mj-lt"/>
            </a:endParaRPr>
          </a:p>
        </p:txBody>
      </p:sp>
      <p:sp>
        <p:nvSpPr>
          <p:cNvPr id="9" name="Rettangolo 8"/>
          <p:cNvSpPr/>
          <p:nvPr/>
        </p:nvSpPr>
        <p:spPr>
          <a:xfrm>
            <a:off x="-1" y="2891221"/>
            <a:ext cx="12191999" cy="707886"/>
          </a:xfrm>
          <a:prstGeom prst="rect">
            <a:avLst/>
          </a:prstGeom>
          <a:ln w="12700">
            <a:solidFill>
              <a:schemeClr val="accent2"/>
            </a:solidFill>
          </a:ln>
        </p:spPr>
        <p:txBody>
          <a:bodyPr wrap="square">
            <a:spAutoFit/>
          </a:bodyPr>
          <a:lstStyle/>
          <a:p>
            <a:pPr algn="ctr"/>
            <a:r>
              <a:rPr lang="en-GB" sz="4000" dirty="0" smtClean="0">
                <a:latin typeface="+mj-lt"/>
              </a:rPr>
              <a:t>Can they completely replace traditional contracts?</a:t>
            </a:r>
            <a:endParaRPr lang="en-GB" sz="4000" dirty="0">
              <a:latin typeface="+mj-lt"/>
            </a:endParaRPr>
          </a:p>
        </p:txBody>
      </p:sp>
      <p:sp>
        <p:nvSpPr>
          <p:cNvPr id="10" name="Rettangolo 9"/>
          <p:cNvSpPr/>
          <p:nvPr/>
        </p:nvSpPr>
        <p:spPr>
          <a:xfrm>
            <a:off x="-2" y="2275668"/>
            <a:ext cx="12191999" cy="1938992"/>
          </a:xfrm>
          <a:prstGeom prst="rect">
            <a:avLst/>
          </a:prstGeom>
          <a:ln w="12700">
            <a:solidFill>
              <a:schemeClr val="accent2"/>
            </a:solidFill>
          </a:ln>
        </p:spPr>
        <p:txBody>
          <a:bodyPr wrap="square">
            <a:spAutoFit/>
          </a:bodyPr>
          <a:lstStyle/>
          <a:p>
            <a:pPr algn="ctr"/>
            <a:r>
              <a:rPr lang="en-GB" sz="4000" dirty="0">
                <a:latin typeface="+mj-lt"/>
              </a:rPr>
              <a:t>Are there agreements that cannot be completely </a:t>
            </a:r>
            <a:r>
              <a:rPr lang="en-GB" sz="4000" dirty="0" smtClean="0">
                <a:latin typeface="+mj-lt"/>
              </a:rPr>
              <a:t>automatized</a:t>
            </a:r>
            <a:r>
              <a:rPr lang="en-GB" sz="4000" dirty="0">
                <a:latin typeface="+mj-lt"/>
              </a:rPr>
              <a:t>, i.e. for which you cannot use a Smart Contract? </a:t>
            </a:r>
          </a:p>
        </p:txBody>
      </p:sp>
    </p:spTree>
    <p:extLst>
      <p:ext uri="{BB962C8B-B14F-4D97-AF65-F5344CB8AC3E}">
        <p14:creationId xmlns:p14="http://schemas.microsoft.com/office/powerpoint/2010/main" val="1898576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1" nodeType="withEffect">
                                  <p:stCondLst>
                                    <p:cond delay="0"/>
                                  </p:stCondLst>
                                  <p:iterate type="lt">
                                    <p:tmPct val="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900" decel="100000" fill="hold"/>
                                        <p:tgtEl>
                                          <p:spTgt spid="2"/>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2"/>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53" presetClass="exit" presetSubtype="32" fill="hold" grpId="2" nodeType="clickEffect">
                                  <p:stCondLst>
                                    <p:cond delay="0"/>
                                  </p:stCondLst>
                                  <p:iterate type="lt">
                                    <p:tmPct val="0"/>
                                  </p:iterate>
                                  <p:childTnLst>
                                    <p:anim calcmode="lin" valueType="num">
                                      <p:cBhvr>
                                        <p:cTn id="14" dur="500"/>
                                        <p:tgtEl>
                                          <p:spTgt spid="2"/>
                                        </p:tgtEl>
                                        <p:attrNameLst>
                                          <p:attrName>ppt_w</p:attrName>
                                        </p:attrNameLst>
                                      </p:cBhvr>
                                      <p:tavLst>
                                        <p:tav tm="0">
                                          <p:val>
                                            <p:strVal val="ppt_w"/>
                                          </p:val>
                                        </p:tav>
                                        <p:tav tm="100000">
                                          <p:val>
                                            <p:fltVal val="0"/>
                                          </p:val>
                                        </p:tav>
                                      </p:tavLst>
                                    </p:anim>
                                    <p:anim calcmode="lin" valueType="num">
                                      <p:cBhvr>
                                        <p:cTn id="15" dur="500"/>
                                        <p:tgtEl>
                                          <p:spTgt spid="2"/>
                                        </p:tgtEl>
                                        <p:attrNameLst>
                                          <p:attrName>ppt_h</p:attrName>
                                        </p:attrNameLst>
                                      </p:cBhvr>
                                      <p:tavLst>
                                        <p:tav tm="0">
                                          <p:val>
                                            <p:strVal val="ppt_h"/>
                                          </p:val>
                                        </p:tav>
                                        <p:tav tm="100000">
                                          <p:val>
                                            <p:fltVal val="0"/>
                                          </p:val>
                                        </p:tav>
                                      </p:tavLst>
                                    </p:anim>
                                    <p:animEffect transition="out" filter="fade">
                                      <p:cBhvr>
                                        <p:cTn id="16" dur="500"/>
                                        <p:tgtEl>
                                          <p:spTgt spid="2"/>
                                        </p:tgtEl>
                                      </p:cBhvr>
                                    </p:animEffect>
                                    <p:set>
                                      <p:cBhvr>
                                        <p:cTn id="17" dur="1" fill="hold">
                                          <p:stCondLst>
                                            <p:cond delay="499"/>
                                          </p:stCondLst>
                                        </p:cTn>
                                        <p:tgtEl>
                                          <p:spTgt spid="2"/>
                                        </p:tgtEl>
                                        <p:attrNameLst>
                                          <p:attrName>style.visibility</p:attrName>
                                        </p:attrNameLst>
                                      </p:cBhvr>
                                      <p:to>
                                        <p:strVal val="hidden"/>
                                      </p:to>
                                    </p:set>
                                  </p:childTnLst>
                                </p:cTn>
                              </p:par>
                              <p:par>
                                <p:cTn id="18" presetID="37" presetClass="entr" presetSubtype="0" fill="hold" grpId="0" nodeType="with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1000"/>
                                        <p:tgtEl>
                                          <p:spTgt spid="9"/>
                                        </p:tgtEl>
                                      </p:cBhvr>
                                    </p:animEffect>
                                    <p:anim calcmode="lin" valueType="num">
                                      <p:cBhvr>
                                        <p:cTn id="21" dur="1000" fill="hold"/>
                                        <p:tgtEl>
                                          <p:spTgt spid="9"/>
                                        </p:tgtEl>
                                        <p:attrNameLst>
                                          <p:attrName>ppt_x</p:attrName>
                                        </p:attrNameLst>
                                      </p:cBhvr>
                                      <p:tavLst>
                                        <p:tav tm="0">
                                          <p:val>
                                            <p:strVal val="#ppt_x"/>
                                          </p:val>
                                        </p:tav>
                                        <p:tav tm="100000">
                                          <p:val>
                                            <p:strVal val="#ppt_x"/>
                                          </p:val>
                                        </p:tav>
                                      </p:tavLst>
                                    </p:anim>
                                    <p:anim calcmode="lin" valueType="num">
                                      <p:cBhvr>
                                        <p:cTn id="22" dur="900" decel="100000" fill="hold"/>
                                        <p:tgtEl>
                                          <p:spTgt spid="9"/>
                                        </p:tgtEl>
                                        <p:attrNameLst>
                                          <p:attrName>ppt_y</p:attrName>
                                        </p:attrNameLst>
                                      </p:cBhvr>
                                      <p:tavLst>
                                        <p:tav tm="0">
                                          <p:val>
                                            <p:strVal val="#ppt_y+1"/>
                                          </p:val>
                                        </p:tav>
                                        <p:tav tm="100000">
                                          <p:val>
                                            <p:strVal val="#ppt_y-.03"/>
                                          </p:val>
                                        </p:tav>
                                      </p:tavLst>
                                    </p:anim>
                                    <p:anim calcmode="lin" valueType="num">
                                      <p:cBhvr>
                                        <p:cTn id="23" dur="100" accel="100000" fill="hold">
                                          <p:stCondLst>
                                            <p:cond delay="900"/>
                                          </p:stCondLst>
                                        </p:cTn>
                                        <p:tgtEl>
                                          <p:spTgt spid="9"/>
                                        </p:tgtEl>
                                        <p:attrNameLst>
                                          <p:attrName>ppt_y</p:attrName>
                                        </p:attrNameLst>
                                      </p:cBhvr>
                                      <p:tavLst>
                                        <p:tav tm="0">
                                          <p:val>
                                            <p:strVal val="#ppt_y-.03"/>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53" presetClass="exit" presetSubtype="32" fill="hold" grpId="1" nodeType="clickEffect">
                                  <p:stCondLst>
                                    <p:cond delay="0"/>
                                  </p:stCondLst>
                                  <p:childTnLst>
                                    <p:anim calcmode="lin" valueType="num">
                                      <p:cBhvr>
                                        <p:cTn id="27" dur="500"/>
                                        <p:tgtEl>
                                          <p:spTgt spid="9"/>
                                        </p:tgtEl>
                                        <p:attrNameLst>
                                          <p:attrName>ppt_w</p:attrName>
                                        </p:attrNameLst>
                                      </p:cBhvr>
                                      <p:tavLst>
                                        <p:tav tm="0">
                                          <p:val>
                                            <p:strVal val="ppt_w"/>
                                          </p:val>
                                        </p:tav>
                                        <p:tav tm="100000">
                                          <p:val>
                                            <p:fltVal val="0"/>
                                          </p:val>
                                        </p:tav>
                                      </p:tavLst>
                                    </p:anim>
                                    <p:anim calcmode="lin" valueType="num">
                                      <p:cBhvr>
                                        <p:cTn id="28" dur="500"/>
                                        <p:tgtEl>
                                          <p:spTgt spid="9"/>
                                        </p:tgtEl>
                                        <p:attrNameLst>
                                          <p:attrName>ppt_h</p:attrName>
                                        </p:attrNameLst>
                                      </p:cBhvr>
                                      <p:tavLst>
                                        <p:tav tm="0">
                                          <p:val>
                                            <p:strVal val="ppt_h"/>
                                          </p:val>
                                        </p:tav>
                                        <p:tav tm="100000">
                                          <p:val>
                                            <p:fltVal val="0"/>
                                          </p:val>
                                        </p:tav>
                                      </p:tavLst>
                                    </p:anim>
                                    <p:animEffect transition="out" filter="fade">
                                      <p:cBhvr>
                                        <p:cTn id="29" dur="500"/>
                                        <p:tgtEl>
                                          <p:spTgt spid="9"/>
                                        </p:tgtEl>
                                      </p:cBhvr>
                                    </p:animEffect>
                                    <p:set>
                                      <p:cBhvr>
                                        <p:cTn id="30" dur="1" fill="hold">
                                          <p:stCondLst>
                                            <p:cond delay="499"/>
                                          </p:stCondLst>
                                        </p:cTn>
                                        <p:tgtEl>
                                          <p:spTgt spid="9"/>
                                        </p:tgtEl>
                                        <p:attrNameLst>
                                          <p:attrName>style.visibility</p:attrName>
                                        </p:attrNameLst>
                                      </p:cBhvr>
                                      <p:to>
                                        <p:strVal val="hidden"/>
                                      </p:to>
                                    </p:set>
                                  </p:childTnLst>
                                </p:cTn>
                              </p:par>
                              <p:par>
                                <p:cTn id="31" presetID="37" presetClass="entr" presetSubtype="0" fill="hold" grpId="0" nodeType="with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fade">
                                      <p:cBhvr>
                                        <p:cTn id="33" dur="1000"/>
                                        <p:tgtEl>
                                          <p:spTgt spid="10"/>
                                        </p:tgtEl>
                                      </p:cBhvr>
                                    </p:animEffect>
                                    <p:anim calcmode="lin" valueType="num">
                                      <p:cBhvr>
                                        <p:cTn id="34" dur="1000" fill="hold"/>
                                        <p:tgtEl>
                                          <p:spTgt spid="10"/>
                                        </p:tgtEl>
                                        <p:attrNameLst>
                                          <p:attrName>ppt_x</p:attrName>
                                        </p:attrNameLst>
                                      </p:cBhvr>
                                      <p:tavLst>
                                        <p:tav tm="0">
                                          <p:val>
                                            <p:strVal val="#ppt_x"/>
                                          </p:val>
                                        </p:tav>
                                        <p:tav tm="100000">
                                          <p:val>
                                            <p:strVal val="#ppt_x"/>
                                          </p:val>
                                        </p:tav>
                                      </p:tavLst>
                                    </p:anim>
                                    <p:anim calcmode="lin" valueType="num">
                                      <p:cBhvr>
                                        <p:cTn id="35" dur="900" decel="100000" fill="hold"/>
                                        <p:tgtEl>
                                          <p:spTgt spid="10"/>
                                        </p:tgtEl>
                                        <p:attrNameLst>
                                          <p:attrName>ppt_y</p:attrName>
                                        </p:attrNameLst>
                                      </p:cBhvr>
                                      <p:tavLst>
                                        <p:tav tm="0">
                                          <p:val>
                                            <p:strVal val="#ppt_y+1"/>
                                          </p:val>
                                        </p:tav>
                                        <p:tav tm="100000">
                                          <p:val>
                                            <p:strVal val="#ppt_y-.03"/>
                                          </p:val>
                                        </p:tav>
                                      </p:tavLst>
                                    </p:anim>
                                    <p:anim calcmode="lin" valueType="num">
                                      <p:cBhvr>
                                        <p:cTn id="36" dur="100" accel="100000" fill="hold">
                                          <p:stCondLst>
                                            <p:cond delay="900"/>
                                          </p:stCondLst>
                                        </p:cTn>
                                        <p:tgtEl>
                                          <p:spTgt spid="10"/>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1" animBg="1"/>
      <p:bldP spid="2" grpId="2" animBg="1"/>
      <p:bldP spid="9" grpId="0" animBg="1"/>
      <p:bldP spid="9" grpId="1" animBg="1"/>
      <p:bldP spid="10"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egnaposto contenuto 2"/>
          <p:cNvSpPr>
            <a:spLocks noGrp="1"/>
          </p:cNvSpPr>
          <p:nvPr>
            <p:ph idx="1"/>
          </p:nvPr>
        </p:nvSpPr>
        <p:spPr>
          <a:xfrm>
            <a:off x="387926" y="2452840"/>
            <a:ext cx="11065128" cy="4557560"/>
          </a:xfrm>
        </p:spPr>
        <p:txBody>
          <a:bodyPr>
            <a:normAutofit/>
          </a:bodyPr>
          <a:lstStyle/>
          <a:p>
            <a:endParaRPr lang="en-GB" sz="3200" dirty="0" smtClean="0">
              <a:latin typeface="+mj-lt"/>
            </a:endParaRPr>
          </a:p>
          <a:p>
            <a:endParaRPr lang="en-GB" sz="3200" dirty="0" smtClean="0">
              <a:latin typeface="+mj-lt"/>
            </a:endParaRPr>
          </a:p>
          <a:p>
            <a:endParaRPr lang="en-GB" sz="3200" dirty="0" smtClean="0">
              <a:latin typeface="+mj-lt"/>
            </a:endParaRPr>
          </a:p>
          <a:p>
            <a:endParaRPr lang="en-GB" sz="3200" dirty="0" smtClean="0">
              <a:latin typeface="+mj-lt"/>
            </a:endParaRPr>
          </a:p>
          <a:p>
            <a:endParaRPr lang="en-GB" sz="3200" dirty="0" smtClean="0">
              <a:latin typeface="+mj-lt"/>
            </a:endParaRPr>
          </a:p>
          <a:p>
            <a:endParaRPr lang="en-GB" sz="3200" dirty="0">
              <a:latin typeface="+mj-lt"/>
            </a:endParaRPr>
          </a:p>
        </p:txBody>
      </p:sp>
      <p:sp>
        <p:nvSpPr>
          <p:cNvPr id="7" name="Titolo 1"/>
          <p:cNvSpPr>
            <a:spLocks noGrp="1"/>
          </p:cNvSpPr>
          <p:nvPr>
            <p:ph type="title"/>
          </p:nvPr>
        </p:nvSpPr>
        <p:spPr>
          <a:xfrm>
            <a:off x="387926" y="484909"/>
            <a:ext cx="11804073" cy="1067385"/>
          </a:xfrm>
        </p:spPr>
        <p:txBody>
          <a:bodyPr>
            <a:normAutofit/>
          </a:bodyPr>
          <a:lstStyle/>
          <a:p>
            <a:r>
              <a:rPr lang="en-GB" dirty="0" smtClean="0"/>
              <a:t>Discussion – Smart contract Security</a:t>
            </a:r>
            <a:endParaRPr lang="en-GB" dirty="0"/>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sp>
        <p:nvSpPr>
          <p:cNvPr id="11" name="Segnaposto contenuto 2"/>
          <p:cNvSpPr txBox="1">
            <a:spLocks/>
          </p:cNvSpPr>
          <p:nvPr/>
        </p:nvSpPr>
        <p:spPr>
          <a:xfrm>
            <a:off x="824347" y="135598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3400" dirty="0" smtClean="0">
              <a:latin typeface="+mj-lt"/>
            </a:endParaRPr>
          </a:p>
          <a:p>
            <a:endParaRPr lang="en-GB" sz="3400" dirty="0" smtClean="0">
              <a:latin typeface="+mj-lt"/>
            </a:endParaRPr>
          </a:p>
          <a:p>
            <a:endParaRPr lang="en-GB" sz="3600" dirty="0" smtClean="0">
              <a:latin typeface="+mj-lt"/>
            </a:endParaRPr>
          </a:p>
        </p:txBody>
      </p:sp>
      <p:sp>
        <p:nvSpPr>
          <p:cNvPr id="12" name="CasellaDiTesto 11"/>
          <p:cNvSpPr txBox="1"/>
          <p:nvPr/>
        </p:nvSpPr>
        <p:spPr>
          <a:xfrm>
            <a:off x="1392072" y="2661313"/>
            <a:ext cx="184731" cy="369332"/>
          </a:xfrm>
          <a:prstGeom prst="rect">
            <a:avLst/>
          </a:prstGeom>
          <a:noFill/>
        </p:spPr>
        <p:txBody>
          <a:bodyPr wrap="none" rtlCol="0">
            <a:spAutoFit/>
          </a:bodyPr>
          <a:lstStyle/>
          <a:p>
            <a:endParaRPr lang="it-IT" dirty="0"/>
          </a:p>
        </p:txBody>
      </p:sp>
      <p:sp>
        <p:nvSpPr>
          <p:cNvPr id="10" name="Rettangolo 9"/>
          <p:cNvSpPr/>
          <p:nvPr/>
        </p:nvSpPr>
        <p:spPr>
          <a:xfrm>
            <a:off x="0" y="2891221"/>
            <a:ext cx="12191999" cy="707886"/>
          </a:xfrm>
          <a:prstGeom prst="rect">
            <a:avLst/>
          </a:prstGeom>
          <a:ln w="12700">
            <a:solidFill>
              <a:schemeClr val="accent2"/>
            </a:solidFill>
          </a:ln>
        </p:spPr>
        <p:txBody>
          <a:bodyPr wrap="square">
            <a:spAutoFit/>
          </a:bodyPr>
          <a:lstStyle/>
          <a:p>
            <a:pPr algn="ctr"/>
            <a:r>
              <a:rPr lang="en-GB" sz="4000" dirty="0" smtClean="0">
                <a:latin typeface="+mj-lt"/>
              </a:rPr>
              <a:t>Would you be willing to rely on a Smart Contract?</a:t>
            </a:r>
            <a:endParaRPr lang="en-GB" sz="4000" dirty="0">
              <a:latin typeface="+mj-lt"/>
            </a:endParaRPr>
          </a:p>
        </p:txBody>
      </p:sp>
      <p:sp>
        <p:nvSpPr>
          <p:cNvPr id="13" name="Rettangolo 12"/>
          <p:cNvSpPr/>
          <p:nvPr/>
        </p:nvSpPr>
        <p:spPr>
          <a:xfrm>
            <a:off x="-1" y="2583444"/>
            <a:ext cx="12191999" cy="1323439"/>
          </a:xfrm>
          <a:prstGeom prst="rect">
            <a:avLst/>
          </a:prstGeom>
          <a:ln w="12700">
            <a:solidFill>
              <a:schemeClr val="accent2"/>
            </a:solidFill>
          </a:ln>
        </p:spPr>
        <p:txBody>
          <a:bodyPr wrap="square">
            <a:spAutoFit/>
          </a:bodyPr>
          <a:lstStyle/>
          <a:p>
            <a:pPr algn="ctr"/>
            <a:r>
              <a:rPr lang="en-GB" sz="4000" dirty="0" smtClean="0">
                <a:latin typeface="+mj-lt"/>
              </a:rPr>
              <a:t>If yes, in which cases would you prefer Smart Contract over traditional ones? </a:t>
            </a:r>
            <a:endParaRPr lang="en-GB" sz="4000" dirty="0">
              <a:latin typeface="+mj-lt"/>
            </a:endParaRPr>
          </a:p>
        </p:txBody>
      </p:sp>
    </p:spTree>
    <p:extLst>
      <p:ext uri="{BB962C8B-B14F-4D97-AF65-F5344CB8AC3E}">
        <p14:creationId xmlns:p14="http://schemas.microsoft.com/office/powerpoint/2010/main" val="2074620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p:stCondLst>
                                    <p:cond delay="0"/>
                                  </p:stCondLst>
                                  <p:iterate type="lt">
                                    <p:tmPct val="0"/>
                                  </p:iterate>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900" decel="100000" fill="hold"/>
                                        <p:tgtEl>
                                          <p:spTgt spid="10"/>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10"/>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53" presetClass="exit" presetSubtype="32" fill="hold" grpId="1" nodeType="clickEffect">
                                  <p:stCondLst>
                                    <p:cond delay="0"/>
                                  </p:stCondLst>
                                  <p:iterate type="lt">
                                    <p:tmPct val="0"/>
                                  </p:iterate>
                                  <p:childTnLst>
                                    <p:anim calcmode="lin" valueType="num">
                                      <p:cBhvr>
                                        <p:cTn id="14" dur="500"/>
                                        <p:tgtEl>
                                          <p:spTgt spid="10"/>
                                        </p:tgtEl>
                                        <p:attrNameLst>
                                          <p:attrName>ppt_w</p:attrName>
                                        </p:attrNameLst>
                                      </p:cBhvr>
                                      <p:tavLst>
                                        <p:tav tm="0">
                                          <p:val>
                                            <p:strVal val="ppt_w"/>
                                          </p:val>
                                        </p:tav>
                                        <p:tav tm="100000">
                                          <p:val>
                                            <p:fltVal val="0"/>
                                          </p:val>
                                        </p:tav>
                                      </p:tavLst>
                                    </p:anim>
                                    <p:anim calcmode="lin" valueType="num">
                                      <p:cBhvr>
                                        <p:cTn id="15" dur="500"/>
                                        <p:tgtEl>
                                          <p:spTgt spid="10"/>
                                        </p:tgtEl>
                                        <p:attrNameLst>
                                          <p:attrName>ppt_h</p:attrName>
                                        </p:attrNameLst>
                                      </p:cBhvr>
                                      <p:tavLst>
                                        <p:tav tm="0">
                                          <p:val>
                                            <p:strVal val="ppt_h"/>
                                          </p:val>
                                        </p:tav>
                                        <p:tav tm="100000">
                                          <p:val>
                                            <p:fltVal val="0"/>
                                          </p:val>
                                        </p:tav>
                                      </p:tavLst>
                                    </p:anim>
                                    <p:animEffect transition="out" filter="fade">
                                      <p:cBhvr>
                                        <p:cTn id="16" dur="500"/>
                                        <p:tgtEl>
                                          <p:spTgt spid="10"/>
                                        </p:tgtEl>
                                      </p:cBhvr>
                                    </p:animEffect>
                                    <p:set>
                                      <p:cBhvr>
                                        <p:cTn id="17" dur="1" fill="hold">
                                          <p:stCondLst>
                                            <p:cond delay="499"/>
                                          </p:stCondLst>
                                        </p:cTn>
                                        <p:tgtEl>
                                          <p:spTgt spid="10"/>
                                        </p:tgtEl>
                                        <p:attrNameLst>
                                          <p:attrName>style.visibility</p:attrName>
                                        </p:attrNameLst>
                                      </p:cBhvr>
                                      <p:to>
                                        <p:strVal val="hidden"/>
                                      </p:to>
                                    </p:set>
                                  </p:childTnLst>
                                </p:cTn>
                              </p:par>
                              <p:par>
                                <p:cTn id="18" presetID="37" presetClass="entr" presetSubtype="0" fill="hold" grpId="0" nodeType="withEffect">
                                  <p:stCondLst>
                                    <p:cond delay="0"/>
                                  </p:stCondLst>
                                  <p:iterate type="lt">
                                    <p:tmPct val="0"/>
                                  </p:iterate>
                                  <p:childTnLst>
                                    <p:set>
                                      <p:cBhvr>
                                        <p:cTn id="19" dur="1" fill="hold">
                                          <p:stCondLst>
                                            <p:cond delay="0"/>
                                          </p:stCondLst>
                                        </p:cTn>
                                        <p:tgtEl>
                                          <p:spTgt spid="13"/>
                                        </p:tgtEl>
                                        <p:attrNameLst>
                                          <p:attrName>style.visibility</p:attrName>
                                        </p:attrNameLst>
                                      </p:cBhvr>
                                      <p:to>
                                        <p:strVal val="visible"/>
                                      </p:to>
                                    </p:set>
                                    <p:animEffect transition="in" filter="fade">
                                      <p:cBhvr>
                                        <p:cTn id="20" dur="1000"/>
                                        <p:tgtEl>
                                          <p:spTgt spid="13"/>
                                        </p:tgtEl>
                                      </p:cBhvr>
                                    </p:animEffect>
                                    <p:anim calcmode="lin" valueType="num">
                                      <p:cBhvr>
                                        <p:cTn id="21" dur="1000" fill="hold"/>
                                        <p:tgtEl>
                                          <p:spTgt spid="13"/>
                                        </p:tgtEl>
                                        <p:attrNameLst>
                                          <p:attrName>ppt_x</p:attrName>
                                        </p:attrNameLst>
                                      </p:cBhvr>
                                      <p:tavLst>
                                        <p:tav tm="0">
                                          <p:val>
                                            <p:strVal val="#ppt_x"/>
                                          </p:val>
                                        </p:tav>
                                        <p:tav tm="100000">
                                          <p:val>
                                            <p:strVal val="#ppt_x"/>
                                          </p:val>
                                        </p:tav>
                                      </p:tavLst>
                                    </p:anim>
                                    <p:anim calcmode="lin" valueType="num">
                                      <p:cBhvr>
                                        <p:cTn id="22" dur="900" decel="100000" fill="hold"/>
                                        <p:tgtEl>
                                          <p:spTgt spid="13"/>
                                        </p:tgtEl>
                                        <p:attrNameLst>
                                          <p:attrName>ppt_y</p:attrName>
                                        </p:attrNameLst>
                                      </p:cBhvr>
                                      <p:tavLst>
                                        <p:tav tm="0">
                                          <p:val>
                                            <p:strVal val="#ppt_y+1"/>
                                          </p:val>
                                        </p:tav>
                                        <p:tav tm="100000">
                                          <p:val>
                                            <p:strVal val="#ppt_y-.03"/>
                                          </p:val>
                                        </p:tav>
                                      </p:tavLst>
                                    </p:anim>
                                    <p:anim calcmode="lin" valueType="num">
                                      <p:cBhvr>
                                        <p:cTn id="23" dur="100" accel="100000" fill="hold">
                                          <p:stCondLst>
                                            <p:cond delay="900"/>
                                          </p:stCondLst>
                                        </p:cTn>
                                        <p:tgtEl>
                                          <p:spTgt spid="13"/>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3"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egnaposto contenuto 2"/>
          <p:cNvSpPr>
            <a:spLocks noGrp="1"/>
          </p:cNvSpPr>
          <p:nvPr>
            <p:ph idx="1"/>
          </p:nvPr>
        </p:nvSpPr>
        <p:spPr>
          <a:xfrm>
            <a:off x="387926" y="2452840"/>
            <a:ext cx="11065128" cy="4557560"/>
          </a:xfrm>
        </p:spPr>
        <p:txBody>
          <a:bodyPr>
            <a:normAutofit/>
          </a:bodyPr>
          <a:lstStyle/>
          <a:p>
            <a:endParaRPr lang="en-GB" sz="3200" dirty="0" smtClean="0">
              <a:latin typeface="+mj-lt"/>
            </a:endParaRPr>
          </a:p>
          <a:p>
            <a:endParaRPr lang="en-GB" sz="3200" dirty="0" smtClean="0">
              <a:latin typeface="+mj-lt"/>
            </a:endParaRPr>
          </a:p>
          <a:p>
            <a:endParaRPr lang="en-GB" sz="3200" dirty="0" smtClean="0">
              <a:latin typeface="+mj-lt"/>
            </a:endParaRPr>
          </a:p>
          <a:p>
            <a:endParaRPr lang="en-GB" sz="3200" dirty="0" smtClean="0">
              <a:latin typeface="+mj-lt"/>
            </a:endParaRPr>
          </a:p>
          <a:p>
            <a:endParaRPr lang="en-GB" sz="3200" dirty="0" smtClean="0">
              <a:latin typeface="+mj-lt"/>
            </a:endParaRPr>
          </a:p>
          <a:p>
            <a:endParaRPr lang="en-GB" sz="3200" dirty="0">
              <a:latin typeface="+mj-lt"/>
            </a:endParaRPr>
          </a:p>
        </p:txBody>
      </p:sp>
      <p:sp>
        <p:nvSpPr>
          <p:cNvPr id="7" name="Titolo 1"/>
          <p:cNvSpPr>
            <a:spLocks noGrp="1"/>
          </p:cNvSpPr>
          <p:nvPr>
            <p:ph type="title"/>
          </p:nvPr>
        </p:nvSpPr>
        <p:spPr>
          <a:xfrm>
            <a:off x="387926" y="171876"/>
            <a:ext cx="11804073" cy="1067385"/>
          </a:xfrm>
        </p:spPr>
        <p:txBody>
          <a:bodyPr>
            <a:normAutofit/>
          </a:bodyPr>
          <a:lstStyle/>
          <a:p>
            <a:r>
              <a:rPr lang="en-GB" dirty="0" smtClean="0"/>
              <a:t>Discussion – Automobile Example</a:t>
            </a:r>
            <a:endParaRPr lang="en-GB" dirty="0"/>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sp>
        <p:nvSpPr>
          <p:cNvPr id="11" name="Segnaposto contenuto 2"/>
          <p:cNvSpPr txBox="1">
            <a:spLocks/>
          </p:cNvSpPr>
          <p:nvPr/>
        </p:nvSpPr>
        <p:spPr>
          <a:xfrm>
            <a:off x="824347" y="135598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3400" dirty="0" smtClean="0">
              <a:latin typeface="+mj-lt"/>
            </a:endParaRPr>
          </a:p>
          <a:p>
            <a:endParaRPr lang="en-GB" sz="3400" dirty="0" smtClean="0">
              <a:latin typeface="+mj-lt"/>
            </a:endParaRPr>
          </a:p>
          <a:p>
            <a:endParaRPr lang="en-GB" sz="3600" dirty="0" smtClean="0">
              <a:latin typeface="+mj-lt"/>
            </a:endParaRPr>
          </a:p>
        </p:txBody>
      </p:sp>
      <p:sp>
        <p:nvSpPr>
          <p:cNvPr id="12" name="CasellaDiTesto 11"/>
          <p:cNvSpPr txBox="1"/>
          <p:nvPr/>
        </p:nvSpPr>
        <p:spPr>
          <a:xfrm>
            <a:off x="1392072" y="2661313"/>
            <a:ext cx="184731" cy="369332"/>
          </a:xfrm>
          <a:prstGeom prst="rect">
            <a:avLst/>
          </a:prstGeom>
          <a:noFill/>
        </p:spPr>
        <p:txBody>
          <a:bodyPr wrap="none" rtlCol="0">
            <a:spAutoFit/>
          </a:bodyPr>
          <a:lstStyle/>
          <a:p>
            <a:endParaRPr lang="it-IT" dirty="0"/>
          </a:p>
        </p:txBody>
      </p:sp>
      <p:sp>
        <p:nvSpPr>
          <p:cNvPr id="9" name="Segnaposto contenuto 2"/>
          <p:cNvSpPr txBox="1">
            <a:spLocks/>
          </p:cNvSpPr>
          <p:nvPr/>
        </p:nvSpPr>
        <p:spPr>
          <a:xfrm>
            <a:off x="540326" y="2605240"/>
            <a:ext cx="11065128"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3200" dirty="0" smtClean="0">
              <a:latin typeface="+mj-lt"/>
            </a:endParaRPr>
          </a:p>
          <a:p>
            <a:endParaRPr lang="en-GB" sz="3200" dirty="0" smtClean="0">
              <a:latin typeface="+mj-lt"/>
            </a:endParaRPr>
          </a:p>
          <a:p>
            <a:endParaRPr lang="en-GB" sz="3200" dirty="0" smtClean="0">
              <a:latin typeface="+mj-lt"/>
            </a:endParaRPr>
          </a:p>
          <a:p>
            <a:endParaRPr lang="en-GB" sz="3200" dirty="0">
              <a:latin typeface="+mj-lt"/>
            </a:endParaRPr>
          </a:p>
        </p:txBody>
      </p:sp>
      <p:pic>
        <p:nvPicPr>
          <p:cNvPr id="2" name="Immagin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387926" y="2423372"/>
            <a:ext cx="2994446" cy="1886141"/>
          </a:xfrm>
          <a:prstGeom prst="rect">
            <a:avLst/>
          </a:prstGeom>
        </p:spPr>
      </p:pic>
      <p:sp>
        <p:nvSpPr>
          <p:cNvPr id="3" name="CasellaDiTesto 2"/>
          <p:cNvSpPr txBox="1"/>
          <p:nvPr/>
        </p:nvSpPr>
        <p:spPr>
          <a:xfrm>
            <a:off x="4026090" y="3684896"/>
            <a:ext cx="184731" cy="369332"/>
          </a:xfrm>
          <a:prstGeom prst="rect">
            <a:avLst/>
          </a:prstGeom>
          <a:noFill/>
        </p:spPr>
        <p:txBody>
          <a:bodyPr wrap="none" rtlCol="0">
            <a:spAutoFit/>
          </a:bodyPr>
          <a:lstStyle/>
          <a:p>
            <a:endParaRPr lang="it-IT"/>
          </a:p>
        </p:txBody>
      </p:sp>
      <p:sp>
        <p:nvSpPr>
          <p:cNvPr id="10" name="Segnaposto contenuto 2"/>
          <p:cNvSpPr txBox="1">
            <a:spLocks/>
          </p:cNvSpPr>
          <p:nvPr/>
        </p:nvSpPr>
        <p:spPr>
          <a:xfrm>
            <a:off x="692726" y="2721966"/>
            <a:ext cx="11065128" cy="4557560"/>
          </a:xfrm>
          <a:prstGeom prst="rect">
            <a:avLst/>
          </a:prstGeom>
        </p:spPr>
        <p:txBody>
          <a:bodyPr vert="horz" lIns="91440" tIns="45720" rIns="91440" bIns="45720" rtlCol="0" anchor="ctr">
            <a:no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GB" sz="4000" dirty="0" smtClean="0">
                <a:latin typeface="+mj-lt"/>
              </a:rPr>
              <a:t>A Family leases a car with a company</a:t>
            </a:r>
          </a:p>
          <a:p>
            <a:r>
              <a:rPr lang="en-GB" sz="4000" dirty="0" smtClean="0">
                <a:latin typeface="+mj-lt"/>
              </a:rPr>
              <a:t>The company stipulates a Smart Contract with the Family in order to automate the leasing process </a:t>
            </a:r>
          </a:p>
          <a:p>
            <a:r>
              <a:rPr lang="en-GB" sz="4000" dirty="0" smtClean="0">
                <a:latin typeface="+mj-lt"/>
              </a:rPr>
              <a:t>The following conditions are given: </a:t>
            </a:r>
          </a:p>
          <a:p>
            <a:pPr lvl="1"/>
            <a:r>
              <a:rPr lang="en-GB" sz="4000" dirty="0" smtClean="0">
                <a:latin typeface="+mj-lt"/>
              </a:rPr>
              <a:t>The engine and the main components of the car are controlled by the smart contract </a:t>
            </a:r>
          </a:p>
          <a:p>
            <a:pPr lvl="1"/>
            <a:r>
              <a:rPr lang="en-GB" sz="4000" dirty="0" smtClean="0">
                <a:latin typeface="+mj-lt"/>
              </a:rPr>
              <a:t>The family has to pay the leasing fee at end of each month</a:t>
            </a:r>
          </a:p>
          <a:p>
            <a:endParaRPr lang="en-GB" sz="4000" dirty="0" smtClean="0">
              <a:latin typeface="+mj-lt"/>
            </a:endParaRPr>
          </a:p>
          <a:p>
            <a:endParaRPr lang="en-GB" sz="4000" dirty="0" smtClean="0">
              <a:latin typeface="+mj-lt"/>
            </a:endParaRPr>
          </a:p>
          <a:p>
            <a:endParaRPr lang="en-GB" sz="4000" dirty="0">
              <a:latin typeface="+mj-lt"/>
            </a:endParaRPr>
          </a:p>
        </p:txBody>
      </p:sp>
    </p:spTree>
    <p:extLst>
      <p:ext uri="{BB962C8B-B14F-4D97-AF65-F5344CB8AC3E}">
        <p14:creationId xmlns:p14="http://schemas.microsoft.com/office/powerpoint/2010/main" val="938826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0" presetClass="path" presetSubtype="0" accel="50000" decel="50000" fill="hold" nodeType="withEffect">
                                  <p:stCondLst>
                                    <p:cond delay="0"/>
                                  </p:stCondLst>
                                  <p:childTnLst>
                                    <p:animMotion origin="layout" path="M 2.70833E-6 4.81481E-6 C 0.01614 0.00532 -0.00339 -0.00047 0.03268 0.00393 C 0.03724 0.00462 0.03672 0.00648 0.04088 0.00787 C 0.04505 0.00902 0.05599 0.01087 0.05963 0.01157 C 0.0608 0.01203 0.06198 0.01365 0.06328 0.01365 C 0.08633 0.01365 0.10937 0.0125 0.13242 0.01157 C 0.13372 0.01157 0.13476 0.00972 0.13593 0.00949 C 0.15937 0.00833 0.18281 0.00833 0.20638 0.00787 C 0.21484 0.00532 0.21263 0.00648 0.22161 0.00208 C 0.22396 0.00115 0.22617 -0.0007 0.22864 -0.00163 C 0.23138 -0.00278 0.23411 -0.00255 0.23672 -0.00371 C 0.26458 -0.01413 0.2431 -0.00926 0.26263 -0.01297 C 0.26484 -0.01436 0.26718 -0.01598 0.26979 -0.01667 C 0.27239 -0.01783 0.27526 -0.01783 0.27786 -0.01875 C 0.27982 -0.01922 0.2819 -0.01991 0.28372 -0.02038 C 0.28463 -0.02061 0.30208 -0.025 0.30846 -0.02825 C 0.31185 -0.02987 0.31562 -0.03149 0.31901 -0.03357 C 0.32109 -0.03519 0.32291 -0.03774 0.32487 -0.03913 C 0.32747 -0.04144 0.33047 -0.04237 0.33307 -0.04491 C 0.33945 -0.05093 0.34505 -0.05926 0.35195 -0.06366 C 0.37747 -0.08149 0.34583 -0.05857 0.36588 -0.07477 C 0.36901 -0.07732 0.37357 -0.07917 0.37656 -0.08264 C 0.37773 -0.08403 0.37851 -0.08681 0.37995 -0.0882 C 0.38229 -0.08982 0.38476 -0.09028 0.38711 -0.0919 C 0.38893 -0.09306 0.39088 -0.09468 0.39284 -0.09561 C 0.39518 -0.09676 0.39791 -0.09723 0.4 -0.09931 C 0.40117 -0.1007 0.40208 -0.10209 0.40351 -0.10301 C 0.4069 -0.10533 0.41054 -0.10672 0.41393 -0.1088 C 0.41601 -0.11019 0.41784 -0.11135 0.41979 -0.11227 C 0.42109 -0.11343 0.42239 -0.11366 0.42343 -0.11436 C 0.42461 -0.11551 0.42565 -0.11713 0.42695 -0.11806 C 0.43073 -0.1213 0.43463 -0.12477 0.43867 -0.12755 C 0.44062 -0.12894 0.44245 -0.1301 0.44453 -0.13125 C 0.4457 -0.13195 0.447 -0.13241 0.44804 -0.13334 C 0.4513 -0.13542 0.45403 -0.13889 0.45742 -0.14051 C 0.45872 -0.14144 0.45976 -0.14213 0.46093 -0.1426 C 0.46497 -0.14514 0.46875 -0.14792 0.47265 -0.15 C 0.47396 -0.15093 0.475 -0.15163 0.4763 -0.15209 C 0.48424 -0.15487 0.48802 -0.15417 0.49739 -0.15579 C 0.50976 -0.15811 0.51054 -0.15834 0.51966 -0.16135 C 0.52239 -0.16297 0.52487 -0.16575 0.52786 -0.16713 C 0.53047 -0.16806 0.53333 -0.16806 0.53593 -0.16875 C 0.54466 -0.17153 0.54896 -0.17338 0.55716 -0.17825 C 0.56523 -0.18334 0.56653 -0.18519 0.57474 -0.19121 C 0.57825 -0.19399 0.5819 -0.19607 0.58528 -0.19908 C 0.5901 -0.20301 0.59505 -0.20672 0.59948 -0.21204 C 0.60091 -0.21366 0.60234 -0.21621 0.60416 -0.21783 C 0.6082 -0.2213 0.61093 -0.22084 0.61458 -0.22524 C 0.61601 -0.22686 0.61679 -0.22917 0.6181 -0.23102 C 0.62122 -0.23403 0.62513 -0.2345 0.6276 -0.2382 C 0.62877 -0.24028 0.62982 -0.24213 0.63112 -0.24399 C 0.64088 -0.25718 0.62786 -0.23704 0.63815 -0.25348 C 0.63893 -0.25579 0.63932 -0.2588 0.64049 -0.26065 C 0.64258 -0.26505 0.64583 -0.26783 0.64739 -0.27223 C 0.6483 -0.27408 0.6487 -0.27639 0.64987 -0.27801 C 0.65273 -0.28102 0.65638 -0.28218 0.65924 -0.28519 C 0.66575 -0.29213 0.65963 -0.28612 0.66875 -0.2926 C 0.67096 -0.29445 0.67317 -0.297 0.67565 -0.29838 C 0.67942 -0.30093 0.68346 -0.30209 0.68737 -0.30417 C 0.69323 -0.30718 0.69896 -0.31135 0.70508 -0.31343 C 0.7125 -0.31598 0.70898 -0.31459 0.71562 -0.31713 C 0.71914 -0.32593 0.71797 -0.32061 0.71797 -0.3338 " pathEditMode="relative" rAng="0" ptsTypes="AAAAAAAAAAAAAAAAAAAAAAAAAAAAAAAAAAAAAAAAAAAAAAAAAAAAAAAAAAAAAA">
                                      <p:cBhvr>
                                        <p:cTn id="8" dur="2000" fill="hold"/>
                                        <p:tgtEl>
                                          <p:spTgt spid="2"/>
                                        </p:tgtEl>
                                        <p:attrNameLst>
                                          <p:attrName>ppt_x</p:attrName>
                                          <p:attrName>ppt_y</p:attrName>
                                        </p:attrNameLst>
                                      </p:cBhvr>
                                      <p:rCtr x="35911" y="-16019"/>
                                    </p:animMotion>
                                  </p:childTnLst>
                                </p:cTn>
                              </p:par>
                              <p:par>
                                <p:cTn id="9" presetID="9" presetClass="entr" presetSubtype="0" fill="hold" grpId="0" nodeType="withEffect">
                                  <p:stCondLst>
                                    <p:cond delay="1500"/>
                                  </p:stCondLst>
                                  <p:childTnLst>
                                    <p:set>
                                      <p:cBhvr>
                                        <p:cTn id="10" dur="1" fill="hold">
                                          <p:stCondLst>
                                            <p:cond delay="0"/>
                                          </p:stCondLst>
                                        </p:cTn>
                                        <p:tgtEl>
                                          <p:spTgt spid="10"/>
                                        </p:tgtEl>
                                        <p:attrNameLst>
                                          <p:attrName>style.visibility</p:attrName>
                                        </p:attrNameLst>
                                      </p:cBhvr>
                                      <p:to>
                                        <p:strVal val="visible"/>
                                      </p:to>
                                    </p:set>
                                    <p:animEffect transition="in" filter="dissolve">
                                      <p:cBhvr>
                                        <p:cTn id="1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egnaposto contenuto 2"/>
          <p:cNvSpPr>
            <a:spLocks noGrp="1"/>
          </p:cNvSpPr>
          <p:nvPr>
            <p:ph idx="1"/>
          </p:nvPr>
        </p:nvSpPr>
        <p:spPr>
          <a:xfrm>
            <a:off x="387926" y="2452840"/>
            <a:ext cx="11065128" cy="4557560"/>
          </a:xfrm>
        </p:spPr>
        <p:txBody>
          <a:bodyPr>
            <a:normAutofit/>
          </a:bodyPr>
          <a:lstStyle/>
          <a:p>
            <a:endParaRPr lang="en-GB" sz="3200" dirty="0" smtClean="0">
              <a:latin typeface="+mj-lt"/>
            </a:endParaRPr>
          </a:p>
          <a:p>
            <a:endParaRPr lang="en-GB" sz="3200" dirty="0" smtClean="0">
              <a:latin typeface="+mj-lt"/>
            </a:endParaRPr>
          </a:p>
          <a:p>
            <a:endParaRPr lang="en-GB" sz="3200" dirty="0" smtClean="0">
              <a:latin typeface="+mj-lt"/>
            </a:endParaRPr>
          </a:p>
          <a:p>
            <a:endParaRPr lang="en-GB" sz="3200" dirty="0" smtClean="0">
              <a:latin typeface="+mj-lt"/>
            </a:endParaRPr>
          </a:p>
          <a:p>
            <a:endParaRPr lang="en-GB" sz="3200" dirty="0" smtClean="0">
              <a:latin typeface="+mj-lt"/>
            </a:endParaRPr>
          </a:p>
          <a:p>
            <a:endParaRPr lang="en-GB" sz="3200" dirty="0">
              <a:latin typeface="+mj-lt"/>
            </a:endParaRPr>
          </a:p>
        </p:txBody>
      </p:sp>
      <p:sp>
        <p:nvSpPr>
          <p:cNvPr id="7" name="Titolo 1"/>
          <p:cNvSpPr>
            <a:spLocks noGrp="1"/>
          </p:cNvSpPr>
          <p:nvPr>
            <p:ph type="title"/>
          </p:nvPr>
        </p:nvSpPr>
        <p:spPr>
          <a:xfrm>
            <a:off x="387926" y="484909"/>
            <a:ext cx="11804073" cy="1067385"/>
          </a:xfrm>
        </p:spPr>
        <p:txBody>
          <a:bodyPr>
            <a:normAutofit/>
          </a:bodyPr>
          <a:lstStyle/>
          <a:p>
            <a:r>
              <a:rPr lang="en-GB" dirty="0" smtClean="0"/>
              <a:t>Discussion – Automobile Example</a:t>
            </a:r>
            <a:endParaRPr lang="en-GB" dirty="0"/>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sp>
        <p:nvSpPr>
          <p:cNvPr id="11" name="Segnaposto contenuto 2"/>
          <p:cNvSpPr txBox="1">
            <a:spLocks/>
          </p:cNvSpPr>
          <p:nvPr/>
        </p:nvSpPr>
        <p:spPr>
          <a:xfrm>
            <a:off x="824347" y="135598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3400" dirty="0" smtClean="0">
              <a:latin typeface="+mj-lt"/>
            </a:endParaRPr>
          </a:p>
          <a:p>
            <a:endParaRPr lang="en-GB" sz="3400" dirty="0" smtClean="0">
              <a:latin typeface="+mj-lt"/>
            </a:endParaRPr>
          </a:p>
          <a:p>
            <a:endParaRPr lang="en-GB" sz="3600" dirty="0" smtClean="0">
              <a:latin typeface="+mj-lt"/>
            </a:endParaRPr>
          </a:p>
        </p:txBody>
      </p:sp>
      <p:sp>
        <p:nvSpPr>
          <p:cNvPr id="12" name="CasellaDiTesto 11"/>
          <p:cNvSpPr txBox="1"/>
          <p:nvPr/>
        </p:nvSpPr>
        <p:spPr>
          <a:xfrm>
            <a:off x="1392072" y="2661313"/>
            <a:ext cx="184731" cy="369332"/>
          </a:xfrm>
          <a:prstGeom prst="rect">
            <a:avLst/>
          </a:prstGeom>
          <a:noFill/>
        </p:spPr>
        <p:txBody>
          <a:bodyPr wrap="none" rtlCol="0">
            <a:spAutoFit/>
          </a:bodyPr>
          <a:lstStyle/>
          <a:p>
            <a:endParaRPr lang="it-IT" dirty="0"/>
          </a:p>
        </p:txBody>
      </p:sp>
      <p:sp>
        <p:nvSpPr>
          <p:cNvPr id="9" name="Segnaposto contenuto 2"/>
          <p:cNvSpPr txBox="1">
            <a:spLocks/>
          </p:cNvSpPr>
          <p:nvPr/>
        </p:nvSpPr>
        <p:spPr>
          <a:xfrm>
            <a:off x="540326" y="2605240"/>
            <a:ext cx="11065128"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3200" dirty="0" smtClean="0">
              <a:latin typeface="+mj-lt"/>
            </a:endParaRPr>
          </a:p>
          <a:p>
            <a:endParaRPr lang="en-GB" sz="3200" dirty="0" smtClean="0">
              <a:latin typeface="+mj-lt"/>
            </a:endParaRPr>
          </a:p>
          <a:p>
            <a:endParaRPr lang="en-GB" sz="3200" dirty="0" smtClean="0">
              <a:latin typeface="+mj-lt"/>
            </a:endParaRPr>
          </a:p>
          <a:p>
            <a:endParaRPr lang="en-GB" sz="3200" dirty="0">
              <a:latin typeface="+mj-lt"/>
            </a:endParaRPr>
          </a:p>
        </p:txBody>
      </p:sp>
      <p:sp>
        <p:nvSpPr>
          <p:cNvPr id="3" name="CasellaDiTesto 2"/>
          <p:cNvSpPr txBox="1"/>
          <p:nvPr/>
        </p:nvSpPr>
        <p:spPr>
          <a:xfrm>
            <a:off x="4026090" y="3684896"/>
            <a:ext cx="184731" cy="369332"/>
          </a:xfrm>
          <a:prstGeom prst="rect">
            <a:avLst/>
          </a:prstGeom>
          <a:noFill/>
        </p:spPr>
        <p:txBody>
          <a:bodyPr wrap="none" rtlCol="0">
            <a:spAutoFit/>
          </a:bodyPr>
          <a:lstStyle/>
          <a:p>
            <a:endParaRPr lang="it-IT"/>
          </a:p>
        </p:txBody>
      </p:sp>
      <p:pic>
        <p:nvPicPr>
          <p:cNvPr id="6" name="Immagin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08993" y="2788764"/>
            <a:ext cx="4499637" cy="1554420"/>
          </a:xfrm>
          <a:prstGeom prst="rect">
            <a:avLst/>
          </a:prstGeom>
        </p:spPr>
      </p:pic>
      <p:pic>
        <p:nvPicPr>
          <p:cNvPr id="4" name="Immagin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31410" y="2241537"/>
            <a:ext cx="2558042" cy="2696223"/>
          </a:xfrm>
          <a:prstGeom prst="rect">
            <a:avLst/>
          </a:prstGeom>
        </p:spPr>
      </p:pic>
      <p:pic>
        <p:nvPicPr>
          <p:cNvPr id="10" name="Immagin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80571" y="780064"/>
            <a:ext cx="4517134" cy="3274164"/>
          </a:xfrm>
          <a:prstGeom prst="rect">
            <a:avLst/>
          </a:prstGeom>
        </p:spPr>
      </p:pic>
      <p:grpSp>
        <p:nvGrpSpPr>
          <p:cNvPr id="17" name="Gruppo 16"/>
          <p:cNvGrpSpPr/>
          <p:nvPr/>
        </p:nvGrpSpPr>
        <p:grpSpPr>
          <a:xfrm>
            <a:off x="1097528" y="1539317"/>
            <a:ext cx="3780511" cy="1559959"/>
            <a:chOff x="5761149" y="1284308"/>
            <a:chExt cx="3780511" cy="1526359"/>
          </a:xfrm>
        </p:grpSpPr>
        <p:pic>
          <p:nvPicPr>
            <p:cNvPr id="15" name="Immagine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61149" y="1284308"/>
              <a:ext cx="1798083" cy="1526359"/>
            </a:xfrm>
            <a:prstGeom prst="rect">
              <a:avLst/>
            </a:prstGeom>
          </p:spPr>
        </p:pic>
        <p:sp>
          <p:nvSpPr>
            <p:cNvPr id="16" name="CasellaDiTesto 15"/>
            <p:cNvSpPr txBox="1"/>
            <p:nvPr/>
          </p:nvSpPr>
          <p:spPr>
            <a:xfrm>
              <a:off x="6144574" y="1471002"/>
              <a:ext cx="3397086" cy="1015663"/>
            </a:xfrm>
            <a:prstGeom prst="rect">
              <a:avLst/>
            </a:prstGeom>
            <a:noFill/>
          </p:spPr>
          <p:txBody>
            <a:bodyPr wrap="square" rtlCol="0">
              <a:spAutoFit/>
            </a:bodyPr>
            <a:lstStyle/>
            <a:p>
              <a:r>
                <a:rPr lang="it-IT" sz="2000" b="1" dirty="0" smtClean="0">
                  <a:solidFill>
                    <a:schemeClr val="bg1"/>
                  </a:solidFill>
                  <a:latin typeface="+mj-lt"/>
                </a:rPr>
                <a:t>The </a:t>
              </a:r>
              <a:r>
                <a:rPr lang="it-IT" sz="2000" b="1" dirty="0" err="1" smtClean="0">
                  <a:solidFill>
                    <a:schemeClr val="bg1"/>
                  </a:solidFill>
                  <a:latin typeface="+mj-lt"/>
                </a:rPr>
                <a:t>brakes</a:t>
              </a:r>
              <a:r>
                <a:rPr lang="it-IT" sz="2000" b="1" dirty="0" smtClean="0">
                  <a:solidFill>
                    <a:schemeClr val="bg1"/>
                  </a:solidFill>
                  <a:latin typeface="+mj-lt"/>
                </a:rPr>
                <a:t> </a:t>
              </a:r>
            </a:p>
            <a:p>
              <a:r>
                <a:rPr lang="it-IT" sz="2000" b="1" dirty="0" smtClean="0">
                  <a:solidFill>
                    <a:schemeClr val="bg1"/>
                  </a:solidFill>
                  <a:latin typeface="+mj-lt"/>
                </a:rPr>
                <a:t>do </a:t>
              </a:r>
              <a:r>
                <a:rPr lang="it-IT" sz="2000" b="1" dirty="0" err="1" smtClean="0">
                  <a:solidFill>
                    <a:schemeClr val="bg1"/>
                  </a:solidFill>
                  <a:latin typeface="+mj-lt"/>
                </a:rPr>
                <a:t>not</a:t>
              </a:r>
              <a:r>
                <a:rPr lang="it-IT" sz="2000" b="1" dirty="0" smtClean="0">
                  <a:solidFill>
                    <a:schemeClr val="bg1"/>
                  </a:solidFill>
                  <a:latin typeface="+mj-lt"/>
                </a:rPr>
                <a:t> </a:t>
              </a:r>
            </a:p>
            <a:p>
              <a:r>
                <a:rPr lang="it-IT" sz="2000" b="1" dirty="0">
                  <a:solidFill>
                    <a:schemeClr val="bg1"/>
                  </a:solidFill>
                  <a:latin typeface="+mj-lt"/>
                </a:rPr>
                <a:t>w</a:t>
              </a:r>
              <a:r>
                <a:rPr lang="it-IT" sz="2000" b="1" dirty="0" smtClean="0">
                  <a:solidFill>
                    <a:schemeClr val="bg1"/>
                  </a:solidFill>
                  <a:latin typeface="+mj-lt"/>
                </a:rPr>
                <a:t>ork!</a:t>
              </a:r>
              <a:endParaRPr lang="it-IT" sz="2000" b="1" dirty="0">
                <a:solidFill>
                  <a:schemeClr val="bg1"/>
                </a:solidFill>
                <a:latin typeface="+mj-lt"/>
              </a:endParaRPr>
            </a:p>
          </p:txBody>
        </p:sp>
      </p:grpSp>
      <p:pic>
        <p:nvPicPr>
          <p:cNvPr id="2" name="Immagine 1"/>
          <p:cNvPicPr>
            <a:picLocks noChangeAspect="1"/>
          </p:cNvPicPr>
          <p:nvPr/>
        </p:nvPicPr>
        <p:blipFill>
          <a:blip r:embed="rId7">
            <a:alphaModFix/>
            <a:extLst>
              <a:ext uri="{28A0092B-C50C-407E-A947-70E740481C1C}">
                <a14:useLocalDpi xmlns:a14="http://schemas.microsoft.com/office/drawing/2010/main" val="0"/>
              </a:ext>
            </a:extLst>
          </a:blip>
          <a:stretch>
            <a:fillRect/>
          </a:stretch>
        </p:blipFill>
        <p:spPr>
          <a:xfrm>
            <a:off x="5126241" y="568864"/>
            <a:ext cx="5344683" cy="5344683"/>
          </a:xfrm>
          <a:prstGeom prst="rect">
            <a:avLst/>
          </a:prstGeom>
        </p:spPr>
      </p:pic>
    </p:spTree>
    <p:extLst>
      <p:ext uri="{BB962C8B-B14F-4D97-AF65-F5344CB8AC3E}">
        <p14:creationId xmlns:p14="http://schemas.microsoft.com/office/powerpoint/2010/main" val="14682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par>
                                <p:cTn id="8" presetID="0" presetClass="path" presetSubtype="0" accel="50000" decel="50000" fill="hold" nodeType="withEffect">
                                  <p:stCondLst>
                                    <p:cond delay="0"/>
                                  </p:stCondLst>
                                  <p:childTnLst>
                                    <p:animMotion origin="layout" path="M 0.08685 0.01736 L 0.8901 0.01736 " pathEditMode="relative" ptsTypes="AA">
                                      <p:cBhvr>
                                        <p:cTn id="9" dur="3500" fill="hold"/>
                                        <p:tgtEl>
                                          <p:spTgt spid="6"/>
                                        </p:tgtEl>
                                        <p:attrNameLst>
                                          <p:attrName>ppt_x</p:attrName>
                                          <p:attrName>ppt_y</p:attrName>
                                        </p:attrNameLst>
                                      </p:cBhvr>
                                    </p:animMotion>
                                  </p:childTnLst>
                                </p:cTn>
                              </p:par>
                              <p:par>
                                <p:cTn id="10" presetID="2" presetClass="entr" presetSubtype="4" repeatCount="0" fill="hold" nodeType="withEffect">
                                  <p:stCondLst>
                                    <p:cond delay="150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1000" fill="hold"/>
                                        <p:tgtEl>
                                          <p:spTgt spid="4"/>
                                        </p:tgtEl>
                                        <p:attrNameLst>
                                          <p:attrName>ppt_x</p:attrName>
                                        </p:attrNameLst>
                                      </p:cBhvr>
                                      <p:tavLst>
                                        <p:tav tm="0">
                                          <p:val>
                                            <p:strVal val="#ppt_x"/>
                                          </p:val>
                                        </p:tav>
                                        <p:tav tm="100000">
                                          <p:val>
                                            <p:strVal val="#ppt_x"/>
                                          </p:val>
                                        </p:tav>
                                      </p:tavLst>
                                    </p:anim>
                                    <p:anim calcmode="lin" valueType="num">
                                      <p:cBhvr additive="base">
                                        <p:cTn id="13" dur="1000" fill="hold"/>
                                        <p:tgtEl>
                                          <p:spTgt spid="4"/>
                                        </p:tgtEl>
                                        <p:attrNameLst>
                                          <p:attrName>ppt_y</p:attrName>
                                        </p:attrNameLst>
                                      </p:cBhvr>
                                      <p:tavLst>
                                        <p:tav tm="0">
                                          <p:val>
                                            <p:strVal val="1+#ppt_h/2"/>
                                          </p:val>
                                        </p:tav>
                                        <p:tav tm="100000">
                                          <p:val>
                                            <p:strVal val="#ppt_y"/>
                                          </p:val>
                                        </p:tav>
                                      </p:tavLst>
                                    </p:anim>
                                  </p:childTnLst>
                                </p:cTn>
                              </p:par>
                              <p:par>
                                <p:cTn id="14" presetID="9" presetClass="entr" presetSubtype="0" repeatCount="10000" fill="hold" nodeType="withEffect">
                                  <p:stCondLst>
                                    <p:cond delay="2500"/>
                                  </p:stCondLst>
                                  <p:childTnLst>
                                    <p:set>
                                      <p:cBhvr>
                                        <p:cTn id="15" dur="1" fill="hold">
                                          <p:stCondLst>
                                            <p:cond delay="0"/>
                                          </p:stCondLst>
                                        </p:cTn>
                                        <p:tgtEl>
                                          <p:spTgt spid="10"/>
                                        </p:tgtEl>
                                        <p:attrNameLst>
                                          <p:attrName>style.visibility</p:attrName>
                                        </p:attrNameLst>
                                      </p:cBhvr>
                                      <p:to>
                                        <p:strVal val="visible"/>
                                      </p:to>
                                    </p:set>
                                    <p:animEffect transition="in" filter="dissolve">
                                      <p:cBhvr>
                                        <p:cTn id="16" dur="1000"/>
                                        <p:tgtEl>
                                          <p:spTgt spid="10"/>
                                        </p:tgtEl>
                                      </p:cBhvr>
                                    </p:animEffect>
                                  </p:childTnLst>
                                  <p:subTnLst>
                                    <p:set>
                                      <p:cBhvr override="childStyle">
                                        <p:cTn dur="1" fill="hold" display="0" masterRel="sameClick" afterEffect="1">
                                          <p:stCondLst>
                                            <p:cond evt="end" delay="0">
                                              <p:tn val="14"/>
                                            </p:cond>
                                          </p:stCondLst>
                                        </p:cTn>
                                        <p:tgtEl>
                                          <p:spTgt spid="10"/>
                                        </p:tgtEl>
                                        <p:attrNameLst>
                                          <p:attrName>style.visibility</p:attrName>
                                        </p:attrNameLst>
                                      </p:cBhvr>
                                      <p:to>
                                        <p:strVal val="hidden"/>
                                      </p:to>
                                    </p:set>
                                  </p:subTnLst>
                                </p:cTn>
                              </p:par>
                              <p:par>
                                <p:cTn id="17" presetID="9" presetClass="entr" presetSubtype="0" fill="hold" nodeType="with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dissolve">
                                      <p:cBhvr>
                                        <p:cTn id="19" dur="500"/>
                                        <p:tgtEl>
                                          <p:spTgt spid="17"/>
                                        </p:tgtEl>
                                      </p:cBhvr>
                                    </p:animEffect>
                                  </p:childTnLst>
                                </p:cTn>
                              </p:par>
                              <p:par>
                                <p:cTn id="20" presetID="0" presetClass="path" presetSubtype="0" accel="50000" decel="50000" fill="hold" nodeType="withEffect">
                                  <p:stCondLst>
                                    <p:cond delay="0"/>
                                  </p:stCondLst>
                                  <p:childTnLst>
                                    <p:animMotion origin="layout" path="M -0.11575 0.00857 L 0.53164 0.00787 " pathEditMode="relative" rAng="0" ptsTypes="AA">
                                      <p:cBhvr>
                                        <p:cTn id="21" dur="3250" fill="hold"/>
                                        <p:tgtEl>
                                          <p:spTgt spid="17"/>
                                        </p:tgtEl>
                                        <p:attrNameLst>
                                          <p:attrName>ppt_x</p:attrName>
                                          <p:attrName>ppt_y</p:attrName>
                                        </p:attrNameLst>
                                      </p:cBhvr>
                                      <p:rCtr x="32370" y="-46"/>
                                    </p:animMotion>
                                  </p:childTnLst>
                                  <p:subTnLst>
                                    <p:set>
                                      <p:cBhvr override="childStyle">
                                        <p:cTn dur="1" fill="hold" display="0" masterRel="sameClick" afterEffect="1">
                                          <p:stCondLst>
                                            <p:cond evt="end" delay="0">
                                              <p:tn val="20"/>
                                            </p:cond>
                                          </p:stCondLst>
                                        </p:cTn>
                                        <p:tgtEl>
                                          <p:spTgt spid="17"/>
                                        </p:tgtEl>
                                        <p:attrNameLst>
                                          <p:attrName>style.visibility</p:attrName>
                                        </p:attrNameLst>
                                      </p:cBhvr>
                                      <p:to>
                                        <p:strVal val="hidden"/>
                                      </p:to>
                                    </p:set>
                                  </p:subTnLst>
                                </p:cTn>
                              </p:par>
                              <p:par>
                                <p:cTn id="22" presetID="53" presetClass="entr" presetSubtype="16" fill="hold" nodeType="withEffect">
                                  <p:stCondLst>
                                    <p:cond delay="4000"/>
                                  </p:stCondLst>
                                  <p:childTnLst>
                                    <p:set>
                                      <p:cBhvr>
                                        <p:cTn id="23" dur="1" fill="hold">
                                          <p:stCondLst>
                                            <p:cond delay="0"/>
                                          </p:stCondLst>
                                        </p:cTn>
                                        <p:tgtEl>
                                          <p:spTgt spid="2"/>
                                        </p:tgtEl>
                                        <p:attrNameLst>
                                          <p:attrName>style.visibility</p:attrName>
                                        </p:attrNameLst>
                                      </p:cBhvr>
                                      <p:to>
                                        <p:strVal val="visible"/>
                                      </p:to>
                                    </p:set>
                                    <p:anim calcmode="lin" valueType="num">
                                      <p:cBhvr>
                                        <p:cTn id="24" dur="2000" fill="hold"/>
                                        <p:tgtEl>
                                          <p:spTgt spid="2"/>
                                        </p:tgtEl>
                                        <p:attrNameLst>
                                          <p:attrName>ppt_w</p:attrName>
                                        </p:attrNameLst>
                                      </p:cBhvr>
                                      <p:tavLst>
                                        <p:tav tm="0">
                                          <p:val>
                                            <p:fltVal val="0"/>
                                          </p:val>
                                        </p:tav>
                                        <p:tav tm="100000">
                                          <p:val>
                                            <p:strVal val="#ppt_w"/>
                                          </p:val>
                                        </p:tav>
                                      </p:tavLst>
                                    </p:anim>
                                    <p:anim calcmode="lin" valueType="num">
                                      <p:cBhvr>
                                        <p:cTn id="25" dur="2000" fill="hold"/>
                                        <p:tgtEl>
                                          <p:spTgt spid="2"/>
                                        </p:tgtEl>
                                        <p:attrNameLst>
                                          <p:attrName>ppt_h</p:attrName>
                                        </p:attrNameLst>
                                      </p:cBhvr>
                                      <p:tavLst>
                                        <p:tav tm="0">
                                          <p:val>
                                            <p:fltVal val="0"/>
                                          </p:val>
                                        </p:tav>
                                        <p:tav tm="100000">
                                          <p:val>
                                            <p:strVal val="#ppt_h"/>
                                          </p:val>
                                        </p:tav>
                                      </p:tavLst>
                                    </p:anim>
                                    <p:animEffect transition="in" filter="fade">
                                      <p:cBhvr>
                                        <p:cTn id="26"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235527" y="332509"/>
            <a:ext cx="10131425" cy="1067385"/>
          </a:xfrm>
        </p:spPr>
        <p:txBody>
          <a:bodyPr/>
          <a:lstStyle/>
          <a:p>
            <a:pPr marL="742950" marR="0" lvl="0" indent="-742950" defTabSz="914400" eaLnBrk="1" fontAlgn="auto" latinLnBrk="0" hangingPunct="1">
              <a:lnSpc>
                <a:spcPct val="100000"/>
              </a:lnSpc>
              <a:spcBef>
                <a:spcPts val="0"/>
              </a:spcBef>
              <a:spcAft>
                <a:spcPts val="0"/>
              </a:spcAft>
              <a:buClrTx/>
              <a:buSzTx/>
              <a:buFont typeface="+mj-lt"/>
              <a:buNone/>
              <a:tabLst/>
              <a:defRPr/>
            </a:pPr>
            <a:r>
              <a:rPr lang="en-GB" dirty="0" smtClean="0"/>
              <a:t>2.2	</a:t>
            </a:r>
            <a:r>
              <a:rPr lang="en-GB" sz="4000" dirty="0" smtClean="0"/>
              <a:t>How does </a:t>
            </a:r>
            <a:r>
              <a:rPr lang="en-GB" sz="4000" dirty="0" err="1" smtClean="0"/>
              <a:t>blockchain</a:t>
            </a:r>
            <a:r>
              <a:rPr lang="en-GB" sz="4000" dirty="0" smtClean="0"/>
              <a:t> work?</a:t>
            </a:r>
            <a:endParaRPr lang="en-GB" sz="4000" dirty="0"/>
          </a:p>
        </p:txBody>
      </p:sp>
      <p:pic>
        <p:nvPicPr>
          <p:cNvPr id="9" name="Immagine 8"/>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996731" y="4791389"/>
            <a:ext cx="1469618" cy="1469618"/>
          </a:xfrm>
          <a:prstGeom prst="rect">
            <a:avLst/>
          </a:prstGeom>
        </p:spPr>
      </p:pic>
      <p:cxnSp>
        <p:nvCxnSpPr>
          <p:cNvPr id="11" name="Connettore 2 10"/>
          <p:cNvCxnSpPr/>
          <p:nvPr/>
        </p:nvCxnSpPr>
        <p:spPr>
          <a:xfrm>
            <a:off x="4850296" y="3859870"/>
            <a:ext cx="2282228"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13" name="Immagine 12"/>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644276" y="2373970"/>
            <a:ext cx="2174528" cy="2178152"/>
          </a:xfrm>
          <a:prstGeom prst="rect">
            <a:avLst/>
          </a:prstGeom>
        </p:spPr>
      </p:pic>
      <p:pic>
        <p:nvPicPr>
          <p:cNvPr id="16" name="Immagine 15"/>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8164016" y="2154297"/>
            <a:ext cx="2397825" cy="2397825"/>
          </a:xfrm>
          <a:prstGeom prst="rect">
            <a:avLst/>
          </a:prstGeom>
        </p:spPr>
      </p:pic>
      <p:grpSp>
        <p:nvGrpSpPr>
          <p:cNvPr id="4" name="Gruppo 3"/>
          <p:cNvGrpSpPr/>
          <p:nvPr/>
        </p:nvGrpSpPr>
        <p:grpSpPr>
          <a:xfrm>
            <a:off x="907215" y="1399894"/>
            <a:ext cx="3648649" cy="3648649"/>
            <a:chOff x="4850296" y="332509"/>
            <a:chExt cx="3648649" cy="3648649"/>
          </a:xfrm>
        </p:grpSpPr>
        <p:pic>
          <p:nvPicPr>
            <p:cNvPr id="7" name="Immagin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50296" y="332509"/>
              <a:ext cx="3648649" cy="3648649"/>
            </a:xfrm>
            <a:prstGeom prst="rect">
              <a:avLst/>
            </a:prstGeom>
          </p:spPr>
        </p:pic>
        <p:grpSp>
          <p:nvGrpSpPr>
            <p:cNvPr id="3" name="Gruppo 2"/>
            <p:cNvGrpSpPr/>
            <p:nvPr/>
          </p:nvGrpSpPr>
          <p:grpSpPr>
            <a:xfrm>
              <a:off x="5625946" y="1198564"/>
              <a:ext cx="2027282" cy="1164834"/>
              <a:chOff x="5664046" y="1179514"/>
              <a:chExt cx="2027282" cy="1164834"/>
            </a:xfrm>
          </p:grpSpPr>
          <p:pic>
            <p:nvPicPr>
              <p:cNvPr id="8" name="Immagine 7"/>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136524" y="1871870"/>
                <a:ext cx="472478" cy="472478"/>
              </a:xfrm>
              <a:prstGeom prst="rect">
                <a:avLst/>
              </a:prstGeom>
            </p:spPr>
          </p:pic>
          <p:pic>
            <p:nvPicPr>
              <p:cNvPr id="10" name="Immagine 9"/>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132524" y="1871870"/>
                <a:ext cx="472478" cy="472478"/>
              </a:xfrm>
              <a:prstGeom prst="rect">
                <a:avLst/>
              </a:prstGeom>
            </p:spPr>
          </p:pic>
          <p:pic>
            <p:nvPicPr>
              <p:cNvPr id="12" name="Immagine 11"/>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664046" y="1232685"/>
                <a:ext cx="472478" cy="472478"/>
              </a:xfrm>
              <a:prstGeom prst="rect">
                <a:avLst/>
              </a:prstGeom>
            </p:spPr>
          </p:pic>
          <p:pic>
            <p:nvPicPr>
              <p:cNvPr id="14" name="Immagine 1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476794" y="1262069"/>
                <a:ext cx="472478" cy="472478"/>
              </a:xfrm>
              <a:prstGeom prst="rect">
                <a:avLst/>
              </a:prstGeom>
            </p:spPr>
          </p:pic>
          <p:pic>
            <p:nvPicPr>
              <p:cNvPr id="15" name="Immagine 1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218850" y="1179514"/>
                <a:ext cx="472478" cy="472478"/>
              </a:xfrm>
              <a:prstGeom prst="rect">
                <a:avLst/>
              </a:prstGeom>
            </p:spPr>
          </p:pic>
        </p:grpSp>
      </p:grpSp>
      <p:grpSp>
        <p:nvGrpSpPr>
          <p:cNvPr id="5" name="Gruppo 4"/>
          <p:cNvGrpSpPr/>
          <p:nvPr/>
        </p:nvGrpSpPr>
        <p:grpSpPr>
          <a:xfrm>
            <a:off x="7456466" y="2003062"/>
            <a:ext cx="3299043" cy="2775319"/>
            <a:chOff x="7456466" y="2003062"/>
            <a:chExt cx="3299043" cy="2775319"/>
          </a:xfrm>
        </p:grpSpPr>
        <p:pic>
          <p:nvPicPr>
            <p:cNvPr id="18" name="Immagine 17"/>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7456466" y="2003062"/>
              <a:ext cx="3299043" cy="2775319"/>
            </a:xfrm>
            <a:prstGeom prst="rect">
              <a:avLst/>
            </a:prstGeom>
          </p:spPr>
        </p:pic>
        <p:pic>
          <p:nvPicPr>
            <p:cNvPr id="19" name="Immagine 18"/>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8425037" y="2153816"/>
              <a:ext cx="1361900" cy="1361900"/>
            </a:xfrm>
            <a:prstGeom prst="rect">
              <a:avLst/>
            </a:prstGeom>
          </p:spPr>
        </p:pic>
      </p:grpSp>
    </p:spTree>
    <p:extLst>
      <p:ext uri="{BB962C8B-B14F-4D97-AF65-F5344CB8AC3E}">
        <p14:creationId xmlns:p14="http://schemas.microsoft.com/office/powerpoint/2010/main" val="9832984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0" presetClass="path" presetSubtype="0" accel="50000" decel="50000" fill="hold" nodeType="clickEffect">
                                  <p:stCondLst>
                                    <p:cond delay="0"/>
                                  </p:stCondLst>
                                  <p:childTnLst>
                                    <p:animMotion origin="layout" path="M 1.45833E-6 2.96296E-6 L 0.13476 2.96296E-6 C 0.19505 2.96296E-6 0.26966 -0.1051 0.26966 -0.18959 L 0.26966 -0.37801 " pathEditMode="relative" rAng="0" ptsTypes="AAAA">
                                      <p:cBhvr>
                                        <p:cTn id="6" dur="2000" fill="hold"/>
                                        <p:tgtEl>
                                          <p:spTgt spid="9"/>
                                        </p:tgtEl>
                                        <p:attrNameLst>
                                          <p:attrName>ppt_x</p:attrName>
                                          <p:attrName>ppt_y</p:attrName>
                                        </p:attrNameLst>
                                      </p:cBhvr>
                                      <p:rCtr x="13477" y="-18912"/>
                                    </p:animMotion>
                                  </p:childTnLst>
                                  <p:subTnLst>
                                    <p:set>
                                      <p:cBhvr override="childStyle">
                                        <p:cTn dur="1" fill="hold" display="0" masterRel="nextClick" afterEffect="1"/>
                                        <p:tgtEl>
                                          <p:spTgt spid="9"/>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0" presetClass="path" presetSubtype="0" accel="50000" decel="50000" fill="hold" nodeType="clickEffect">
                                  <p:stCondLst>
                                    <p:cond delay="0"/>
                                  </p:stCondLst>
                                  <p:childTnLst>
                                    <p:animMotion origin="layout" path="M 1.45833E-6 0.03125 L 2.5E-6 0.30092 " pathEditMode="relative" rAng="0" ptsTypes="AA">
                                      <p:cBhvr>
                                        <p:cTn id="10" dur="2000" fill="hold"/>
                                        <p:tgtEl>
                                          <p:spTgt spid="13"/>
                                        </p:tgtEl>
                                        <p:attrNameLst>
                                          <p:attrName>ppt_x</p:attrName>
                                          <p:attrName>ppt_y</p:attrName>
                                        </p:attrNameLst>
                                      </p:cBhvr>
                                      <p:rCtr x="-39" y="12361"/>
                                    </p:animMotion>
                                  </p:childTnLst>
                                </p:cTn>
                              </p:par>
                              <p:par>
                                <p:cTn id="11" presetID="6" presetClass="emph" presetSubtype="0" fill="hold" nodeType="withEffect">
                                  <p:stCondLst>
                                    <p:cond delay="0"/>
                                  </p:stCondLst>
                                  <p:childTnLst>
                                    <p:animScale>
                                      <p:cBhvr>
                                        <p:cTn id="12" dur="1000" fill="hold"/>
                                        <p:tgtEl>
                                          <p:spTgt spid="13"/>
                                        </p:tgtEl>
                                      </p:cBhvr>
                                      <p:by x="75000" y="75000"/>
                                    </p:animScale>
                                  </p:childTnLst>
                                </p:cTn>
                              </p:par>
                              <p:par>
                                <p:cTn id="13" presetID="12" presetClass="entr" presetSubtype="4"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1000"/>
                                        <p:tgtEl>
                                          <p:spTgt spid="4"/>
                                        </p:tgtEl>
                                        <p:attrNameLst>
                                          <p:attrName>ppt_y</p:attrName>
                                        </p:attrNameLst>
                                      </p:cBhvr>
                                      <p:tavLst>
                                        <p:tav tm="0">
                                          <p:val>
                                            <p:strVal val="#ppt_y+#ppt_h*1.125000"/>
                                          </p:val>
                                        </p:tav>
                                        <p:tav tm="100000">
                                          <p:val>
                                            <p:strVal val="#ppt_y"/>
                                          </p:val>
                                        </p:tav>
                                      </p:tavLst>
                                    </p:anim>
                                    <p:animEffect transition="in" filter="wipe(up)">
                                      <p:cBhvr>
                                        <p:cTn id="16" dur="1000"/>
                                        <p:tgtEl>
                                          <p:spTgt spid="4"/>
                                        </p:tgtEl>
                                      </p:cBhvr>
                                    </p:animEffect>
                                  </p:childTnLst>
                                </p:cTn>
                              </p:par>
                              <p:par>
                                <p:cTn id="17" presetID="3" presetClass="exit" presetSubtype="10" fill="hold" nodeType="withEffect">
                                  <p:stCondLst>
                                    <p:cond delay="0"/>
                                  </p:stCondLst>
                                  <p:childTnLst>
                                    <p:animEffect transition="out" filter="blinds(horizontal)">
                                      <p:cBhvr>
                                        <p:cTn id="18" dur="500"/>
                                        <p:tgtEl>
                                          <p:spTgt spid="16"/>
                                        </p:tgtEl>
                                      </p:cBhvr>
                                    </p:animEffect>
                                    <p:set>
                                      <p:cBhvr>
                                        <p:cTn id="19" dur="1" fill="hold">
                                          <p:stCondLst>
                                            <p:cond delay="499"/>
                                          </p:stCondLst>
                                        </p:cTn>
                                        <p:tgtEl>
                                          <p:spTgt spid="16"/>
                                        </p:tgtEl>
                                        <p:attrNameLst>
                                          <p:attrName>style.visibility</p:attrName>
                                        </p:attrNameLst>
                                      </p:cBhvr>
                                      <p:to>
                                        <p:strVal val="hidden"/>
                                      </p:to>
                                    </p:set>
                                  </p:childTnLst>
                                </p:cTn>
                              </p:par>
                              <p:par>
                                <p:cTn id="20" presetID="12" presetClass="entr" presetSubtype="4" fill="hold" nodeType="withEffect">
                                  <p:stCondLst>
                                    <p:cond delay="0"/>
                                  </p:stCondLst>
                                  <p:childTnLst>
                                    <p:set>
                                      <p:cBhvr>
                                        <p:cTn id="21" dur="1" fill="hold">
                                          <p:stCondLst>
                                            <p:cond delay="0"/>
                                          </p:stCondLst>
                                        </p:cTn>
                                        <p:tgtEl>
                                          <p:spTgt spid="5"/>
                                        </p:tgtEl>
                                        <p:attrNameLst>
                                          <p:attrName>style.visibility</p:attrName>
                                        </p:attrNameLst>
                                      </p:cBhvr>
                                      <p:to>
                                        <p:strVal val="visible"/>
                                      </p:to>
                                    </p:set>
                                    <p:anim calcmode="lin" valueType="num">
                                      <p:cBhvr additive="base">
                                        <p:cTn id="22" dur="1000"/>
                                        <p:tgtEl>
                                          <p:spTgt spid="5"/>
                                        </p:tgtEl>
                                        <p:attrNameLst>
                                          <p:attrName>ppt_y</p:attrName>
                                        </p:attrNameLst>
                                      </p:cBhvr>
                                      <p:tavLst>
                                        <p:tav tm="0">
                                          <p:val>
                                            <p:strVal val="#ppt_y+#ppt_h*1.125000"/>
                                          </p:val>
                                        </p:tav>
                                        <p:tav tm="100000">
                                          <p:val>
                                            <p:strVal val="#ppt_y"/>
                                          </p:val>
                                        </p:tav>
                                      </p:tavLst>
                                    </p:anim>
                                    <p:animEffect transition="in" filter="wipe(up)">
                                      <p:cBhvr>
                                        <p:cTn id="23"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235527" y="332509"/>
            <a:ext cx="10131425" cy="1067385"/>
          </a:xfrm>
        </p:spPr>
        <p:txBody>
          <a:bodyPr/>
          <a:lstStyle/>
          <a:p>
            <a:pPr marL="742950" marR="0" lvl="0" indent="-742950" defTabSz="914400" eaLnBrk="1" fontAlgn="auto" latinLnBrk="0" hangingPunct="1">
              <a:lnSpc>
                <a:spcPct val="100000"/>
              </a:lnSpc>
              <a:spcBef>
                <a:spcPts val="0"/>
              </a:spcBef>
              <a:spcAft>
                <a:spcPts val="0"/>
              </a:spcAft>
              <a:buClrTx/>
              <a:buSzTx/>
              <a:buFont typeface="+mj-lt"/>
              <a:buNone/>
              <a:tabLst/>
              <a:defRPr/>
            </a:pPr>
            <a:r>
              <a:rPr lang="en-GB" smtClean="0"/>
              <a:t>2.2	</a:t>
            </a:r>
            <a:r>
              <a:rPr lang="en-GB" sz="4000" smtClean="0"/>
              <a:t>How does </a:t>
            </a:r>
            <a:r>
              <a:rPr lang="en-GB" sz="4000" err="1" smtClean="0"/>
              <a:t>blockchain</a:t>
            </a:r>
            <a:r>
              <a:rPr lang="en-GB" sz="4000" smtClean="0"/>
              <a:t> work?</a:t>
            </a:r>
            <a:endParaRPr lang="en-GB" sz="4000"/>
          </a:p>
        </p:txBody>
      </p:sp>
      <p:pic>
        <p:nvPicPr>
          <p:cNvPr id="8" name="Immagine 7"/>
          <p:cNvPicPr>
            <a:picLocks noChangeAspect="1"/>
          </p:cNvPicPr>
          <p:nvPr/>
        </p:nvPicPr>
        <p:blipFill>
          <a:blip r:embed="rId3">
            <a:extLst>
              <a:ext uri="{28A0092B-C50C-407E-A947-70E740481C1C}">
                <a14:useLocalDpi xmlns:a14="http://schemas.microsoft.com/office/drawing/2010/main"/>
              </a:ext>
            </a:extLst>
          </a:blip>
          <a:stretch>
            <a:fillRect/>
          </a:stretch>
        </p:blipFill>
        <p:spPr>
          <a:xfrm rot="3097669">
            <a:off x="7299805" y="2049569"/>
            <a:ext cx="916820" cy="916820"/>
          </a:xfrm>
          <a:prstGeom prst="rect">
            <a:avLst/>
          </a:prstGeom>
        </p:spPr>
      </p:pic>
      <p:pic>
        <p:nvPicPr>
          <p:cNvPr id="14" name="Immagine 13"/>
          <p:cNvPicPr>
            <a:picLocks noChangeAspect="1"/>
          </p:cNvPicPr>
          <p:nvPr/>
        </p:nvPicPr>
        <p:blipFill>
          <a:blip r:embed="rId3">
            <a:extLst>
              <a:ext uri="{28A0092B-C50C-407E-A947-70E740481C1C}">
                <a14:useLocalDpi xmlns:a14="http://schemas.microsoft.com/office/drawing/2010/main"/>
              </a:ext>
            </a:extLst>
          </a:blip>
          <a:stretch>
            <a:fillRect/>
          </a:stretch>
        </p:blipFill>
        <p:spPr>
          <a:xfrm rot="18667436">
            <a:off x="3608273" y="2113628"/>
            <a:ext cx="916820" cy="916820"/>
          </a:xfrm>
          <a:prstGeom prst="rect">
            <a:avLst/>
          </a:prstGeom>
        </p:spPr>
      </p:pic>
      <p:pic>
        <p:nvPicPr>
          <p:cNvPr id="15" name="Immagine 14"/>
          <p:cNvPicPr>
            <a:picLocks noChangeAspect="1"/>
          </p:cNvPicPr>
          <p:nvPr/>
        </p:nvPicPr>
        <p:blipFill>
          <a:blip r:embed="rId3">
            <a:extLst>
              <a:ext uri="{28A0092B-C50C-407E-A947-70E740481C1C}">
                <a14:useLocalDpi xmlns:a14="http://schemas.microsoft.com/office/drawing/2010/main"/>
              </a:ext>
            </a:extLst>
          </a:blip>
          <a:stretch>
            <a:fillRect/>
          </a:stretch>
        </p:blipFill>
        <p:spPr>
          <a:xfrm rot="13510914">
            <a:off x="3762763" y="4017992"/>
            <a:ext cx="916820" cy="916820"/>
          </a:xfrm>
          <a:prstGeom prst="rect">
            <a:avLst/>
          </a:prstGeom>
        </p:spPr>
      </p:pic>
      <p:pic>
        <p:nvPicPr>
          <p:cNvPr id="16" name="Immagine 15"/>
          <p:cNvPicPr>
            <a:picLocks noChangeAspect="1"/>
          </p:cNvPicPr>
          <p:nvPr/>
        </p:nvPicPr>
        <p:blipFill>
          <a:blip r:embed="rId3">
            <a:extLst>
              <a:ext uri="{28A0092B-C50C-407E-A947-70E740481C1C}">
                <a14:useLocalDpi xmlns:a14="http://schemas.microsoft.com/office/drawing/2010/main"/>
              </a:ext>
            </a:extLst>
          </a:blip>
          <a:stretch>
            <a:fillRect/>
          </a:stretch>
        </p:blipFill>
        <p:spPr>
          <a:xfrm rot="7655587">
            <a:off x="7298730" y="4023398"/>
            <a:ext cx="916820" cy="916820"/>
          </a:xfrm>
          <a:prstGeom prst="rect">
            <a:avLst/>
          </a:prstGeom>
        </p:spPr>
      </p:pic>
      <p:pic>
        <p:nvPicPr>
          <p:cNvPr id="17" name="Immagine 16"/>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8620047" y="1254192"/>
            <a:ext cx="1946476" cy="1946476"/>
          </a:xfrm>
          <a:prstGeom prst="rect">
            <a:avLst/>
          </a:prstGeom>
        </p:spPr>
      </p:pic>
      <p:pic>
        <p:nvPicPr>
          <p:cNvPr id="18" name="Immagine 17"/>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400198" y="4363136"/>
            <a:ext cx="1819982" cy="1819982"/>
          </a:xfrm>
          <a:prstGeom prst="rect">
            <a:avLst/>
          </a:prstGeom>
        </p:spPr>
      </p:pic>
      <p:pic>
        <p:nvPicPr>
          <p:cNvPr id="19" name="Immagine 18"/>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1462250" y="1294866"/>
            <a:ext cx="1693487" cy="2116859"/>
          </a:xfrm>
          <a:prstGeom prst="rect">
            <a:avLst/>
          </a:prstGeom>
        </p:spPr>
      </p:pic>
      <p:pic>
        <p:nvPicPr>
          <p:cNvPr id="20" name="Immagine 19"/>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8752727" y="4066259"/>
            <a:ext cx="1693487" cy="2116859"/>
          </a:xfrm>
          <a:prstGeom prst="rect">
            <a:avLst/>
          </a:prstGeom>
        </p:spPr>
      </p:pic>
      <p:pic>
        <p:nvPicPr>
          <p:cNvPr id="23" name="Immagine 22"/>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2679359" y="1113983"/>
            <a:ext cx="882853" cy="882853"/>
          </a:xfrm>
          <a:prstGeom prst="rect">
            <a:avLst/>
          </a:prstGeom>
        </p:spPr>
      </p:pic>
      <p:pic>
        <p:nvPicPr>
          <p:cNvPr id="25" name="Immagine 24"/>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4590590" y="2422727"/>
            <a:ext cx="2646567" cy="2226424"/>
          </a:xfrm>
          <a:prstGeom prst="rect">
            <a:avLst/>
          </a:prstGeom>
        </p:spPr>
      </p:pic>
      <p:pic>
        <p:nvPicPr>
          <p:cNvPr id="26" name="Immagine 25"/>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5395255" y="2601430"/>
            <a:ext cx="1101013" cy="1101013"/>
          </a:xfrm>
          <a:prstGeom prst="rect">
            <a:avLst/>
          </a:prstGeom>
        </p:spPr>
      </p:pic>
      <p:pic>
        <p:nvPicPr>
          <p:cNvPr id="27" name="Immagine 26"/>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2750636" y="1051713"/>
            <a:ext cx="902731" cy="902731"/>
          </a:xfrm>
          <a:prstGeom prst="rect">
            <a:avLst/>
          </a:prstGeom>
        </p:spPr>
      </p:pic>
      <p:pic>
        <p:nvPicPr>
          <p:cNvPr id="28" name="Immagine 27"/>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0446213" y="866201"/>
            <a:ext cx="882853" cy="882853"/>
          </a:xfrm>
          <a:prstGeom prst="rect">
            <a:avLst/>
          </a:prstGeom>
        </p:spPr>
      </p:pic>
      <p:pic>
        <p:nvPicPr>
          <p:cNvPr id="29" name="Immagine 28"/>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2679358" y="3878574"/>
            <a:ext cx="882853" cy="882853"/>
          </a:xfrm>
          <a:prstGeom prst="rect">
            <a:avLst/>
          </a:prstGeom>
        </p:spPr>
      </p:pic>
      <p:pic>
        <p:nvPicPr>
          <p:cNvPr id="30" name="Immagine 29"/>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0203393" y="3684449"/>
            <a:ext cx="882853" cy="882853"/>
          </a:xfrm>
          <a:prstGeom prst="rect">
            <a:avLst/>
          </a:prstGeom>
        </p:spPr>
      </p:pic>
      <p:pic>
        <p:nvPicPr>
          <p:cNvPr id="31" name="Immagine 30"/>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10491225" y="770411"/>
            <a:ext cx="902731" cy="902731"/>
          </a:xfrm>
          <a:prstGeom prst="rect">
            <a:avLst/>
          </a:prstGeom>
        </p:spPr>
      </p:pic>
      <p:pic>
        <p:nvPicPr>
          <p:cNvPr id="32" name="Immagine 31"/>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2789546" y="3718890"/>
            <a:ext cx="902731" cy="902731"/>
          </a:xfrm>
          <a:prstGeom prst="rect">
            <a:avLst/>
          </a:prstGeom>
        </p:spPr>
      </p:pic>
      <p:pic>
        <p:nvPicPr>
          <p:cNvPr id="33" name="Immagine 32"/>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10314865" y="3604991"/>
            <a:ext cx="902731" cy="902731"/>
          </a:xfrm>
          <a:prstGeom prst="rect">
            <a:avLst/>
          </a:prstGeom>
        </p:spPr>
      </p:pic>
    </p:spTree>
    <p:extLst>
      <p:ext uri="{BB962C8B-B14F-4D97-AF65-F5344CB8AC3E}">
        <p14:creationId xmlns:p14="http://schemas.microsoft.com/office/powerpoint/2010/main" val="880707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nodeType="clickEffect">
                                  <p:stCondLst>
                                    <p:cond delay="0"/>
                                  </p:stCondLst>
                                  <p:childTnLst>
                                    <p:animEffect transition="out" filter="dissolve">
                                      <p:cBhvr>
                                        <p:cTn id="6" dur="500"/>
                                        <p:tgtEl>
                                          <p:spTgt spid="23"/>
                                        </p:tgtEl>
                                      </p:cBhvr>
                                    </p:animEffect>
                                    <p:set>
                                      <p:cBhvr>
                                        <p:cTn id="7" dur="1" fill="hold">
                                          <p:stCondLst>
                                            <p:cond delay="499"/>
                                          </p:stCondLst>
                                        </p:cTn>
                                        <p:tgtEl>
                                          <p:spTgt spid="23"/>
                                        </p:tgtEl>
                                        <p:attrNameLst>
                                          <p:attrName>style.visibility</p:attrName>
                                        </p:attrNameLst>
                                      </p:cBhvr>
                                      <p:to>
                                        <p:strVal val="hidden"/>
                                      </p:to>
                                    </p:set>
                                  </p:childTnLst>
                                </p:cTn>
                              </p:par>
                              <p:par>
                                <p:cTn id="8" presetID="9" presetClass="exit" presetSubtype="0" fill="hold" nodeType="withEffect">
                                  <p:stCondLst>
                                    <p:cond delay="0"/>
                                  </p:stCondLst>
                                  <p:childTnLst>
                                    <p:animEffect transition="out" filter="dissolve">
                                      <p:cBhvr>
                                        <p:cTn id="9" dur="500"/>
                                        <p:tgtEl>
                                          <p:spTgt spid="28"/>
                                        </p:tgtEl>
                                      </p:cBhvr>
                                    </p:animEffect>
                                    <p:set>
                                      <p:cBhvr>
                                        <p:cTn id="10" dur="1" fill="hold">
                                          <p:stCondLst>
                                            <p:cond delay="499"/>
                                          </p:stCondLst>
                                        </p:cTn>
                                        <p:tgtEl>
                                          <p:spTgt spid="28"/>
                                        </p:tgtEl>
                                        <p:attrNameLst>
                                          <p:attrName>style.visibility</p:attrName>
                                        </p:attrNameLst>
                                      </p:cBhvr>
                                      <p:to>
                                        <p:strVal val="hidden"/>
                                      </p:to>
                                    </p:set>
                                  </p:childTnLst>
                                </p:cTn>
                              </p:par>
                              <p:par>
                                <p:cTn id="11" presetID="9" presetClass="exit" presetSubtype="0" fill="hold" nodeType="withEffect">
                                  <p:stCondLst>
                                    <p:cond delay="0"/>
                                  </p:stCondLst>
                                  <p:childTnLst>
                                    <p:animEffect transition="out" filter="dissolve">
                                      <p:cBhvr>
                                        <p:cTn id="12" dur="500"/>
                                        <p:tgtEl>
                                          <p:spTgt spid="29"/>
                                        </p:tgtEl>
                                      </p:cBhvr>
                                    </p:animEffect>
                                    <p:set>
                                      <p:cBhvr>
                                        <p:cTn id="13" dur="1" fill="hold">
                                          <p:stCondLst>
                                            <p:cond delay="499"/>
                                          </p:stCondLst>
                                        </p:cTn>
                                        <p:tgtEl>
                                          <p:spTgt spid="29"/>
                                        </p:tgtEl>
                                        <p:attrNameLst>
                                          <p:attrName>style.visibility</p:attrName>
                                        </p:attrNameLst>
                                      </p:cBhvr>
                                      <p:to>
                                        <p:strVal val="hidden"/>
                                      </p:to>
                                    </p:set>
                                  </p:childTnLst>
                                </p:cTn>
                              </p:par>
                              <p:par>
                                <p:cTn id="14" presetID="9" presetClass="exit" presetSubtype="0" fill="hold" nodeType="withEffect">
                                  <p:stCondLst>
                                    <p:cond delay="0"/>
                                  </p:stCondLst>
                                  <p:childTnLst>
                                    <p:animEffect transition="out" filter="dissolve">
                                      <p:cBhvr>
                                        <p:cTn id="15" dur="500"/>
                                        <p:tgtEl>
                                          <p:spTgt spid="30"/>
                                        </p:tgtEl>
                                      </p:cBhvr>
                                    </p:animEffect>
                                    <p:set>
                                      <p:cBhvr>
                                        <p:cTn id="16" dur="1" fill="hold">
                                          <p:stCondLst>
                                            <p:cond delay="499"/>
                                          </p:stCondLst>
                                        </p:cTn>
                                        <p:tgtEl>
                                          <p:spTgt spid="30"/>
                                        </p:tgtEl>
                                        <p:attrNameLst>
                                          <p:attrName>style.visibility</p:attrName>
                                        </p:attrNameLst>
                                      </p:cBhvr>
                                      <p:to>
                                        <p:strVal val="hidden"/>
                                      </p:to>
                                    </p:set>
                                  </p:childTnLst>
                                </p:cTn>
                              </p:par>
                              <p:par>
                                <p:cTn id="17" presetID="9" presetClass="entr" presetSubtype="0" fill="hold" nodeType="with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dissolve">
                                      <p:cBhvr>
                                        <p:cTn id="19" dur="500"/>
                                        <p:tgtEl>
                                          <p:spTgt spid="27"/>
                                        </p:tgtEl>
                                      </p:cBhvr>
                                    </p:animEffect>
                                  </p:childTnLst>
                                </p:cTn>
                              </p:par>
                              <p:par>
                                <p:cTn id="20" presetID="9" presetClass="entr" presetSubtype="0" fill="hold" nodeType="withEffect">
                                  <p:stCondLst>
                                    <p:cond delay="0"/>
                                  </p:stCondLst>
                                  <p:childTnLst>
                                    <p:set>
                                      <p:cBhvr>
                                        <p:cTn id="21" dur="1" fill="hold">
                                          <p:stCondLst>
                                            <p:cond delay="0"/>
                                          </p:stCondLst>
                                        </p:cTn>
                                        <p:tgtEl>
                                          <p:spTgt spid="31"/>
                                        </p:tgtEl>
                                        <p:attrNameLst>
                                          <p:attrName>style.visibility</p:attrName>
                                        </p:attrNameLst>
                                      </p:cBhvr>
                                      <p:to>
                                        <p:strVal val="visible"/>
                                      </p:to>
                                    </p:set>
                                    <p:animEffect transition="in" filter="dissolve">
                                      <p:cBhvr>
                                        <p:cTn id="22" dur="500"/>
                                        <p:tgtEl>
                                          <p:spTgt spid="31"/>
                                        </p:tgtEl>
                                      </p:cBhvr>
                                    </p:animEffect>
                                  </p:childTnLst>
                                </p:cTn>
                              </p:par>
                              <p:par>
                                <p:cTn id="23" presetID="9" presetClass="entr" presetSubtype="0" fill="hold" nodeType="withEffect">
                                  <p:stCondLst>
                                    <p:cond delay="0"/>
                                  </p:stCondLst>
                                  <p:childTnLst>
                                    <p:set>
                                      <p:cBhvr>
                                        <p:cTn id="24" dur="1" fill="hold">
                                          <p:stCondLst>
                                            <p:cond delay="0"/>
                                          </p:stCondLst>
                                        </p:cTn>
                                        <p:tgtEl>
                                          <p:spTgt spid="32"/>
                                        </p:tgtEl>
                                        <p:attrNameLst>
                                          <p:attrName>style.visibility</p:attrName>
                                        </p:attrNameLst>
                                      </p:cBhvr>
                                      <p:to>
                                        <p:strVal val="visible"/>
                                      </p:to>
                                    </p:set>
                                    <p:animEffect transition="in" filter="dissolve">
                                      <p:cBhvr>
                                        <p:cTn id="25" dur="500"/>
                                        <p:tgtEl>
                                          <p:spTgt spid="32"/>
                                        </p:tgtEl>
                                      </p:cBhvr>
                                    </p:animEffect>
                                  </p:childTnLst>
                                </p:cTn>
                              </p:par>
                              <p:par>
                                <p:cTn id="26" presetID="9" presetClass="entr" presetSubtype="0" fill="hold" nodeType="withEffect">
                                  <p:stCondLst>
                                    <p:cond delay="0"/>
                                  </p:stCondLst>
                                  <p:childTnLst>
                                    <p:set>
                                      <p:cBhvr>
                                        <p:cTn id="27" dur="1" fill="hold">
                                          <p:stCondLst>
                                            <p:cond delay="0"/>
                                          </p:stCondLst>
                                        </p:cTn>
                                        <p:tgtEl>
                                          <p:spTgt spid="33"/>
                                        </p:tgtEl>
                                        <p:attrNameLst>
                                          <p:attrName>style.visibility</p:attrName>
                                        </p:attrNameLst>
                                      </p:cBhvr>
                                      <p:to>
                                        <p:strVal val="visible"/>
                                      </p:to>
                                    </p:set>
                                    <p:animEffect transition="in" filter="dissolve">
                                      <p:cBhvr>
                                        <p:cTn id="28"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uppo 10"/>
          <p:cNvGrpSpPr/>
          <p:nvPr/>
        </p:nvGrpSpPr>
        <p:grpSpPr>
          <a:xfrm>
            <a:off x="7368005" y="802265"/>
            <a:ext cx="4466230" cy="5335405"/>
            <a:chOff x="7368005" y="802265"/>
            <a:chExt cx="4466230" cy="5335405"/>
          </a:xfrm>
        </p:grpSpPr>
        <p:pic>
          <p:nvPicPr>
            <p:cNvPr id="16" name="Immagin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68005" y="802265"/>
              <a:ext cx="4466230" cy="4466230"/>
            </a:xfrm>
            <a:prstGeom prst="rect">
              <a:avLst/>
            </a:prstGeom>
          </p:spPr>
        </p:pic>
        <p:pic>
          <p:nvPicPr>
            <p:cNvPr id="18" name="Immagine 17"/>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8789123" y="4670865"/>
              <a:ext cx="1466805" cy="1466805"/>
            </a:xfrm>
            <a:prstGeom prst="rect">
              <a:avLst/>
            </a:prstGeom>
          </p:spPr>
        </p:pic>
      </p:grpSp>
      <p:sp>
        <p:nvSpPr>
          <p:cNvPr id="2" name="Titolo 1"/>
          <p:cNvSpPr>
            <a:spLocks noGrp="1"/>
          </p:cNvSpPr>
          <p:nvPr>
            <p:ph type="title"/>
          </p:nvPr>
        </p:nvSpPr>
        <p:spPr>
          <a:xfrm>
            <a:off x="249814" y="117403"/>
            <a:ext cx="10131425" cy="1067385"/>
          </a:xfrm>
        </p:spPr>
        <p:txBody>
          <a:bodyPr/>
          <a:lstStyle/>
          <a:p>
            <a:pPr marL="742950" marR="0" lvl="0" indent="-742950" defTabSz="914400" eaLnBrk="1" fontAlgn="auto" latinLnBrk="0" hangingPunct="1">
              <a:lnSpc>
                <a:spcPct val="100000"/>
              </a:lnSpc>
              <a:spcBef>
                <a:spcPts val="0"/>
              </a:spcBef>
              <a:spcAft>
                <a:spcPts val="0"/>
              </a:spcAft>
              <a:buClrTx/>
              <a:buSzTx/>
              <a:buFont typeface="+mj-lt"/>
              <a:buNone/>
              <a:tabLst/>
              <a:defRPr/>
            </a:pPr>
            <a:r>
              <a:rPr lang="en-GB" smtClean="0"/>
              <a:t>2.2	</a:t>
            </a:r>
            <a:r>
              <a:rPr lang="en-GB" sz="4000" smtClean="0"/>
              <a:t>How does </a:t>
            </a:r>
            <a:r>
              <a:rPr lang="en-GB" sz="4000" err="1" smtClean="0"/>
              <a:t>blockchain</a:t>
            </a:r>
            <a:r>
              <a:rPr lang="en-GB" sz="4000" smtClean="0"/>
              <a:t> work?</a:t>
            </a:r>
            <a:endParaRPr lang="en-GB" sz="4000"/>
          </a:p>
        </p:txBody>
      </p:sp>
      <p:grpSp>
        <p:nvGrpSpPr>
          <p:cNvPr id="9" name="Gruppo 8"/>
          <p:cNvGrpSpPr/>
          <p:nvPr/>
        </p:nvGrpSpPr>
        <p:grpSpPr>
          <a:xfrm>
            <a:off x="5965918" y="1236633"/>
            <a:ext cx="2646567" cy="5134684"/>
            <a:chOff x="5965918" y="1236633"/>
            <a:chExt cx="2646567" cy="5134684"/>
          </a:xfrm>
        </p:grpSpPr>
        <p:pic>
          <p:nvPicPr>
            <p:cNvPr id="23" name="Immagine 22"/>
            <p:cNvPicPr>
              <a:picLocks noChangeAspect="1"/>
            </p:cNvPicPr>
            <p:nvPr/>
          </p:nvPicPr>
          <p:blipFill rotWithShape="1">
            <a:blip r:embed="rId5">
              <a:extLst>
                <a:ext uri="{28A0092B-C50C-407E-A947-70E740481C1C}">
                  <a14:useLocalDpi xmlns:a14="http://schemas.microsoft.com/office/drawing/2010/main"/>
                </a:ext>
              </a:extLst>
            </a:blip>
            <a:srcRect l="16343" t="26822" r="17322"/>
            <a:stretch/>
          </p:blipFill>
          <p:spPr>
            <a:xfrm>
              <a:off x="6508965" y="4845155"/>
              <a:ext cx="1688952" cy="1526162"/>
            </a:xfrm>
            <a:prstGeom prst="rect">
              <a:avLst/>
            </a:prstGeom>
          </p:spPr>
        </p:pic>
        <p:pic>
          <p:nvPicPr>
            <p:cNvPr id="28" name="Immagine 27"/>
            <p:cNvPicPr>
              <a:picLocks noChangeAspect="1"/>
            </p:cNvPicPr>
            <p:nvPr/>
          </p:nvPicPr>
          <p:blipFill rotWithShape="1">
            <a:blip r:embed="rId5">
              <a:extLst>
                <a:ext uri="{28A0092B-C50C-407E-A947-70E740481C1C}">
                  <a14:useLocalDpi xmlns:a14="http://schemas.microsoft.com/office/drawing/2010/main"/>
                </a:ext>
              </a:extLst>
            </a:blip>
            <a:srcRect l="16343" t="26822" r="17322"/>
            <a:stretch/>
          </p:blipFill>
          <p:spPr>
            <a:xfrm>
              <a:off x="6476880" y="4230626"/>
              <a:ext cx="1721037" cy="1555154"/>
            </a:xfrm>
            <a:prstGeom prst="rect">
              <a:avLst/>
            </a:prstGeom>
          </p:spPr>
        </p:pic>
        <p:pic>
          <p:nvPicPr>
            <p:cNvPr id="31" name="Immagine 30"/>
            <p:cNvPicPr>
              <a:picLocks noChangeAspect="1"/>
            </p:cNvPicPr>
            <p:nvPr/>
          </p:nvPicPr>
          <p:blipFill rotWithShape="1">
            <a:blip r:embed="rId5">
              <a:extLst>
                <a:ext uri="{28A0092B-C50C-407E-A947-70E740481C1C}">
                  <a14:useLocalDpi xmlns:a14="http://schemas.microsoft.com/office/drawing/2010/main"/>
                </a:ext>
              </a:extLst>
            </a:blip>
            <a:srcRect l="16343" t="26822" r="17322"/>
            <a:stretch/>
          </p:blipFill>
          <p:spPr>
            <a:xfrm>
              <a:off x="6463769" y="3610772"/>
              <a:ext cx="1721037" cy="1555154"/>
            </a:xfrm>
            <a:prstGeom prst="rect">
              <a:avLst/>
            </a:prstGeom>
          </p:spPr>
        </p:pic>
        <p:pic>
          <p:nvPicPr>
            <p:cNvPr id="32" name="Immagine 31"/>
            <p:cNvPicPr>
              <a:picLocks noChangeAspect="1"/>
            </p:cNvPicPr>
            <p:nvPr/>
          </p:nvPicPr>
          <p:blipFill rotWithShape="1">
            <a:blip r:embed="rId5">
              <a:extLst>
                <a:ext uri="{28A0092B-C50C-407E-A947-70E740481C1C}">
                  <a14:useLocalDpi xmlns:a14="http://schemas.microsoft.com/office/drawing/2010/main"/>
                </a:ext>
              </a:extLst>
            </a:blip>
            <a:srcRect l="16343" t="26822" r="17322"/>
            <a:stretch/>
          </p:blipFill>
          <p:spPr>
            <a:xfrm>
              <a:off x="6428684" y="2992068"/>
              <a:ext cx="1721037" cy="1555154"/>
            </a:xfrm>
            <a:prstGeom prst="rect">
              <a:avLst/>
            </a:prstGeom>
          </p:spPr>
        </p:pic>
        <p:pic>
          <p:nvPicPr>
            <p:cNvPr id="33" name="Immagine 32"/>
            <p:cNvPicPr>
              <a:picLocks noChangeAspect="1"/>
            </p:cNvPicPr>
            <p:nvPr/>
          </p:nvPicPr>
          <p:blipFill rotWithShape="1">
            <a:blip r:embed="rId5">
              <a:extLst>
                <a:ext uri="{28A0092B-C50C-407E-A947-70E740481C1C}">
                  <a14:useLocalDpi xmlns:a14="http://schemas.microsoft.com/office/drawing/2010/main"/>
                </a:ext>
              </a:extLst>
            </a:blip>
            <a:srcRect l="16343" t="26822" r="17322"/>
            <a:stretch/>
          </p:blipFill>
          <p:spPr>
            <a:xfrm>
              <a:off x="6428684" y="2380041"/>
              <a:ext cx="1721037" cy="1555154"/>
            </a:xfrm>
            <a:prstGeom prst="rect">
              <a:avLst/>
            </a:prstGeom>
          </p:spPr>
        </p:pic>
        <p:pic>
          <p:nvPicPr>
            <p:cNvPr id="34" name="Immagine 33"/>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5965918" y="1236633"/>
              <a:ext cx="2646567" cy="2226424"/>
            </a:xfrm>
            <a:prstGeom prst="rect">
              <a:avLst/>
            </a:prstGeom>
          </p:spPr>
        </p:pic>
      </p:grpSp>
      <p:pic>
        <p:nvPicPr>
          <p:cNvPr id="35" name="Immagine 34"/>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6738694" y="1338685"/>
            <a:ext cx="1101013" cy="1101013"/>
          </a:xfrm>
          <a:prstGeom prst="rect">
            <a:avLst/>
          </a:prstGeom>
        </p:spPr>
      </p:pic>
      <p:grpSp>
        <p:nvGrpSpPr>
          <p:cNvPr id="3" name="Gruppo 2"/>
          <p:cNvGrpSpPr/>
          <p:nvPr/>
        </p:nvGrpSpPr>
        <p:grpSpPr>
          <a:xfrm>
            <a:off x="1917793" y="1911604"/>
            <a:ext cx="3620584" cy="3939956"/>
            <a:chOff x="1917793" y="1911604"/>
            <a:chExt cx="3620584" cy="3939956"/>
          </a:xfrm>
        </p:grpSpPr>
        <p:pic>
          <p:nvPicPr>
            <p:cNvPr id="36" name="Immagine 35"/>
            <p:cNvPicPr>
              <a:picLocks noChangeAspect="1"/>
            </p:cNvPicPr>
            <p:nvPr/>
          </p:nvPicPr>
          <p:blipFill>
            <a:blip r:embed="rId5">
              <a:alphaModFix amt="35000"/>
              <a:extLst>
                <a:ext uri="{28A0092B-C50C-407E-A947-70E740481C1C}">
                  <a14:useLocalDpi xmlns:a14="http://schemas.microsoft.com/office/drawing/2010/main"/>
                </a:ext>
              </a:extLst>
            </a:blip>
            <a:stretch>
              <a:fillRect/>
            </a:stretch>
          </p:blipFill>
          <p:spPr>
            <a:xfrm>
              <a:off x="1917793" y="3625136"/>
              <a:ext cx="2646567" cy="2226424"/>
            </a:xfrm>
            <a:prstGeom prst="rect">
              <a:avLst/>
            </a:prstGeom>
          </p:spPr>
        </p:pic>
        <p:pic>
          <p:nvPicPr>
            <p:cNvPr id="37" name="Immagine 36"/>
            <p:cNvPicPr>
              <a:picLocks noChangeAspect="1"/>
            </p:cNvPicPr>
            <p:nvPr/>
          </p:nvPicPr>
          <p:blipFill>
            <a:blip r:embed="rId6">
              <a:alphaModFix amt="35000"/>
              <a:extLst>
                <a:ext uri="{28A0092B-C50C-407E-A947-70E740481C1C}">
                  <a14:useLocalDpi xmlns:a14="http://schemas.microsoft.com/office/drawing/2010/main"/>
                </a:ext>
              </a:extLst>
            </a:blip>
            <a:stretch>
              <a:fillRect/>
            </a:stretch>
          </p:blipFill>
          <p:spPr>
            <a:xfrm>
              <a:off x="2712544" y="3802685"/>
              <a:ext cx="1101013" cy="1101013"/>
            </a:xfrm>
            <a:prstGeom prst="rect">
              <a:avLst/>
            </a:prstGeom>
          </p:spPr>
        </p:pic>
        <p:sp>
          <p:nvSpPr>
            <p:cNvPr id="10" name="Freccia curva 9"/>
            <p:cNvSpPr/>
            <p:nvPr/>
          </p:nvSpPr>
          <p:spPr>
            <a:xfrm>
              <a:off x="2820391" y="1911604"/>
              <a:ext cx="2717986" cy="1083172"/>
            </a:xfrm>
            <a:prstGeom prst="bentArrow">
              <a:avLst/>
            </a:prstGeom>
            <a:ln w="3175"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grpSp>
      <p:pic>
        <p:nvPicPr>
          <p:cNvPr id="17" name="Immagine 16"/>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8887915" y="1861044"/>
            <a:ext cx="1469618" cy="1469618"/>
          </a:xfrm>
          <a:prstGeom prst="rect">
            <a:avLst/>
          </a:prstGeom>
        </p:spPr>
      </p:pic>
      <p:pic>
        <p:nvPicPr>
          <p:cNvPr id="12" name="Immagine 1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541455" y="1024657"/>
            <a:ext cx="4876800" cy="4876800"/>
          </a:xfrm>
          <a:prstGeom prst="rect">
            <a:avLst/>
          </a:prstGeom>
        </p:spPr>
      </p:pic>
      <p:pic>
        <p:nvPicPr>
          <p:cNvPr id="20" name="Immagine 1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616353" y="1236633"/>
            <a:ext cx="4826000" cy="4876800"/>
          </a:xfrm>
          <a:prstGeom prst="rect">
            <a:avLst/>
          </a:prstGeom>
        </p:spPr>
      </p:pic>
    </p:spTree>
    <p:extLst>
      <p:ext uri="{BB962C8B-B14F-4D97-AF65-F5344CB8AC3E}">
        <p14:creationId xmlns:p14="http://schemas.microsoft.com/office/powerpoint/2010/main" val="1964485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nodeType="clickEffect">
                                  <p:stCondLst>
                                    <p:cond delay="0"/>
                                  </p:stCondLst>
                                  <p:childTnLst>
                                    <p:animEffect transition="out" filter="dissolve">
                                      <p:cBhvr>
                                        <p:cTn id="6" dur="1000"/>
                                        <p:tgtEl>
                                          <p:spTgt spid="3"/>
                                        </p:tgtEl>
                                      </p:cBhvr>
                                    </p:animEffect>
                                    <p:set>
                                      <p:cBhvr>
                                        <p:cTn id="7" dur="1" fill="hold">
                                          <p:stCondLst>
                                            <p:cond delay="999"/>
                                          </p:stCondLst>
                                        </p:cTn>
                                        <p:tgtEl>
                                          <p:spTgt spid="3"/>
                                        </p:tgtEl>
                                        <p:attrNameLst>
                                          <p:attrName>style.visibility</p:attrName>
                                        </p:attrNameLst>
                                      </p:cBhvr>
                                      <p:to>
                                        <p:strVal val="hidden"/>
                                      </p:to>
                                    </p:set>
                                  </p:childTnLst>
                                </p:cTn>
                              </p:par>
                              <p:par>
                                <p:cTn id="8" presetID="0" presetClass="path" presetSubtype="0" accel="50000" decel="50000" fill="hold" nodeType="withEffect">
                                  <p:stCondLst>
                                    <p:cond delay="0"/>
                                  </p:stCondLst>
                                  <p:childTnLst>
                                    <p:animMotion origin="layout" path="M 3.54167E-6 3.7037E-7 L -0.39037 -0.00324 " pathEditMode="relative" rAng="0" ptsTypes="AA">
                                      <p:cBhvr>
                                        <p:cTn id="9" dur="2000" fill="hold"/>
                                        <p:tgtEl>
                                          <p:spTgt spid="9"/>
                                        </p:tgtEl>
                                        <p:attrNameLst>
                                          <p:attrName>ppt_x</p:attrName>
                                          <p:attrName>ppt_y</p:attrName>
                                        </p:attrNameLst>
                                      </p:cBhvr>
                                      <p:rCtr x="-19518" y="-162"/>
                                    </p:animMotion>
                                  </p:childTnLst>
                                </p:cTn>
                              </p:par>
                              <p:par>
                                <p:cTn id="10" presetID="0" presetClass="path" presetSubtype="0" accel="50000" decel="50000" fill="hold" nodeType="withEffect">
                                  <p:stCondLst>
                                    <p:cond delay="0"/>
                                  </p:stCondLst>
                                  <p:childTnLst>
                                    <p:animMotion origin="layout" path="M 3.54167E-6 -2.96296E-6 L -0.38946 0.00324 " pathEditMode="relative" rAng="0" ptsTypes="AA">
                                      <p:cBhvr>
                                        <p:cTn id="11" dur="2000" fill="hold"/>
                                        <p:tgtEl>
                                          <p:spTgt spid="35"/>
                                        </p:tgtEl>
                                        <p:attrNameLst>
                                          <p:attrName>ppt_x</p:attrName>
                                          <p:attrName>ppt_y</p:attrName>
                                        </p:attrNameLst>
                                      </p:cBhvr>
                                      <p:rCtr x="-19479" y="162"/>
                                    </p:animMotion>
                                  </p:childTnLst>
                                </p:cTn>
                              </p:par>
                              <p:par>
                                <p:cTn id="12" presetID="2" presetClass="entr" presetSubtype="4" fill="hold" nodeType="withEffect">
                                  <p:stCondLst>
                                    <p:cond delay="0"/>
                                  </p:stCondLst>
                                  <p:childTnLst>
                                    <p:set>
                                      <p:cBhvr>
                                        <p:cTn id="13" dur="1" fill="hold">
                                          <p:stCondLst>
                                            <p:cond delay="0"/>
                                          </p:stCondLst>
                                        </p:cTn>
                                        <p:tgtEl>
                                          <p:spTgt spid="11"/>
                                        </p:tgtEl>
                                        <p:attrNameLst>
                                          <p:attrName>style.visibility</p:attrName>
                                        </p:attrNameLst>
                                      </p:cBhvr>
                                      <p:to>
                                        <p:strVal val="visible"/>
                                      </p:to>
                                    </p:set>
                                    <p:anim calcmode="lin" valueType="num">
                                      <p:cBhvr additive="base">
                                        <p:cTn id="14" dur="1000" fill="hold"/>
                                        <p:tgtEl>
                                          <p:spTgt spid="11"/>
                                        </p:tgtEl>
                                        <p:attrNameLst>
                                          <p:attrName>ppt_x</p:attrName>
                                        </p:attrNameLst>
                                      </p:cBhvr>
                                      <p:tavLst>
                                        <p:tav tm="0">
                                          <p:val>
                                            <p:strVal val="#ppt_x"/>
                                          </p:val>
                                        </p:tav>
                                        <p:tav tm="100000">
                                          <p:val>
                                            <p:strVal val="#ppt_x"/>
                                          </p:val>
                                        </p:tav>
                                      </p:tavLst>
                                    </p:anim>
                                    <p:anim calcmode="lin" valueType="num">
                                      <p:cBhvr additive="base">
                                        <p:cTn id="15" dur="10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9" presetClass="exit" presetSubtype="0" fill="hold" nodeType="clickEffect">
                                  <p:stCondLst>
                                    <p:cond delay="0"/>
                                  </p:stCondLst>
                                  <p:childTnLst>
                                    <p:animEffect transition="out" filter="dissolve">
                                      <p:cBhvr>
                                        <p:cTn id="19" dur="500"/>
                                        <p:tgtEl>
                                          <p:spTgt spid="35"/>
                                        </p:tgtEl>
                                      </p:cBhvr>
                                    </p:animEffect>
                                    <p:set>
                                      <p:cBhvr>
                                        <p:cTn id="20" dur="1" fill="hold">
                                          <p:stCondLst>
                                            <p:cond delay="499"/>
                                          </p:stCondLst>
                                        </p:cTn>
                                        <p:tgtEl>
                                          <p:spTgt spid="35"/>
                                        </p:tgtEl>
                                        <p:attrNameLst>
                                          <p:attrName>style.visibility</p:attrName>
                                        </p:attrNameLst>
                                      </p:cBhvr>
                                      <p:to>
                                        <p:strVal val="hidden"/>
                                      </p:to>
                                    </p:set>
                                  </p:childTnLst>
                                </p:cTn>
                              </p:par>
                              <p:par>
                                <p:cTn id="21" presetID="9" presetClass="entr" presetSubtype="0" fill="hold" nodeType="with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dissolve">
                                      <p:cBhvr>
                                        <p:cTn id="23" dur="1500"/>
                                        <p:tgtEl>
                                          <p:spTgt spid="17"/>
                                        </p:tgtEl>
                                      </p:cBhvr>
                                    </p:animEffect>
                                  </p:childTnLst>
                                </p:cTn>
                              </p:par>
                            </p:childTnLst>
                          </p:cTn>
                        </p:par>
                      </p:childTnLst>
                    </p:cTn>
                  </p:par>
                  <p:par>
                    <p:cTn id="24" fill="hold">
                      <p:stCondLst>
                        <p:cond delay="indefinite"/>
                      </p:stCondLst>
                      <p:childTnLst>
                        <p:par>
                          <p:cTn id="25" fill="hold">
                            <p:stCondLst>
                              <p:cond delay="0"/>
                            </p:stCondLst>
                            <p:childTnLst>
                              <p:par>
                                <p:cTn id="26" presetID="45" presetClass="entr" presetSubtype="0" fill="hold" nodeType="click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1000"/>
                                        <p:tgtEl>
                                          <p:spTgt spid="12"/>
                                        </p:tgtEl>
                                      </p:cBhvr>
                                    </p:animEffect>
                                    <p:anim calcmode="lin" valueType="num">
                                      <p:cBhvr>
                                        <p:cTn id="29" dur="1000" fill="hold"/>
                                        <p:tgtEl>
                                          <p:spTgt spid="12"/>
                                        </p:tgtEl>
                                        <p:attrNameLst>
                                          <p:attrName>ppt_w</p:attrName>
                                        </p:attrNameLst>
                                      </p:cBhvr>
                                      <p:tavLst>
                                        <p:tav tm="0" fmla="#ppt_w*sin(2.5*pi*$)">
                                          <p:val>
                                            <p:fltVal val="0"/>
                                          </p:val>
                                        </p:tav>
                                        <p:tav tm="100000">
                                          <p:val>
                                            <p:fltVal val="1"/>
                                          </p:val>
                                        </p:tav>
                                      </p:tavLst>
                                    </p:anim>
                                    <p:anim calcmode="lin" valueType="num">
                                      <p:cBhvr>
                                        <p:cTn id="30" dur="1000" fill="hold"/>
                                        <p:tgtEl>
                                          <p:spTgt spid="12"/>
                                        </p:tgtEl>
                                        <p:attrNameLst>
                                          <p:attrName>ppt_h</p:attrName>
                                        </p:attrNameLst>
                                      </p:cBhvr>
                                      <p:tavLst>
                                        <p:tav tm="0">
                                          <p:val>
                                            <p:strVal val="#ppt_h"/>
                                          </p:val>
                                        </p:tav>
                                        <p:tav tm="100000">
                                          <p:val>
                                            <p:strVal val="#ppt_h"/>
                                          </p:val>
                                        </p:tav>
                                      </p:tavLst>
                                    </p:anim>
                                  </p:childTnLst>
                                </p:cTn>
                              </p:par>
                              <p:par>
                                <p:cTn id="31" presetID="9" presetClass="exit" presetSubtype="0" fill="hold" nodeType="withEffect">
                                  <p:stCondLst>
                                    <p:cond delay="0"/>
                                  </p:stCondLst>
                                  <p:childTnLst>
                                    <p:animEffect transition="out" filter="dissolve">
                                      <p:cBhvr>
                                        <p:cTn id="32" dur="500"/>
                                        <p:tgtEl>
                                          <p:spTgt spid="11"/>
                                        </p:tgtEl>
                                      </p:cBhvr>
                                    </p:animEffect>
                                    <p:set>
                                      <p:cBhvr>
                                        <p:cTn id="33" dur="1" fill="hold">
                                          <p:stCondLst>
                                            <p:cond delay="499"/>
                                          </p:stCondLst>
                                        </p:cTn>
                                        <p:tgtEl>
                                          <p:spTgt spid="11"/>
                                        </p:tgtEl>
                                        <p:attrNameLst>
                                          <p:attrName>style.visibility</p:attrName>
                                        </p:attrNameLst>
                                      </p:cBhvr>
                                      <p:to>
                                        <p:strVal val="hidden"/>
                                      </p:to>
                                    </p:set>
                                  </p:childTnLst>
                                </p:cTn>
                              </p:par>
                              <p:par>
                                <p:cTn id="34" presetID="9" presetClass="exit" presetSubtype="0" fill="hold" nodeType="withEffect">
                                  <p:stCondLst>
                                    <p:cond delay="0"/>
                                  </p:stCondLst>
                                  <p:childTnLst>
                                    <p:animEffect transition="out" filter="dissolve">
                                      <p:cBhvr>
                                        <p:cTn id="35" dur="500"/>
                                        <p:tgtEl>
                                          <p:spTgt spid="17"/>
                                        </p:tgtEl>
                                      </p:cBhvr>
                                    </p:animEffect>
                                    <p:set>
                                      <p:cBhvr>
                                        <p:cTn id="36" dur="1" fill="hold">
                                          <p:stCondLst>
                                            <p:cond delay="499"/>
                                          </p:stCondLst>
                                        </p:cTn>
                                        <p:tgtEl>
                                          <p:spTgt spid="17"/>
                                        </p:tgtEl>
                                        <p:attrNameLst>
                                          <p:attrName>style.visibility</p:attrName>
                                        </p:attrNameLst>
                                      </p:cBhvr>
                                      <p:to>
                                        <p:strVal val="hidden"/>
                                      </p:to>
                                    </p:set>
                                  </p:childTnLst>
                                </p:cTn>
                              </p:par>
                              <p:par>
                                <p:cTn id="37" presetID="9" presetClass="exit" presetSubtype="0" fill="hold" nodeType="withEffect">
                                  <p:stCondLst>
                                    <p:cond delay="0"/>
                                  </p:stCondLst>
                                  <p:childTnLst>
                                    <p:animEffect transition="out" filter="dissolve">
                                      <p:cBhvr>
                                        <p:cTn id="38" dur="500"/>
                                        <p:tgtEl>
                                          <p:spTgt spid="9"/>
                                        </p:tgtEl>
                                      </p:cBhvr>
                                    </p:animEffect>
                                    <p:set>
                                      <p:cBhvr>
                                        <p:cTn id="39" dur="1" fill="hold">
                                          <p:stCondLst>
                                            <p:cond delay="499"/>
                                          </p:stCondLst>
                                        </p:cTn>
                                        <p:tgtEl>
                                          <p:spTgt spid="9"/>
                                        </p:tgtEl>
                                        <p:attrNameLst>
                                          <p:attrName>style.visibility</p:attrName>
                                        </p:attrNameLst>
                                      </p:cBhvr>
                                      <p:to>
                                        <p:strVal val="hidden"/>
                                      </p:to>
                                    </p:set>
                                  </p:childTnLst>
                                </p:cTn>
                              </p:par>
                            </p:childTnLst>
                          </p:cTn>
                        </p:par>
                      </p:childTnLst>
                    </p:cTn>
                  </p:par>
                  <p:par>
                    <p:cTn id="40" fill="hold">
                      <p:stCondLst>
                        <p:cond delay="indefinite"/>
                      </p:stCondLst>
                      <p:childTnLst>
                        <p:par>
                          <p:cTn id="41" fill="hold">
                            <p:stCondLst>
                              <p:cond delay="0"/>
                            </p:stCondLst>
                            <p:childTnLst>
                              <p:par>
                                <p:cTn id="42" presetID="9" presetClass="exit" presetSubtype="0" fill="hold" nodeType="clickEffect">
                                  <p:stCondLst>
                                    <p:cond delay="0"/>
                                  </p:stCondLst>
                                  <p:childTnLst>
                                    <p:animEffect transition="out" filter="dissolve">
                                      <p:cBhvr>
                                        <p:cTn id="43" dur="500"/>
                                        <p:tgtEl>
                                          <p:spTgt spid="12"/>
                                        </p:tgtEl>
                                      </p:cBhvr>
                                    </p:animEffect>
                                    <p:set>
                                      <p:cBhvr>
                                        <p:cTn id="44" dur="1" fill="hold">
                                          <p:stCondLst>
                                            <p:cond delay="499"/>
                                          </p:stCondLst>
                                        </p:cTn>
                                        <p:tgtEl>
                                          <p:spTgt spid="12"/>
                                        </p:tgtEl>
                                        <p:attrNameLst>
                                          <p:attrName>style.visibility</p:attrName>
                                        </p:attrNameLst>
                                      </p:cBhvr>
                                      <p:to>
                                        <p:strVal val="hidden"/>
                                      </p:to>
                                    </p:set>
                                  </p:childTnLst>
                                </p:cTn>
                              </p:par>
                              <p:par>
                                <p:cTn id="45" presetID="37" presetClass="entr" presetSubtype="0" fill="hold" nodeType="with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fade">
                                      <p:cBhvr>
                                        <p:cTn id="47" dur="1000"/>
                                        <p:tgtEl>
                                          <p:spTgt spid="20"/>
                                        </p:tgtEl>
                                      </p:cBhvr>
                                    </p:animEffect>
                                    <p:anim calcmode="lin" valueType="num">
                                      <p:cBhvr>
                                        <p:cTn id="48" dur="1000" fill="hold"/>
                                        <p:tgtEl>
                                          <p:spTgt spid="20"/>
                                        </p:tgtEl>
                                        <p:attrNameLst>
                                          <p:attrName>ppt_x</p:attrName>
                                        </p:attrNameLst>
                                      </p:cBhvr>
                                      <p:tavLst>
                                        <p:tav tm="0">
                                          <p:val>
                                            <p:strVal val="#ppt_x"/>
                                          </p:val>
                                        </p:tav>
                                        <p:tav tm="100000">
                                          <p:val>
                                            <p:strVal val="#ppt_x"/>
                                          </p:val>
                                        </p:tav>
                                      </p:tavLst>
                                    </p:anim>
                                    <p:anim calcmode="lin" valueType="num">
                                      <p:cBhvr>
                                        <p:cTn id="49" dur="900" decel="100000" fill="hold"/>
                                        <p:tgtEl>
                                          <p:spTgt spid="20"/>
                                        </p:tgtEl>
                                        <p:attrNameLst>
                                          <p:attrName>ppt_y</p:attrName>
                                        </p:attrNameLst>
                                      </p:cBhvr>
                                      <p:tavLst>
                                        <p:tav tm="0">
                                          <p:val>
                                            <p:strVal val="#ppt_y+1"/>
                                          </p:val>
                                        </p:tav>
                                        <p:tav tm="100000">
                                          <p:val>
                                            <p:strVal val="#ppt_y-.03"/>
                                          </p:val>
                                        </p:tav>
                                      </p:tavLst>
                                    </p:anim>
                                    <p:anim calcmode="lin" valueType="num">
                                      <p:cBhvr>
                                        <p:cTn id="50" dur="100" accel="100000" fill="hold">
                                          <p:stCondLst>
                                            <p:cond delay="900"/>
                                          </p:stCondLst>
                                        </p:cTn>
                                        <p:tgtEl>
                                          <p:spTgt spid="20"/>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magine 5"/>
          <p:cNvPicPr>
            <a:picLocks noChangeAspect="1"/>
          </p:cNvPicPr>
          <p:nvPr/>
        </p:nvPicPr>
        <p:blipFill>
          <a:blip r:embed="rId3">
            <a:alphaModFix amt="89000"/>
            <a:extLst>
              <a:ext uri="{28A0092B-C50C-407E-A947-70E740481C1C}">
                <a14:useLocalDpi xmlns:a14="http://schemas.microsoft.com/office/drawing/2010/main" val="0"/>
              </a:ext>
            </a:extLst>
          </a:blip>
          <a:stretch>
            <a:fillRect/>
          </a:stretch>
        </p:blipFill>
        <p:spPr>
          <a:xfrm>
            <a:off x="-843739" y="0"/>
            <a:ext cx="13916875" cy="7012800"/>
          </a:xfrm>
          <a:prstGeom prst="rect">
            <a:avLst/>
          </a:prstGeom>
          <a:effectLst>
            <a:reflection stA="29000" endPos="65000" dist="50800" dir="5400000" sy="-100000" algn="bl" rotWithShape="0"/>
          </a:effectLst>
        </p:spPr>
      </p:pic>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spTree>
    <p:extLst>
      <p:ext uri="{BB962C8B-B14F-4D97-AF65-F5344CB8AC3E}">
        <p14:creationId xmlns:p14="http://schemas.microsoft.com/office/powerpoint/2010/main" val="187869485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magine 1"/>
          <p:cNvPicPr>
            <a:picLocks noChangeAspect="1"/>
          </p:cNvPicPr>
          <p:nvPr/>
        </p:nvPicPr>
        <p:blipFill>
          <a:blip r:embed="rId3">
            <a:alphaModFix amt="50000"/>
            <a:extLst>
              <a:ext uri="{28A0092B-C50C-407E-A947-70E740481C1C}">
                <a14:useLocalDpi xmlns:a14="http://schemas.microsoft.com/office/drawing/2010/main" val="0"/>
              </a:ext>
            </a:extLst>
          </a:blip>
          <a:stretch>
            <a:fillRect/>
          </a:stretch>
        </p:blipFill>
        <p:spPr>
          <a:xfrm>
            <a:off x="-758392" y="0"/>
            <a:ext cx="14025600" cy="7012800"/>
          </a:xfrm>
          <a:prstGeom prst="rect">
            <a:avLst/>
          </a:prstGeom>
        </p:spPr>
      </p:pic>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sp>
        <p:nvSpPr>
          <p:cNvPr id="7" name="Titolo 1"/>
          <p:cNvSpPr>
            <a:spLocks noGrp="1"/>
          </p:cNvSpPr>
          <p:nvPr>
            <p:ph type="title"/>
          </p:nvPr>
        </p:nvSpPr>
        <p:spPr>
          <a:xfrm>
            <a:off x="387927" y="484909"/>
            <a:ext cx="10131425" cy="1067385"/>
          </a:xfrm>
        </p:spPr>
        <p:txBody>
          <a:bodyPr/>
          <a:lstStyle/>
          <a:p>
            <a:pPr marL="742950" marR="0" lvl="0" indent="-742950" defTabSz="914400" eaLnBrk="1" fontAlgn="auto" latinLnBrk="0" hangingPunct="1">
              <a:lnSpc>
                <a:spcPct val="100000"/>
              </a:lnSpc>
              <a:spcBef>
                <a:spcPts val="0"/>
              </a:spcBef>
              <a:spcAft>
                <a:spcPts val="0"/>
              </a:spcAft>
              <a:buClrTx/>
              <a:buSzTx/>
              <a:buFont typeface="+mj-lt"/>
              <a:buNone/>
              <a:tabLst/>
              <a:defRPr/>
            </a:pPr>
            <a:r>
              <a:rPr lang="en-GB" dirty="0" smtClean="0"/>
              <a:t>3.1	</a:t>
            </a:r>
            <a:r>
              <a:rPr lang="en-GB" sz="4000" dirty="0" smtClean="0"/>
              <a:t>What is a smart </a:t>
            </a:r>
            <a:r>
              <a:rPr lang="en-GB" sz="4000" dirty="0" err="1" smtClean="0"/>
              <a:t>contracT</a:t>
            </a:r>
            <a:r>
              <a:rPr lang="en-GB" sz="4000" dirty="0" smtClean="0"/>
              <a:t>?</a:t>
            </a:r>
            <a:endParaRPr lang="en-GB" sz="4000" dirty="0"/>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sp>
        <p:nvSpPr>
          <p:cNvPr id="12" name="Segnaposto contenuto 2"/>
          <p:cNvSpPr txBox="1">
            <a:spLocks/>
          </p:cNvSpPr>
          <p:nvPr/>
        </p:nvSpPr>
        <p:spPr>
          <a:xfrm>
            <a:off x="824347" y="1245094"/>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GB" sz="4000" dirty="0" smtClean="0">
                <a:latin typeface="+mj-lt"/>
              </a:rPr>
              <a:t>A smart contract is a piece of software that defines the rules of an agreement</a:t>
            </a:r>
          </a:p>
          <a:p>
            <a:r>
              <a:rPr lang="en-GB" sz="4000" dirty="0" smtClean="0">
                <a:latin typeface="+mj-lt"/>
              </a:rPr>
              <a:t>It automatically verifies itself and executes the terms contained inside it</a:t>
            </a:r>
          </a:p>
          <a:p>
            <a:r>
              <a:rPr lang="en-GB" sz="4000" dirty="0" smtClean="0">
                <a:latin typeface="+mj-lt"/>
              </a:rPr>
              <a:t>Stored on the </a:t>
            </a:r>
            <a:r>
              <a:rPr lang="en-GB" sz="4000" dirty="0" err="1" smtClean="0">
                <a:latin typeface="+mj-lt"/>
              </a:rPr>
              <a:t>Blockchain</a:t>
            </a:r>
            <a:endParaRPr lang="en-GB" sz="4000" dirty="0">
              <a:latin typeface="+mj-lt"/>
            </a:endParaRPr>
          </a:p>
        </p:txBody>
      </p:sp>
      <p:pic>
        <p:nvPicPr>
          <p:cNvPr id="13" name="Immagin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248540">
            <a:off x="9121429" y="434136"/>
            <a:ext cx="2762621" cy="1734777"/>
          </a:xfrm>
          <a:prstGeom prst="rect">
            <a:avLst/>
          </a:prstGeom>
        </p:spPr>
      </p:pic>
    </p:spTree>
    <p:extLst>
      <p:ext uri="{BB962C8B-B14F-4D97-AF65-F5344CB8AC3E}">
        <p14:creationId xmlns:p14="http://schemas.microsoft.com/office/powerpoint/2010/main" val="1399399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e">
  <a:themeElements>
    <a:clrScheme name="Celestiale">
      <a:dk1>
        <a:sysClr val="windowText" lastClr="000000"/>
      </a:dk1>
      <a:lt1>
        <a:sysClr val="window" lastClr="FFFFFF"/>
      </a:lt1>
      <a:dk2>
        <a:srgbClr val="104C7E"/>
      </a:dk2>
      <a:lt2>
        <a:srgbClr val="EBEBEB"/>
      </a:lt2>
      <a:accent1>
        <a:srgbClr val="94CE67"/>
      </a:accent1>
      <a:accent2>
        <a:srgbClr val="49D1CD"/>
      </a:accent2>
      <a:accent3>
        <a:srgbClr val="61A5D6"/>
      </a:accent3>
      <a:accent4>
        <a:srgbClr val="9D8CD3"/>
      </a:accent4>
      <a:accent5>
        <a:srgbClr val="E45C8A"/>
      </a:accent5>
      <a:accent6>
        <a:srgbClr val="F98C61"/>
      </a:accent6>
      <a:hlink>
        <a:srgbClr val="AAF172"/>
      </a:hlink>
      <a:folHlink>
        <a:srgbClr val="E7F19A"/>
      </a:folHlink>
    </a:clrScheme>
    <a:fontScheme name="Celestial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e">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E44E6A2F-09CD-4BE0-B42D-107FF03CEED6}"/>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Celestial</Template>
  <TotalTime>4902</TotalTime>
  <Words>5000</Words>
  <Application>Microsoft Macintosh PowerPoint</Application>
  <PresentationFormat>Widescreen</PresentationFormat>
  <Paragraphs>695</Paragraphs>
  <Slides>48</Slides>
  <Notes>48</Notes>
  <HiddenSlides>0</HiddenSlides>
  <MMClips>0</MMClips>
  <ScaleCrop>false</ScaleCrop>
  <HeadingPairs>
    <vt:vector size="6" baseType="variant">
      <vt:variant>
        <vt:lpstr>Caratteri utilizzati</vt:lpstr>
      </vt:variant>
      <vt:variant>
        <vt:i4>5</vt:i4>
      </vt:variant>
      <vt:variant>
        <vt:lpstr>Tema</vt:lpstr>
      </vt:variant>
      <vt:variant>
        <vt:i4>1</vt:i4>
      </vt:variant>
      <vt:variant>
        <vt:lpstr>Titoli diapositive</vt:lpstr>
      </vt:variant>
      <vt:variant>
        <vt:i4>48</vt:i4>
      </vt:variant>
    </vt:vector>
  </HeadingPairs>
  <TitlesOfParts>
    <vt:vector size="54" baseType="lpstr">
      <vt:lpstr>American Typewriter</vt:lpstr>
      <vt:lpstr>Arial</vt:lpstr>
      <vt:lpstr>Calibri</vt:lpstr>
      <vt:lpstr>Calibri Light</vt:lpstr>
      <vt:lpstr>Wingdings</vt:lpstr>
      <vt:lpstr>Celestiale</vt:lpstr>
      <vt:lpstr>SECURITY CHALLENGES IN SMART CONTRACTS</vt:lpstr>
      <vt:lpstr>Content</vt:lpstr>
      <vt:lpstr>Content</vt:lpstr>
      <vt:lpstr>2.1 What is a blockchain AND HOW DOES IT WORK?</vt:lpstr>
      <vt:lpstr>2.2 How does blockchain work?</vt:lpstr>
      <vt:lpstr>2.2 How does blockchain work?</vt:lpstr>
      <vt:lpstr>2.2 How does blockchain work?</vt:lpstr>
      <vt:lpstr>Presentazione di PowerPoint</vt:lpstr>
      <vt:lpstr>3.1 What is a smart contracT?</vt:lpstr>
      <vt:lpstr>3.2 Ethereum, Blockchain-based Platform </vt:lpstr>
      <vt:lpstr>3.3 SMART CONTRACT’S properties IN ETHEREUM</vt:lpstr>
      <vt:lpstr>3.4 Scenario Example</vt:lpstr>
      <vt:lpstr>3.4  Scenario Example</vt:lpstr>
      <vt:lpstr>3.4  Scenario Example</vt:lpstr>
      <vt:lpstr>3.4  Scenario Example</vt:lpstr>
      <vt:lpstr>3.4  Scenario Example</vt:lpstr>
      <vt:lpstr>3.4  Scenario Example</vt:lpstr>
      <vt:lpstr>3.5 Traditional ContractS vs. Smart Contracts </vt:lpstr>
      <vt:lpstr>3.6 A simple WALLET CONTRACT</vt:lpstr>
      <vt:lpstr>3.7 Possible Applications</vt:lpstr>
      <vt:lpstr>Presentazione di PowerPoint</vt:lpstr>
      <vt:lpstr>4.2 MOST FAMOUS ATTACKS – The DAO ATTACK 1</vt:lpstr>
      <vt:lpstr>4.2 MOST FAMOUS ATTACKS – The DAO ATTACK – #1</vt:lpstr>
      <vt:lpstr>4.2 MOST FAMOUS ATTACKS – The DAO ATTACK 1 – POSSIBLE SOLUTIONS</vt:lpstr>
      <vt:lpstr>4.2 MOST FAMOUS ATTACKS – KING OF THE ETHER THRONE </vt:lpstr>
      <vt:lpstr>4.2 MOST FAMOUS ATTACKS – KING OF THE ETHER THRONE </vt:lpstr>
      <vt:lpstr>4.2 MOST FAMOUS ATTACKS – King Of the ether – POSSIBLE SOLUTIONS</vt:lpstr>
      <vt:lpstr>4.2 MOST FAMOUS ATTACKS – Multi-player games </vt:lpstr>
      <vt:lpstr>4.2 MOST FAMOUS ATTACKS – Multi-player games </vt:lpstr>
      <vt:lpstr>4.2 MOST FAMOUS ATTACKS – Multi Player Games– POSSIBLE SOLUTIONS</vt:lpstr>
      <vt:lpstr>4.2 MOST FAMOUS ATTACKS – RUbixi </vt:lpstr>
      <vt:lpstr>4.2 MOST FAMOUS ATTACKS – RUbixi </vt:lpstr>
      <vt:lpstr>4.2 MOST FAMOUS ATTACKS – Rubixi– POSSIBLE SOLUTIONS</vt:lpstr>
      <vt:lpstr>4.2 MOST FAMOUS ATTACKS – Govern-Mental</vt:lpstr>
      <vt:lpstr>4.2 MOST FAMOUS ATTACKS – Govern-Mental</vt:lpstr>
      <vt:lpstr>4.2 MOST FAMOUS ATTACKS – Govern-Mental</vt:lpstr>
      <vt:lpstr>4.2 MOST FAMOUS ATTACKS – Govern-Mental  </vt:lpstr>
      <vt:lpstr>4.2 MOST FAMOUS ATTACKS – Govern-Mental– POSSIBLE SOLUTIONS</vt:lpstr>
      <vt:lpstr>4.2 MOST FAMOUS ATTACKS – Govern-Mental - #2 </vt:lpstr>
      <vt:lpstr>4.2 MOST FAMOUS ATTACKS – Govern-Mental - #3 </vt:lpstr>
      <vt:lpstr>4.2 MOST FAMOUS ATTACKS – Govern-Mental– Vulnerabilities</vt:lpstr>
      <vt:lpstr>5.1 OPEN Challenges in Smart Contract</vt:lpstr>
      <vt:lpstr>5.1 EtherEum Challenges in Smart Contract</vt:lpstr>
      <vt:lpstr>Questions?</vt:lpstr>
      <vt:lpstr>Discussion – Smart contract Usability</vt:lpstr>
      <vt:lpstr>Discussion – Smart contract Security</vt:lpstr>
      <vt:lpstr>Discussion – Automobile Example</vt:lpstr>
      <vt:lpstr>Discussion – Automobile Example</vt:lpstr>
    </vt:vector>
  </TitlesOfParts>
  <Company/>
  <LinksUpToDate>false</LinksUpToDate>
  <SharedDoc>false</SharedDoc>
  <HyperlinksChanged>false</HyperlinksChanged>
  <AppVersion>15.0026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SECURITY CHALLENGES IN SMART CONTRACTS</dc:title>
  <dc:creator>Lucas Pelloni</dc:creator>
  <cp:lastModifiedBy>Lucas Pelloni</cp:lastModifiedBy>
  <cp:revision>240</cp:revision>
  <dcterms:created xsi:type="dcterms:W3CDTF">2017-03-12T09:30:45Z</dcterms:created>
  <dcterms:modified xsi:type="dcterms:W3CDTF">2017-04-25T13:01:19Z</dcterms:modified>
</cp:coreProperties>
</file>